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3EC66-2E76-5742-A8DF-F72187BDB686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757A9-C449-4F48-B4F5-86E893C5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9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757A9-C449-4F48-B4F5-86E893C5B5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7542-784A-1849-BC46-7EED4B7DB9B1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DD65-EB64-B74D-AF6B-050DE059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7542-784A-1849-BC46-7EED4B7DB9B1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DD65-EB64-B74D-AF6B-050DE059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8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7542-784A-1849-BC46-7EED4B7DB9B1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DD65-EB64-B74D-AF6B-050DE059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7542-784A-1849-BC46-7EED4B7DB9B1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DD65-EB64-B74D-AF6B-050DE059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3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7542-784A-1849-BC46-7EED4B7DB9B1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DD65-EB64-B74D-AF6B-050DE059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0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7542-784A-1849-BC46-7EED4B7DB9B1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DD65-EB64-B74D-AF6B-050DE059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6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7542-784A-1849-BC46-7EED4B7DB9B1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DD65-EB64-B74D-AF6B-050DE059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7542-784A-1849-BC46-7EED4B7DB9B1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DD65-EB64-B74D-AF6B-050DE059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8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7542-784A-1849-BC46-7EED4B7DB9B1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DD65-EB64-B74D-AF6B-050DE059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7542-784A-1849-BC46-7EED4B7DB9B1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DD65-EB64-B74D-AF6B-050DE059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5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7542-784A-1849-BC46-7EED4B7DB9B1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DD65-EB64-B74D-AF6B-050DE059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2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7542-784A-1849-BC46-7EED4B7DB9B1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2DD65-EB64-B74D-AF6B-050DE059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1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hack.analyticsvidhya.com/contest/practice-problem-loan-prediction-iii/#problem_statem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Prediction of customers who are eligible for loan amount so that they can be specifically targeted by banking company based on the different attributes of customer.</a:t>
            </a:r>
          </a:p>
          <a:p>
            <a:r>
              <a:rPr lang="en-US" dirty="0"/>
              <a:t>Data is split into 2 csv files:</a:t>
            </a:r>
          </a:p>
          <a:p>
            <a:pPr lvl="1"/>
            <a:r>
              <a:rPr lang="en-US" dirty="0"/>
              <a:t>Training Data: Data for training models</a:t>
            </a:r>
          </a:p>
          <a:p>
            <a:pPr lvl="1"/>
            <a:r>
              <a:rPr lang="en-US" dirty="0"/>
              <a:t>Test data: Predict customers which are eligible for loan (i.e. Y or 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Problem link: </a:t>
            </a:r>
            <a:r>
              <a:rPr lang="en-US" dirty="0">
                <a:hlinkClick r:id="rId3"/>
              </a:rPr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9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Description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588834"/>
              </p:ext>
            </p:extLst>
          </p:nvPr>
        </p:nvGraphicFramePr>
        <p:xfrm>
          <a:off x="1034716" y="1803140"/>
          <a:ext cx="10319083" cy="4385064"/>
        </p:xfrm>
        <a:graphic>
          <a:graphicData uri="http://schemas.openxmlformats.org/drawingml/2006/table">
            <a:tbl>
              <a:tblPr/>
              <a:tblGrid>
                <a:gridCol w="257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9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731">
                <a:tc>
                  <a:txBody>
                    <a:bodyPr/>
                    <a:lstStyle/>
                    <a:p>
                      <a:r>
                        <a:rPr lang="en-US" sz="1400" b="1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Variable</a:t>
                      </a:r>
                      <a:endParaRPr lang="en-US" sz="1400" i="0">
                        <a:solidFill>
                          <a:srgbClr val="4D4D4D"/>
                        </a:solidFill>
                        <a:effectLst/>
                        <a:latin typeface="robotoregular" charset="0"/>
                      </a:endParaRP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Description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Loan_ID</a:t>
                      </a:r>
                      <a:endParaRPr lang="en-US" sz="1400" i="0">
                        <a:solidFill>
                          <a:srgbClr val="4D4D4D"/>
                        </a:solidFill>
                        <a:effectLst/>
                        <a:latin typeface="robotoregular" charset="0"/>
                      </a:endParaRP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Unique Loan ID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Gender</a:t>
                      </a:r>
                      <a:endParaRPr lang="en-US" sz="1400" i="0">
                        <a:solidFill>
                          <a:srgbClr val="4D4D4D"/>
                        </a:solidFill>
                        <a:effectLst/>
                        <a:latin typeface="robotoregular" charset="0"/>
                      </a:endParaRP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Male/ Female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Married</a:t>
                      </a:r>
                      <a:endParaRPr lang="en-US" sz="1400" i="0">
                        <a:solidFill>
                          <a:srgbClr val="4D4D4D"/>
                        </a:solidFill>
                        <a:effectLst/>
                        <a:latin typeface="robotoregular" charset="0"/>
                      </a:endParaRP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Applicant married (Y/N)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Dependents</a:t>
                      </a:r>
                      <a:endParaRPr lang="en-US" sz="1400" i="0">
                        <a:solidFill>
                          <a:srgbClr val="4D4D4D"/>
                        </a:solidFill>
                        <a:effectLst/>
                        <a:latin typeface="robotoregular" charset="0"/>
                      </a:endParaRP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Number of dependents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Education</a:t>
                      </a:r>
                      <a:endParaRPr lang="en-US" sz="1400" i="0">
                        <a:solidFill>
                          <a:srgbClr val="4D4D4D"/>
                        </a:solidFill>
                        <a:effectLst/>
                        <a:latin typeface="robotoregular" charset="0"/>
                      </a:endParaRP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Applicant Education (Graduate/ Under Graduate)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 i="0" dirty="0" err="1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Self_Employed</a:t>
                      </a:r>
                      <a:endParaRPr lang="en-US" sz="1400" i="0" dirty="0">
                        <a:solidFill>
                          <a:srgbClr val="4D4D4D"/>
                        </a:solidFill>
                        <a:effectLst/>
                        <a:latin typeface="robotoregular" charset="0"/>
                      </a:endParaRP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Self employed (Y/N)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ApplicantIncome</a:t>
                      </a:r>
                      <a:endParaRPr lang="en-US" sz="1400" i="0">
                        <a:solidFill>
                          <a:srgbClr val="4D4D4D"/>
                        </a:solidFill>
                        <a:effectLst/>
                        <a:latin typeface="robotoregular" charset="0"/>
                      </a:endParaRP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Applicant income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r>
                        <a:rPr lang="en-US" sz="1400" b="1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CoapplicantIncome</a:t>
                      </a:r>
                      <a:endParaRPr lang="en-US" sz="1400" i="0">
                        <a:solidFill>
                          <a:srgbClr val="4D4D4D"/>
                        </a:solidFill>
                        <a:effectLst/>
                        <a:latin typeface="robotoregular" charset="0"/>
                      </a:endParaRP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Coapplicant income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LoanAmount</a:t>
                      </a:r>
                      <a:endParaRPr lang="en-US" sz="1400" i="0">
                        <a:solidFill>
                          <a:srgbClr val="4D4D4D"/>
                        </a:solidFill>
                        <a:effectLst/>
                        <a:latin typeface="robotoregular" charset="0"/>
                      </a:endParaRP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Loan amount in thousands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r>
                        <a:rPr lang="en-US" sz="1400" b="1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Loan_Amount_Term</a:t>
                      </a:r>
                      <a:endParaRPr lang="en-US" sz="1400" i="0">
                        <a:solidFill>
                          <a:srgbClr val="4D4D4D"/>
                        </a:solidFill>
                        <a:effectLst/>
                        <a:latin typeface="robotoregular" charset="0"/>
                      </a:endParaRP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Term of loan in months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Credit_History</a:t>
                      </a:r>
                      <a:endParaRPr lang="en-US" sz="1400" i="0">
                        <a:solidFill>
                          <a:srgbClr val="4D4D4D"/>
                        </a:solidFill>
                        <a:effectLst/>
                        <a:latin typeface="robotoregular" charset="0"/>
                      </a:endParaRP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credit history meets guidelines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Property_Area</a:t>
                      </a:r>
                      <a:endParaRPr lang="en-US" sz="1400" i="0">
                        <a:solidFill>
                          <a:srgbClr val="4D4D4D"/>
                        </a:solidFill>
                        <a:effectLst/>
                        <a:latin typeface="robotoregular" charset="0"/>
                      </a:endParaRP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Urban/ Semi Urban/ Rural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 i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Loan_Status</a:t>
                      </a:r>
                      <a:endParaRPr lang="en-US" sz="1400" i="0">
                        <a:solidFill>
                          <a:srgbClr val="4D4D4D"/>
                        </a:solidFill>
                        <a:effectLst/>
                        <a:latin typeface="robotoregular" charset="0"/>
                      </a:endParaRP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>
                          <a:solidFill>
                            <a:srgbClr val="4D4D4D"/>
                          </a:solidFill>
                          <a:effectLst/>
                          <a:latin typeface="robotoregular" charset="0"/>
                        </a:rPr>
                        <a:t>Loan approved (Y/N)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22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D445-BBE0-F947-B95B-6CB4DE98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Sentiment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E6333-20F9-604C-A2A2-EFBDA25A06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Evaluation Metric: </a:t>
                </a:r>
                <a:r>
                  <a:rPr lang="en-US" dirty="0"/>
                  <a:t>F1-Score</a:t>
                </a:r>
              </a:p>
              <a:p>
                <a:pPr algn="just"/>
                <a:r>
                  <a:rPr lang="en-US" b="1" dirty="0"/>
                  <a:t>True Positives (TP)</a:t>
                </a:r>
                <a:r>
                  <a:rPr lang="en-US" dirty="0"/>
                  <a:t> - Correctly predicted positive values which means that the value of actual class is yes and the value of predicted class is also yes.</a:t>
                </a:r>
              </a:p>
              <a:p>
                <a:pPr algn="just"/>
                <a:r>
                  <a:rPr lang="en-US" b="1" dirty="0"/>
                  <a:t>True Negatives (TN)</a:t>
                </a:r>
                <a:r>
                  <a:rPr lang="en-US" dirty="0"/>
                  <a:t> - These are the correctly predicted negative values which means that the value of actual class is no and value of predicted class is also no.</a:t>
                </a:r>
              </a:p>
              <a:p>
                <a:pPr algn="just"/>
                <a:r>
                  <a:rPr lang="en-US" b="1" dirty="0"/>
                  <a:t>False Positives (FP)</a:t>
                </a:r>
                <a:r>
                  <a:rPr lang="en-US" dirty="0"/>
                  <a:t> – When actual class is no and predicted class is yes.</a:t>
                </a:r>
              </a:p>
              <a:p>
                <a:pPr algn="just"/>
                <a:r>
                  <a:rPr lang="en-US" b="1" dirty="0"/>
                  <a:t>False Negatives (FN)</a:t>
                </a:r>
                <a:r>
                  <a:rPr lang="en-US" dirty="0"/>
                  <a:t> – When actual class is yes but predicted class in no.</a:t>
                </a:r>
              </a:p>
              <a:p>
                <a:pPr marL="0" indent="0" algn="just">
                  <a:buNone/>
                </a:pPr>
                <a:r>
                  <a:rPr lang="en-US" dirty="0"/>
                  <a:t>     			Precision = TP/TP+FP</a:t>
                </a:r>
              </a:p>
              <a:p>
                <a:pPr marL="0" indent="0" algn="just">
                  <a:buNone/>
                </a:pPr>
                <a:r>
                  <a:rPr lang="en-US" dirty="0"/>
                  <a:t>			Recall = TP/TP+FN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 = 2∗(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Recall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) / (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Recall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E6333-20F9-604C-A2A2-EFBDA25A06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801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43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175</Words>
  <Application>Microsoft Macintosh PowerPoint</Application>
  <PresentationFormat>Widescreen</PresentationFormat>
  <Paragraphs>48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robotoregular</vt:lpstr>
      <vt:lpstr>Office Theme</vt:lpstr>
      <vt:lpstr>Problem Statement 1</vt:lpstr>
      <vt:lpstr>Training Data Description</vt:lpstr>
      <vt:lpstr>Twitter Sentiment Analysis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KUMAR</dc:creator>
  <cp:lastModifiedBy>Aditya KUMAR</cp:lastModifiedBy>
  <cp:revision>9</cp:revision>
  <dcterms:created xsi:type="dcterms:W3CDTF">2017-10-23T10:49:56Z</dcterms:created>
  <dcterms:modified xsi:type="dcterms:W3CDTF">2018-06-26T08:14:37Z</dcterms:modified>
</cp:coreProperties>
</file>