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682C59-5C13-449A-B546-3DAF82176B9F}">
  <a:tblStyle styleId="{23682C59-5C13-449A-B546-3DAF82176B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a695b538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a695b538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a695b538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a695b538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a695b538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a695b538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a695b538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a695b538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a695b538a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a695b538a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a695b538a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a695b538a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a695b538a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a695b538a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a695b538a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a695b538a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a695b538a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a695b538a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95a7e52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95a7e52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95a7e526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95a7e52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95a7e526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95a7e52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95a7e526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95a7e52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95864d5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95864d5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a695b538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a695b538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a695b538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a695b538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a695b538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a695b538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s684-iitb.github.io/CS684-Spring-2021/Resources.html" TargetMode="External"/><Relationship Id="rId4" Type="http://schemas.openxmlformats.org/officeDocument/2006/relationships/hyperlink" Target="https://drive.google.com/drive/folders/1vac3uNvSwOX17k1qqO0ARTgmKYEigYFd" TargetMode="External"/><Relationship Id="rId5" Type="http://schemas.openxmlformats.org/officeDocument/2006/relationships/hyperlink" Target="https://drive.google.com/drive/folders/1AMpRDXjxTLKOb-KZuS81j4n-uo7Nea3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CS684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Communication</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GB"/>
              <a:t>Thingsboard </a:t>
            </a:r>
            <a:r>
              <a:rPr lang="en-GB"/>
              <a:t>to </a:t>
            </a:r>
            <a:r>
              <a:rPr b="1" lang="en-GB"/>
              <a:t>Laptop </a:t>
            </a:r>
            <a:r>
              <a:rPr lang="en-GB"/>
              <a:t>-</a:t>
            </a:r>
            <a:r>
              <a:rPr b="1" lang="en-GB"/>
              <a:t> MQTT</a:t>
            </a:r>
            <a:endParaRPr b="1"/>
          </a:p>
          <a:p>
            <a:pPr indent="-342900" lvl="0" marL="457200" rtl="0" algn="l">
              <a:spcBef>
                <a:spcPts val="0"/>
              </a:spcBef>
              <a:spcAft>
                <a:spcPts val="0"/>
              </a:spcAft>
              <a:buSzPts val="1800"/>
              <a:buAutoNum type="arabicPeriod"/>
            </a:pPr>
            <a:r>
              <a:rPr b="1" lang="en-GB"/>
              <a:t>Laptop </a:t>
            </a:r>
            <a:r>
              <a:rPr lang="en-GB"/>
              <a:t>to</a:t>
            </a:r>
            <a:r>
              <a:rPr b="1" lang="en-GB"/>
              <a:t> Thingsboard </a:t>
            </a:r>
            <a:r>
              <a:rPr lang="en-GB"/>
              <a:t>- </a:t>
            </a:r>
            <a:r>
              <a:rPr b="1" lang="en-GB"/>
              <a:t>CoAP</a:t>
            </a:r>
            <a:endParaRPr b="1"/>
          </a:p>
          <a:p>
            <a:pPr indent="-342900" lvl="0" marL="457200" rtl="0" algn="l">
              <a:spcBef>
                <a:spcPts val="0"/>
              </a:spcBef>
              <a:spcAft>
                <a:spcPts val="0"/>
              </a:spcAft>
              <a:buSzPts val="1800"/>
              <a:buAutoNum type="arabicPeriod"/>
            </a:pPr>
            <a:r>
              <a:rPr b="1" lang="en-GB"/>
              <a:t>Laptop </a:t>
            </a:r>
            <a:r>
              <a:rPr lang="en-GB"/>
              <a:t>to</a:t>
            </a:r>
            <a:r>
              <a:rPr b="1" lang="en-GB"/>
              <a:t> ESP32 </a:t>
            </a:r>
            <a:r>
              <a:rPr lang="en-GB"/>
              <a:t>- </a:t>
            </a:r>
            <a:r>
              <a:rPr b="1" lang="en-GB"/>
              <a:t>BLE</a:t>
            </a:r>
            <a:endParaRPr b="1"/>
          </a:p>
          <a:p>
            <a:pPr indent="-342900" lvl="0" marL="457200" rtl="0" algn="l">
              <a:spcBef>
                <a:spcPts val="0"/>
              </a:spcBef>
              <a:spcAft>
                <a:spcPts val="0"/>
              </a:spcAft>
              <a:buSzPts val="1800"/>
              <a:buAutoNum type="arabicPeriod"/>
            </a:pPr>
            <a:r>
              <a:rPr b="1" lang="en-GB"/>
              <a:t>ESP32 </a:t>
            </a:r>
            <a:r>
              <a:rPr lang="en-GB"/>
              <a:t>to </a:t>
            </a:r>
            <a:r>
              <a:rPr b="1" lang="en-GB"/>
              <a:t>Laptop </a:t>
            </a:r>
            <a:r>
              <a:rPr lang="en-GB"/>
              <a:t>- </a:t>
            </a:r>
            <a:r>
              <a:rPr b="1" lang="en-GB"/>
              <a:t>BLE</a:t>
            </a:r>
            <a:endParaRPr b="1"/>
          </a:p>
          <a:p>
            <a:pPr indent="-342900" lvl="0" marL="457200" rtl="0" algn="l">
              <a:spcBef>
                <a:spcPts val="0"/>
              </a:spcBef>
              <a:spcAft>
                <a:spcPts val="0"/>
              </a:spcAft>
              <a:buSzPts val="1800"/>
              <a:buAutoNum type="arabicPeriod"/>
            </a:pPr>
            <a:r>
              <a:rPr b="1" lang="en-GB"/>
              <a:t>ESP32 </a:t>
            </a:r>
            <a:r>
              <a:rPr lang="en-GB"/>
              <a:t>to</a:t>
            </a:r>
            <a:r>
              <a:rPr b="1" lang="en-GB"/>
              <a:t> Firebird 5 </a:t>
            </a:r>
            <a:r>
              <a:rPr lang="en-GB"/>
              <a:t>-</a:t>
            </a:r>
            <a:r>
              <a:rPr b="1" lang="en-GB"/>
              <a:t> UART</a:t>
            </a:r>
            <a:endParaRPr/>
          </a:p>
          <a:p>
            <a:pPr indent="-342900" lvl="0" marL="457200" rtl="0" algn="l">
              <a:spcBef>
                <a:spcPts val="0"/>
              </a:spcBef>
              <a:spcAft>
                <a:spcPts val="0"/>
              </a:spcAft>
              <a:buSzPts val="1800"/>
              <a:buAutoNum type="arabicPeriod"/>
            </a:pPr>
            <a:r>
              <a:rPr b="1" lang="en-GB"/>
              <a:t>Firebird 5 </a:t>
            </a:r>
            <a:r>
              <a:rPr lang="en-GB"/>
              <a:t>to</a:t>
            </a:r>
            <a:r>
              <a:rPr b="1" lang="en-GB"/>
              <a:t> ESP32 </a:t>
            </a:r>
            <a:r>
              <a:rPr lang="en-GB"/>
              <a:t>-</a:t>
            </a:r>
            <a:r>
              <a:rPr b="1" lang="en-GB"/>
              <a:t> UART</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Formats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GB"/>
              <a:t>Thingsboard </a:t>
            </a:r>
            <a:r>
              <a:rPr lang="en-GB"/>
              <a:t>to </a:t>
            </a:r>
            <a:r>
              <a:rPr b="1" lang="en-GB"/>
              <a:t>Laptop </a:t>
            </a:r>
            <a:r>
              <a:rPr lang="en-GB"/>
              <a:t>-</a:t>
            </a:r>
            <a:r>
              <a:rPr b="1" lang="en-GB"/>
              <a:t> JSON (as specified in the next slides)</a:t>
            </a:r>
            <a:endParaRPr b="1"/>
          </a:p>
          <a:p>
            <a:pPr indent="-342900" lvl="0" marL="457200" rtl="0" algn="l">
              <a:spcBef>
                <a:spcPts val="0"/>
              </a:spcBef>
              <a:spcAft>
                <a:spcPts val="0"/>
              </a:spcAft>
              <a:buSzPts val="1800"/>
              <a:buAutoNum type="arabicPeriod"/>
            </a:pPr>
            <a:r>
              <a:rPr b="1" lang="en-GB"/>
              <a:t>Laptop </a:t>
            </a:r>
            <a:r>
              <a:rPr lang="en-GB"/>
              <a:t>to</a:t>
            </a:r>
            <a:r>
              <a:rPr b="1" lang="en-GB"/>
              <a:t> Thingsboard </a:t>
            </a:r>
            <a:r>
              <a:rPr lang="en-GB"/>
              <a:t>- </a:t>
            </a:r>
            <a:r>
              <a:rPr b="1" lang="en-GB"/>
              <a:t>JSON (as specified in the next slides)</a:t>
            </a:r>
            <a:endParaRPr b="1"/>
          </a:p>
          <a:p>
            <a:pPr indent="-342900" lvl="0" marL="457200" rtl="0" algn="l">
              <a:spcBef>
                <a:spcPts val="0"/>
              </a:spcBef>
              <a:spcAft>
                <a:spcPts val="0"/>
              </a:spcAft>
              <a:buSzPts val="1800"/>
              <a:buAutoNum type="arabicPeriod"/>
            </a:pPr>
            <a:r>
              <a:rPr b="1" lang="en-GB"/>
              <a:t>Laptop </a:t>
            </a:r>
            <a:r>
              <a:rPr lang="en-GB"/>
              <a:t>to</a:t>
            </a:r>
            <a:r>
              <a:rPr b="1" lang="en-GB"/>
              <a:t> ESP32 </a:t>
            </a:r>
            <a:r>
              <a:rPr lang="en-GB"/>
              <a:t>- </a:t>
            </a:r>
            <a:r>
              <a:rPr b="1" lang="en-GB"/>
              <a:t>Any</a:t>
            </a:r>
            <a:endParaRPr b="1"/>
          </a:p>
          <a:p>
            <a:pPr indent="-342900" lvl="0" marL="457200" rtl="0" algn="l">
              <a:spcBef>
                <a:spcPts val="0"/>
              </a:spcBef>
              <a:spcAft>
                <a:spcPts val="0"/>
              </a:spcAft>
              <a:buSzPts val="1800"/>
              <a:buAutoNum type="arabicPeriod"/>
            </a:pPr>
            <a:r>
              <a:rPr b="1" lang="en-GB"/>
              <a:t>ESP32 </a:t>
            </a:r>
            <a:r>
              <a:rPr lang="en-GB"/>
              <a:t>to </a:t>
            </a:r>
            <a:r>
              <a:rPr b="1" lang="en-GB"/>
              <a:t>Laptop </a:t>
            </a:r>
            <a:r>
              <a:rPr lang="en-GB"/>
              <a:t>- </a:t>
            </a:r>
            <a:r>
              <a:rPr b="1" lang="en-GB"/>
              <a:t>Any</a:t>
            </a:r>
            <a:endParaRPr b="1"/>
          </a:p>
          <a:p>
            <a:pPr indent="-342900" lvl="0" marL="457200" rtl="0" algn="l">
              <a:spcBef>
                <a:spcPts val="0"/>
              </a:spcBef>
              <a:spcAft>
                <a:spcPts val="0"/>
              </a:spcAft>
              <a:buSzPts val="1800"/>
              <a:buAutoNum type="arabicPeriod"/>
            </a:pPr>
            <a:r>
              <a:rPr b="1" lang="en-GB"/>
              <a:t>ESP32 </a:t>
            </a:r>
            <a:r>
              <a:rPr lang="en-GB"/>
              <a:t>to</a:t>
            </a:r>
            <a:r>
              <a:rPr b="1" lang="en-GB"/>
              <a:t> Firebird 5 </a:t>
            </a:r>
            <a:r>
              <a:rPr lang="en-GB"/>
              <a:t>-</a:t>
            </a:r>
            <a:r>
              <a:rPr b="1" lang="en-GB"/>
              <a:t> Any</a:t>
            </a:r>
            <a:endParaRPr/>
          </a:p>
          <a:p>
            <a:pPr indent="-342900" lvl="0" marL="457200" rtl="0" algn="l">
              <a:spcBef>
                <a:spcPts val="0"/>
              </a:spcBef>
              <a:spcAft>
                <a:spcPts val="0"/>
              </a:spcAft>
              <a:buSzPts val="1800"/>
              <a:buAutoNum type="arabicPeriod"/>
            </a:pPr>
            <a:r>
              <a:rPr b="1" lang="en-GB"/>
              <a:t>Firebird 5 </a:t>
            </a:r>
            <a:r>
              <a:rPr lang="en-GB"/>
              <a:t>to</a:t>
            </a:r>
            <a:r>
              <a:rPr b="1" lang="en-GB"/>
              <a:t> ESP32 </a:t>
            </a:r>
            <a:r>
              <a:rPr lang="en-GB"/>
              <a:t>-</a:t>
            </a:r>
            <a:r>
              <a:rPr b="1" lang="en-GB"/>
              <a:t> Any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Server Requests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Requests are of two types: </a:t>
            </a:r>
            <a:r>
              <a:rPr b="1" lang="en-GB"/>
              <a:t>Fetch Nearest</a:t>
            </a:r>
            <a:r>
              <a:rPr lang="en-GB"/>
              <a:t> and </a:t>
            </a:r>
            <a:r>
              <a:rPr b="1" lang="en-GB"/>
              <a:t>Scan</a:t>
            </a:r>
            <a:r>
              <a:rPr lang="en-GB"/>
              <a:t>.</a:t>
            </a:r>
            <a:endParaRPr/>
          </a:p>
          <a:p>
            <a:pPr indent="-342900" lvl="0" marL="457200" rtl="0" algn="l">
              <a:spcBef>
                <a:spcPts val="0"/>
              </a:spcBef>
              <a:spcAft>
                <a:spcPts val="0"/>
              </a:spcAft>
              <a:buSzPts val="1800"/>
              <a:buAutoNum type="arabicPeriod"/>
            </a:pPr>
            <a:r>
              <a:rPr b="1" lang="en-GB"/>
              <a:t>Fetch Nearest </a:t>
            </a:r>
            <a:r>
              <a:rPr lang="en-GB"/>
              <a:t>request demands reaching the nearest specified injury location and beep the buzzer. Convey the result to the thingsboard after </a:t>
            </a:r>
            <a:r>
              <a:rPr b="1" lang="en-GB"/>
              <a:t>reaching and beeping at the location</a:t>
            </a:r>
            <a:r>
              <a:rPr lang="en-GB"/>
              <a:t>. </a:t>
            </a:r>
            <a:endParaRPr/>
          </a:p>
          <a:p>
            <a:pPr indent="-342900" lvl="0" marL="457200" rtl="0" algn="l">
              <a:spcBef>
                <a:spcPts val="0"/>
              </a:spcBef>
              <a:spcAft>
                <a:spcPts val="0"/>
              </a:spcAft>
              <a:buSzPts val="1800"/>
              <a:buAutoNum type="arabicPeriod"/>
            </a:pPr>
            <a:r>
              <a:rPr b="1" lang="en-GB"/>
              <a:t>Scan </a:t>
            </a:r>
            <a:r>
              <a:rPr lang="en-GB"/>
              <a:t>request demands scanning a particular </a:t>
            </a:r>
            <a:r>
              <a:rPr b="1" lang="en-GB"/>
              <a:t>plot</a:t>
            </a:r>
            <a:r>
              <a:rPr lang="en-GB"/>
              <a:t>. Convey the result to the thingsboard after </a:t>
            </a:r>
            <a:r>
              <a:rPr b="1" lang="en-GB"/>
              <a:t>reaching, identifying and beeping at the location</a:t>
            </a:r>
            <a:r>
              <a:rPr lang="en-GB"/>
              <a:t>.</a:t>
            </a:r>
            <a:endParaRPr/>
          </a:p>
          <a:p>
            <a:pPr indent="-342900" lvl="0" marL="457200" rtl="0" algn="l">
              <a:spcBef>
                <a:spcPts val="0"/>
              </a:spcBef>
              <a:spcAft>
                <a:spcPts val="0"/>
              </a:spcAft>
              <a:buSzPts val="1800"/>
              <a:buAutoNum type="arabicPeriod"/>
            </a:pPr>
            <a:r>
              <a:rPr b="1" lang="en-GB"/>
              <a:t>The request should be completed in stipulated time also provided in the request (completeIn).</a:t>
            </a:r>
            <a:endParaRPr b="1"/>
          </a:p>
          <a:p>
            <a:pPr indent="-342900" lvl="0" marL="457200" rtl="0" algn="l">
              <a:spcBef>
                <a:spcPts val="0"/>
              </a:spcBef>
              <a:spcAft>
                <a:spcPts val="0"/>
              </a:spcAft>
              <a:buSzPts val="1800"/>
              <a:buAutoNum type="arabicPeriod"/>
            </a:pPr>
            <a:r>
              <a:rPr b="1" lang="en-GB"/>
              <a:t>The result should also contain the time taken by the robot to complete the request.</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Fetch Nearest - Request</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a:t>
            </a:r>
            <a:endParaRPr/>
          </a:p>
          <a:p>
            <a:pPr indent="0" lvl="0" marL="0" rtl="0" algn="l">
              <a:spcBef>
                <a:spcPts val="1200"/>
              </a:spcBef>
              <a:spcAft>
                <a:spcPts val="0"/>
              </a:spcAft>
              <a:buNone/>
            </a:pPr>
            <a:r>
              <a:rPr lang="en-GB"/>
              <a:t>        "method": "fetchNearest",</a:t>
            </a:r>
            <a:endParaRPr/>
          </a:p>
          <a:p>
            <a:pPr indent="0" lvl="0" marL="0" rtl="0" algn="l">
              <a:spcBef>
                <a:spcPts val="1200"/>
              </a:spcBef>
              <a:spcAft>
                <a:spcPts val="0"/>
              </a:spcAft>
              <a:buNone/>
            </a:pPr>
            <a:r>
              <a:rPr lang="en-GB"/>
              <a:t>        "params": {</a:t>
            </a:r>
            <a:endParaRPr/>
          </a:p>
          <a:p>
            <a:pPr indent="0" lvl="0" marL="0" rtl="0" algn="l">
              <a:spcBef>
                <a:spcPts val="1200"/>
              </a:spcBef>
              <a:spcAft>
                <a:spcPts val="0"/>
              </a:spcAft>
              <a:buNone/>
            </a:pPr>
            <a:r>
              <a:rPr lang="en-GB"/>
              <a:t>            "type": "majorInjury",</a:t>
            </a:r>
            <a:endParaRPr/>
          </a:p>
          <a:p>
            <a:pPr indent="0" lvl="0" marL="0" rtl="0" algn="l">
              <a:spcBef>
                <a:spcPts val="1200"/>
              </a:spcBef>
              <a:spcAft>
                <a:spcPts val="0"/>
              </a:spcAft>
              <a:buNone/>
            </a:pPr>
            <a:r>
              <a:rPr lang="en-GB"/>
              <a:t>            "id": 2415498415,</a:t>
            </a:r>
            <a:endParaRPr/>
          </a:p>
          <a:p>
            <a:pPr indent="0" lvl="0" marL="0" rtl="0" algn="l">
              <a:spcBef>
                <a:spcPts val="1200"/>
              </a:spcBef>
              <a:spcAft>
                <a:spcPts val="0"/>
              </a:spcAft>
              <a:buNone/>
            </a:pPr>
            <a:r>
              <a:rPr lang="en-GB"/>
              <a:t>            "serverTime": 1616352000,</a:t>
            </a:r>
            <a:endParaRPr/>
          </a:p>
          <a:p>
            <a:pPr indent="0" lvl="0" marL="0" rtl="0" algn="l">
              <a:spcBef>
                <a:spcPts val="1200"/>
              </a:spcBef>
              <a:spcAft>
                <a:spcPts val="0"/>
              </a:spcAft>
              <a:buNone/>
            </a:pPr>
            <a:r>
              <a:rPr lang="en-GB"/>
              <a:t>            "completeIn": 10</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a:t>}</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Fetch Nearest - Result</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
            </a:r>
            <a:endParaRPr/>
          </a:p>
          <a:p>
            <a:pPr indent="0" lvl="0" marL="0" rtl="0" algn="l">
              <a:spcBef>
                <a:spcPts val="1200"/>
              </a:spcBef>
              <a:spcAft>
                <a:spcPts val="0"/>
              </a:spcAft>
              <a:buNone/>
            </a:pPr>
            <a:r>
              <a:rPr lang="en-GB"/>
              <a:t>        "id": 2415498415,</a:t>
            </a:r>
            <a:endParaRPr/>
          </a:p>
          <a:p>
            <a:pPr indent="0" lvl="0" marL="0" rtl="0" algn="l">
              <a:spcBef>
                <a:spcPts val="1200"/>
              </a:spcBef>
              <a:spcAft>
                <a:spcPts val="0"/>
              </a:spcAft>
              <a:buNone/>
            </a:pPr>
            <a:r>
              <a:rPr lang="en-GB"/>
              <a:t>        "plot": 3,</a:t>
            </a:r>
            <a:endParaRPr/>
          </a:p>
          <a:p>
            <a:pPr indent="0" lvl="0" marL="0" rtl="0" algn="l">
              <a:spcBef>
                <a:spcPts val="1200"/>
              </a:spcBef>
              <a:spcAft>
                <a:spcPts val="0"/>
              </a:spcAft>
              <a:buNone/>
            </a:pPr>
            <a:r>
              <a:rPr lang="en-GB"/>
              <a:t>        "timeTaken": 7</a:t>
            </a:r>
            <a:endParaRPr/>
          </a:p>
          <a:p>
            <a:pPr indent="0" lvl="0" marL="0" rtl="0" algn="l">
              <a:spcBef>
                <a:spcPts val="1200"/>
              </a:spcBef>
              <a:spcAft>
                <a:spcPts val="0"/>
              </a:spcAft>
              <a:buNone/>
            </a:pPr>
            <a:r>
              <a:rPr lang="en-GB"/>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Scan - Request</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a:t>
            </a:r>
            <a:endParaRPr/>
          </a:p>
          <a:p>
            <a:pPr indent="0" lvl="0" marL="0" rtl="0" algn="l">
              <a:spcBef>
                <a:spcPts val="1200"/>
              </a:spcBef>
              <a:spcAft>
                <a:spcPts val="0"/>
              </a:spcAft>
              <a:buNone/>
            </a:pPr>
            <a:r>
              <a:rPr lang="en-GB"/>
              <a:t>        "method": "scan",</a:t>
            </a:r>
            <a:endParaRPr/>
          </a:p>
          <a:p>
            <a:pPr indent="0" lvl="0" marL="0" rtl="0" algn="l">
              <a:spcBef>
                <a:spcPts val="1200"/>
              </a:spcBef>
              <a:spcAft>
                <a:spcPts val="0"/>
              </a:spcAft>
              <a:buNone/>
            </a:pPr>
            <a:r>
              <a:rPr lang="en-GB"/>
              <a:t>        "params": {</a:t>
            </a:r>
            <a:endParaRPr/>
          </a:p>
          <a:p>
            <a:pPr indent="0" lvl="0" marL="0" rtl="0" algn="l">
              <a:spcBef>
                <a:spcPts val="1200"/>
              </a:spcBef>
              <a:spcAft>
                <a:spcPts val="0"/>
              </a:spcAft>
              <a:buNone/>
            </a:pPr>
            <a:r>
              <a:rPr lang="en-GB"/>
              <a:t>            "plot": 7,</a:t>
            </a:r>
            <a:endParaRPr/>
          </a:p>
          <a:p>
            <a:pPr indent="0" lvl="0" marL="0" rtl="0" algn="l">
              <a:spcBef>
                <a:spcPts val="1200"/>
              </a:spcBef>
              <a:spcAft>
                <a:spcPts val="0"/>
              </a:spcAft>
              <a:buNone/>
            </a:pPr>
            <a:r>
              <a:rPr lang="en-GB"/>
              <a:t>            "id": 65318,</a:t>
            </a:r>
            <a:endParaRPr/>
          </a:p>
          <a:p>
            <a:pPr indent="0" lvl="0" marL="0" rtl="0" algn="l">
              <a:spcBef>
                <a:spcPts val="1200"/>
              </a:spcBef>
              <a:spcAft>
                <a:spcPts val="0"/>
              </a:spcAft>
              <a:buNone/>
            </a:pPr>
            <a:r>
              <a:rPr lang="en-GB"/>
              <a:t>            "serverTime": 1616352045,</a:t>
            </a:r>
            <a:endParaRPr/>
          </a:p>
          <a:p>
            <a:pPr indent="0" lvl="0" marL="0" rtl="0" algn="l">
              <a:spcBef>
                <a:spcPts val="1200"/>
              </a:spcBef>
              <a:spcAft>
                <a:spcPts val="0"/>
              </a:spcAft>
              <a:buNone/>
            </a:pPr>
            <a:r>
              <a:rPr lang="en-GB"/>
              <a:t>            "completeIn": 40</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a:t>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Scan - Result</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
            </a:r>
            <a:endParaRPr/>
          </a:p>
          <a:p>
            <a:pPr indent="0" lvl="0" marL="0" rtl="0" algn="l">
              <a:spcBef>
                <a:spcPts val="1200"/>
              </a:spcBef>
              <a:spcAft>
                <a:spcPts val="0"/>
              </a:spcAft>
              <a:buNone/>
            </a:pPr>
            <a:r>
              <a:rPr lang="en-GB"/>
              <a:t>        "id": 65318,</a:t>
            </a:r>
            <a:endParaRPr/>
          </a:p>
          <a:p>
            <a:pPr indent="0" lvl="0" marL="0" rtl="0" algn="l">
              <a:spcBef>
                <a:spcPts val="1200"/>
              </a:spcBef>
              <a:spcAft>
                <a:spcPts val="0"/>
              </a:spcAft>
              <a:buNone/>
            </a:pPr>
            <a:r>
              <a:rPr lang="en-GB"/>
              <a:t>        "type": "minorInjury",</a:t>
            </a:r>
            <a:endParaRPr/>
          </a:p>
          <a:p>
            <a:pPr indent="0" lvl="0" marL="0" rtl="0" algn="l">
              <a:spcBef>
                <a:spcPts val="1200"/>
              </a:spcBef>
              <a:spcAft>
                <a:spcPts val="0"/>
              </a:spcAft>
              <a:buNone/>
            </a:pPr>
            <a:r>
              <a:rPr lang="en-GB"/>
              <a:t>        "timeTaken": 35</a:t>
            </a:r>
            <a:endParaRPr/>
          </a:p>
          <a:p>
            <a:pPr indent="0" lvl="0" marL="0" rtl="0" algn="l">
              <a:spcBef>
                <a:spcPts val="1200"/>
              </a:spcBef>
              <a:spcAft>
                <a:spcPts val="0"/>
              </a:spcAft>
              <a:buNone/>
            </a:pPr>
            <a:r>
              <a:rPr lang="en-GB"/>
              <a:t>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Presentation of Theme Run</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Develop a nice and self-explanatory UI for the theme run.</a:t>
            </a:r>
            <a:endParaRPr/>
          </a:p>
          <a:p>
            <a:pPr indent="-342900" lvl="0" marL="457200" rtl="0" algn="l">
              <a:spcBef>
                <a:spcPts val="0"/>
              </a:spcBef>
              <a:spcAft>
                <a:spcPts val="0"/>
              </a:spcAft>
              <a:buSzPts val="1800"/>
              <a:buAutoNum type="arabicPeriod"/>
            </a:pPr>
            <a:r>
              <a:rPr lang="en-GB"/>
              <a:t>It can be a web app, a desktop app, or a mobile app (or cross platform).</a:t>
            </a:r>
            <a:endParaRPr/>
          </a:p>
          <a:p>
            <a:pPr indent="-342900" lvl="0" marL="457200" rtl="0" algn="l">
              <a:spcBef>
                <a:spcPts val="0"/>
              </a:spcBef>
              <a:spcAft>
                <a:spcPts val="0"/>
              </a:spcAft>
              <a:buSzPts val="1800"/>
              <a:buAutoNum type="arabicPeriod"/>
            </a:pPr>
            <a:r>
              <a:rPr lang="en-GB"/>
              <a:t>It should show what is happening on the arena and what the robot is doing, for example, the plot it is visiting next, the type of injury scanned, the request it is performing, etc.</a:t>
            </a:r>
            <a:endParaRPr/>
          </a:p>
          <a:p>
            <a:pPr indent="-342900" lvl="0" marL="457200" rtl="0" algn="l">
              <a:spcBef>
                <a:spcPts val="0"/>
              </a:spcBef>
              <a:spcAft>
                <a:spcPts val="0"/>
              </a:spcAft>
              <a:buSzPts val="1800"/>
              <a:buAutoNum type="arabicPeriod"/>
            </a:pPr>
            <a:r>
              <a:rPr lang="en-GB"/>
              <a:t>Use your good judgement to determine how much information to display.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2116775"/>
            <a:ext cx="8520600" cy="102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820"/>
              <a:t>Thank you!</a:t>
            </a:r>
            <a:endParaRPr sz="48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Tentative Deadline:</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is divided into two tasks: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GB"/>
              <a:t>Final Presentation and Demonstration: 12/04/2021 and 15/04/2021</a:t>
            </a:r>
            <a:endParaRPr b="1"/>
          </a:p>
        </p:txBody>
      </p:sp>
      <p:graphicFrame>
        <p:nvGraphicFramePr>
          <p:cNvPr id="61" name="Google Shape;61;p14"/>
          <p:cNvGraphicFramePr/>
          <p:nvPr/>
        </p:nvGraphicFramePr>
        <p:xfrm>
          <a:off x="952500" y="2000250"/>
          <a:ext cx="3000000" cy="3000000"/>
        </p:xfrm>
        <a:graphic>
          <a:graphicData uri="http://schemas.openxmlformats.org/drawingml/2006/table">
            <a:tbl>
              <a:tblPr>
                <a:noFill/>
                <a:tableStyleId>{23682C59-5C13-449A-B546-3DAF82176B9F}</a:tableStyleId>
              </a:tblPr>
              <a:tblGrid>
                <a:gridCol w="1033025"/>
                <a:gridCol w="1724500"/>
                <a:gridCol w="2179150"/>
                <a:gridCol w="1686625"/>
              </a:tblGrid>
              <a:tr h="381000">
                <a:tc>
                  <a:txBody>
                    <a:bodyPr/>
                    <a:lstStyle/>
                    <a:p>
                      <a:pPr indent="0" lvl="0" marL="0" rtl="0" algn="ctr">
                        <a:spcBef>
                          <a:spcPts val="0"/>
                        </a:spcBef>
                        <a:spcAft>
                          <a:spcPts val="0"/>
                        </a:spcAft>
                        <a:buNone/>
                      </a:pPr>
                      <a:r>
                        <a:rPr b="1" lang="en-GB">
                          <a:solidFill>
                            <a:srgbClr val="FFFFFF"/>
                          </a:solidFill>
                        </a:rPr>
                        <a:t>Tasks</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rgbClr val="FFFFFF"/>
                          </a:solidFill>
                        </a:rPr>
                        <a:t>Release Date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rgbClr val="FFFFFF"/>
                          </a:solidFill>
                        </a:rPr>
                        <a:t>Doubt clearing session</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rgbClr val="FFFFFF"/>
                          </a:solidFill>
                        </a:rPr>
                        <a:t>Deadline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solidFill>
                            <a:srgbClr val="FFFFFF"/>
                          </a:solidFill>
                        </a:rPr>
                        <a:t>Task 1</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FFFFFF"/>
                          </a:solidFill>
                        </a:rPr>
                        <a:t>22/03/2021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FFFFFF"/>
                          </a:solidFill>
                        </a:rPr>
                        <a:t>25/03/2021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FFFFFF"/>
                          </a:solidFill>
                        </a:rPr>
                        <a:t>01/04/2021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solidFill>
                            <a:srgbClr val="FFFFFF"/>
                          </a:solidFill>
                        </a:rPr>
                        <a:t>Task 2</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FFFFFF"/>
                          </a:solidFill>
                        </a:rPr>
                        <a:t>29/03/2021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FFFFFF"/>
                          </a:solidFill>
                        </a:rPr>
                        <a:t>05/04/2021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FFFFFF"/>
                          </a:solidFill>
                        </a:rPr>
                        <a:t>08/04/2021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1:</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has three parts -</a:t>
            </a:r>
            <a:endParaRPr/>
          </a:p>
          <a:p>
            <a:pPr indent="-342900" lvl="0" marL="457200" rtl="0" algn="l">
              <a:spcBef>
                <a:spcPts val="1200"/>
              </a:spcBef>
              <a:spcAft>
                <a:spcPts val="0"/>
              </a:spcAft>
              <a:buSzPts val="1800"/>
              <a:buAutoNum type="arabicPeriod"/>
            </a:pPr>
            <a:r>
              <a:rPr lang="en-GB"/>
              <a:t>Hardware side (Firebird V and components)</a:t>
            </a:r>
            <a:endParaRPr/>
          </a:p>
          <a:p>
            <a:pPr indent="-342900" lvl="0" marL="457200" rtl="0" algn="l">
              <a:spcBef>
                <a:spcPts val="0"/>
              </a:spcBef>
              <a:spcAft>
                <a:spcPts val="0"/>
              </a:spcAft>
              <a:buSzPts val="1800"/>
              <a:buAutoNum type="arabicPeriod"/>
            </a:pPr>
            <a:r>
              <a:rPr lang="en-GB"/>
              <a:t>Algorithm side (based on Simulation)</a:t>
            </a:r>
            <a:endParaRPr/>
          </a:p>
          <a:p>
            <a:pPr indent="-342900" lvl="0" marL="457200" rtl="0" algn="l">
              <a:spcBef>
                <a:spcPts val="0"/>
              </a:spcBef>
              <a:spcAft>
                <a:spcPts val="0"/>
              </a:spcAft>
              <a:buSzPts val="1800"/>
              <a:buAutoNum type="arabicPeriod"/>
            </a:pPr>
            <a:r>
              <a:rPr lang="en-GB"/>
              <a:t>IoT side (Web based and GUI development)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Both tasks will cover each part of the project.</a:t>
            </a:r>
            <a:endParaRPr/>
          </a:p>
          <a:p>
            <a:pPr indent="0" lvl="0" marL="0" rtl="0" algn="l">
              <a:spcBef>
                <a:spcPts val="1200"/>
              </a:spcBef>
              <a:spcAft>
                <a:spcPts val="1200"/>
              </a:spcAft>
              <a:buNone/>
            </a:pPr>
            <a:r>
              <a:rPr lang="en-GB"/>
              <a:t>Hence Task 1 is divided into two subtasks - Task 1A and Task1B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1A:</a:t>
            </a:r>
            <a:endParaRPr/>
          </a:p>
        </p:txBody>
      </p:sp>
      <p:sp>
        <p:nvSpPr>
          <p:cNvPr id="73" name="Google Shape;73;p16"/>
          <p:cNvSpPr txBox="1"/>
          <p:nvPr>
            <p:ph idx="1" type="body"/>
          </p:nvPr>
        </p:nvSpPr>
        <p:spPr>
          <a:xfrm>
            <a:off x="311700" y="1152475"/>
            <a:ext cx="4235100" cy="3640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Algorithm Side (on Simulator)</a:t>
            </a:r>
            <a:endParaRPr/>
          </a:p>
          <a:p>
            <a:pPr indent="0" lvl="0" marL="0" rtl="0" algn="l">
              <a:spcBef>
                <a:spcPts val="1200"/>
              </a:spcBef>
              <a:spcAft>
                <a:spcPts val="0"/>
              </a:spcAft>
              <a:buNone/>
            </a:pPr>
            <a:r>
              <a:rPr lang="en-GB"/>
              <a:t>Problem Statement - Scan the entire medical camp and find out the plot locations of injured people.</a:t>
            </a:r>
            <a:endParaRPr/>
          </a:p>
          <a:p>
            <a:pPr indent="0" lvl="0" marL="0" rtl="0" algn="l">
              <a:spcBef>
                <a:spcPts val="1200"/>
              </a:spcBef>
              <a:spcAft>
                <a:spcPts val="0"/>
              </a:spcAft>
              <a:buNone/>
            </a:pPr>
            <a:r>
              <a:rPr lang="en-GB"/>
              <a:t>Output - &lt;Plot No&gt; - &lt;Type of Injury&gt;</a:t>
            </a:r>
            <a:endParaRPr/>
          </a:p>
          <a:p>
            <a:pPr indent="0" lvl="0" marL="0" rtl="0" algn="l">
              <a:spcBef>
                <a:spcPts val="1200"/>
              </a:spcBef>
              <a:spcAft>
                <a:spcPts val="0"/>
              </a:spcAft>
              <a:buNone/>
            </a:pPr>
            <a:r>
              <a:rPr lang="en-GB"/>
              <a:t>E.g. 1 - MajorInjury</a:t>
            </a:r>
            <a:endParaRPr/>
          </a:p>
          <a:p>
            <a:pPr indent="0" lvl="0" marL="0" rtl="0" algn="l">
              <a:spcBef>
                <a:spcPts val="1200"/>
              </a:spcBef>
              <a:spcAft>
                <a:spcPts val="0"/>
              </a:spcAft>
              <a:buNone/>
            </a:pPr>
            <a:r>
              <a:rPr lang="en-GB"/>
              <a:t>Challenges:</a:t>
            </a:r>
            <a:endParaRPr/>
          </a:p>
          <a:p>
            <a:pPr indent="-334327" lvl="0" marL="457200" rtl="0" algn="l">
              <a:spcBef>
                <a:spcPts val="1200"/>
              </a:spcBef>
              <a:spcAft>
                <a:spcPts val="0"/>
              </a:spcAft>
              <a:buSzPct val="100000"/>
              <a:buAutoNum type="arabicPeriod"/>
            </a:pPr>
            <a:r>
              <a:rPr lang="en-GB"/>
              <a:t>Line following</a:t>
            </a:r>
            <a:endParaRPr/>
          </a:p>
          <a:p>
            <a:pPr indent="-334327" lvl="0" marL="457200" rtl="0" algn="l">
              <a:spcBef>
                <a:spcPts val="0"/>
              </a:spcBef>
              <a:spcAft>
                <a:spcPts val="0"/>
              </a:spcAft>
              <a:buSzPct val="100000"/>
              <a:buAutoNum type="arabicPeriod"/>
            </a:pPr>
            <a:r>
              <a:rPr lang="en-GB"/>
              <a:t>Color sensor interfacing</a:t>
            </a:r>
            <a:endParaRPr/>
          </a:p>
          <a:p>
            <a:pPr indent="-334327" lvl="0" marL="457200" rtl="0" algn="l">
              <a:spcBef>
                <a:spcPts val="0"/>
              </a:spcBef>
              <a:spcAft>
                <a:spcPts val="0"/>
              </a:spcAft>
              <a:buSzPct val="100000"/>
              <a:buAutoNum type="arabicPeriod"/>
            </a:pPr>
            <a:r>
              <a:rPr lang="en-GB"/>
              <a:t>Debris detection </a:t>
            </a:r>
            <a:endParaRPr/>
          </a:p>
          <a:p>
            <a:pPr indent="-334327" lvl="0" marL="457200" rtl="0" algn="l">
              <a:spcBef>
                <a:spcPts val="0"/>
              </a:spcBef>
              <a:spcAft>
                <a:spcPts val="0"/>
              </a:spcAft>
              <a:buSzPct val="100000"/>
              <a:buAutoNum type="arabicPeriod"/>
            </a:pPr>
            <a:r>
              <a:rPr lang="en-GB"/>
              <a:t>Path planning</a:t>
            </a:r>
            <a:endParaRPr/>
          </a:p>
        </p:txBody>
      </p:sp>
      <p:pic>
        <p:nvPicPr>
          <p:cNvPr id="74" name="Google Shape;74;p16"/>
          <p:cNvPicPr preferRelativeResize="0"/>
          <p:nvPr/>
        </p:nvPicPr>
        <p:blipFill>
          <a:blip r:embed="rId3">
            <a:alphaModFix/>
          </a:blip>
          <a:stretch>
            <a:fillRect/>
          </a:stretch>
        </p:blipFill>
        <p:spPr>
          <a:xfrm>
            <a:off x="4546849" y="866150"/>
            <a:ext cx="4285441" cy="412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1B:</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Hardware and IoT side</a:t>
            </a:r>
            <a:endParaRPr/>
          </a:p>
          <a:p>
            <a:pPr indent="0" lvl="0" marL="0" rtl="0" algn="l">
              <a:spcBef>
                <a:spcPts val="1200"/>
              </a:spcBef>
              <a:spcAft>
                <a:spcPts val="0"/>
              </a:spcAft>
              <a:buNone/>
            </a:pPr>
            <a:r>
              <a:rPr lang="en-GB"/>
              <a:t>Problem Statement: Get one request from the server, satisfy the request through robot and acknowledge back to server.</a:t>
            </a:r>
            <a:endParaRPr/>
          </a:p>
          <a:p>
            <a:pPr indent="0" lvl="0" marL="0" rtl="0" algn="l">
              <a:spcBef>
                <a:spcPts val="1200"/>
              </a:spcBef>
              <a:spcAft>
                <a:spcPts val="0"/>
              </a:spcAft>
              <a:buNone/>
            </a:pPr>
            <a:r>
              <a:rPr lang="en-GB"/>
              <a:t>Note: Robot can start from the node of requested plot. It just have to traverse till mid-point marker.</a:t>
            </a:r>
            <a:endParaRPr/>
          </a:p>
          <a:p>
            <a:pPr indent="0" lvl="0" marL="0" rtl="0" algn="l">
              <a:spcBef>
                <a:spcPts val="1200"/>
              </a:spcBef>
              <a:spcAft>
                <a:spcPts val="0"/>
              </a:spcAft>
              <a:buNone/>
            </a:pPr>
            <a:r>
              <a:rPr lang="en-GB"/>
              <a:t>Challenges:</a:t>
            </a:r>
            <a:endParaRPr/>
          </a:p>
          <a:p>
            <a:pPr indent="-342900" lvl="0" marL="457200" rtl="0" algn="l">
              <a:spcBef>
                <a:spcPts val="1200"/>
              </a:spcBef>
              <a:spcAft>
                <a:spcPts val="0"/>
              </a:spcAft>
              <a:buSzPts val="1800"/>
              <a:buAutoNum type="arabicPeriod"/>
            </a:pPr>
            <a:r>
              <a:rPr lang="en-GB"/>
              <a:t>Color sensor interfacing</a:t>
            </a:r>
            <a:endParaRPr/>
          </a:p>
          <a:p>
            <a:pPr indent="-342900" lvl="0" marL="457200" rtl="0" algn="l">
              <a:spcBef>
                <a:spcPts val="0"/>
              </a:spcBef>
              <a:spcAft>
                <a:spcPts val="0"/>
              </a:spcAft>
              <a:buSzPts val="1800"/>
              <a:buAutoNum type="arabicPeriod"/>
            </a:pPr>
            <a:r>
              <a:rPr lang="en-GB"/>
              <a:t>End to end communication</a:t>
            </a:r>
            <a:endParaRPr/>
          </a:p>
          <a:p>
            <a:pPr indent="-342900" lvl="0" marL="457200" rtl="0" algn="l">
              <a:spcBef>
                <a:spcPts val="0"/>
              </a:spcBef>
              <a:spcAft>
                <a:spcPts val="0"/>
              </a:spcAft>
              <a:buSzPts val="1800"/>
              <a:buAutoNum type="arabicPeriod"/>
            </a:pPr>
            <a:r>
              <a:rPr lang="en-GB"/>
              <a:t>Interactive GUI development</a:t>
            </a:r>
            <a:endParaRPr/>
          </a:p>
          <a:p>
            <a:pPr indent="-342900" lvl="0" marL="457200" rtl="0" algn="l">
              <a:spcBef>
                <a:spcPts val="0"/>
              </a:spcBef>
              <a:spcAft>
                <a:spcPts val="0"/>
              </a:spcAft>
              <a:buSzPts val="1800"/>
              <a:buAutoNum type="arabicPeriod"/>
            </a:pPr>
            <a:r>
              <a:rPr lang="en-GB"/>
              <a:t>Time keeping on Robot.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Hardware Side (Hints):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327682" lvl="0" marL="457200" rtl="0" algn="l">
              <a:spcBef>
                <a:spcPts val="0"/>
              </a:spcBef>
              <a:spcAft>
                <a:spcPts val="0"/>
              </a:spcAft>
              <a:buSzPct val="100000"/>
              <a:buAutoNum type="arabicPeriod"/>
            </a:pPr>
            <a:r>
              <a:rPr lang="en-GB" sz="2837"/>
              <a:t>Color Sensor Interfacing: </a:t>
            </a:r>
            <a:endParaRPr sz="2837"/>
          </a:p>
          <a:p>
            <a:pPr indent="0" lvl="0" marL="0" rtl="0" algn="l">
              <a:spcBef>
                <a:spcPts val="1200"/>
              </a:spcBef>
              <a:spcAft>
                <a:spcPts val="0"/>
              </a:spcAft>
              <a:buNone/>
            </a:pPr>
            <a:r>
              <a:rPr lang="en-GB" sz="2837" u="sng">
                <a:solidFill>
                  <a:schemeClr val="hlink"/>
                </a:solidFill>
                <a:hlinkClick r:id="rId3"/>
              </a:rPr>
              <a:t>https://cs684-iitb.github.io/CS684-Spring-2021/Resources.html</a:t>
            </a:r>
            <a:endParaRPr sz="2837"/>
          </a:p>
          <a:p>
            <a:pPr indent="0" lvl="0" marL="0" rtl="0" algn="l">
              <a:spcBef>
                <a:spcPts val="1200"/>
              </a:spcBef>
              <a:spcAft>
                <a:spcPts val="0"/>
              </a:spcAft>
              <a:buNone/>
            </a:pPr>
            <a:r>
              <a:t/>
            </a:r>
            <a:endParaRPr sz="2837"/>
          </a:p>
          <a:p>
            <a:pPr indent="-327682" lvl="0" marL="457200" rtl="0" algn="l">
              <a:spcBef>
                <a:spcPts val="1200"/>
              </a:spcBef>
              <a:spcAft>
                <a:spcPts val="0"/>
              </a:spcAft>
              <a:buSzPct val="100000"/>
              <a:buAutoNum type="arabicPeriod"/>
            </a:pPr>
            <a:r>
              <a:rPr lang="en-GB" sz="2837"/>
              <a:t>Communication between Firebird V and ESP32:</a:t>
            </a:r>
            <a:endParaRPr sz="2837"/>
          </a:p>
          <a:p>
            <a:pPr indent="0" lvl="0" marL="0" rtl="0" algn="l">
              <a:spcBef>
                <a:spcPts val="1200"/>
              </a:spcBef>
              <a:spcAft>
                <a:spcPts val="0"/>
              </a:spcAft>
              <a:buNone/>
            </a:pPr>
            <a:r>
              <a:rPr lang="en-GB" sz="2837" u="sng">
                <a:solidFill>
                  <a:schemeClr val="hlink"/>
                </a:solidFill>
                <a:hlinkClick r:id="rId4"/>
              </a:rPr>
              <a:t>https://drive.google.com/drive/folders/1vac3uNvSwOX17k1qqO0ARTgmKYEigYFd</a:t>
            </a:r>
            <a:endParaRPr sz="2837"/>
          </a:p>
          <a:p>
            <a:pPr indent="0" lvl="0" marL="0" rtl="0" algn="l">
              <a:spcBef>
                <a:spcPts val="1200"/>
              </a:spcBef>
              <a:spcAft>
                <a:spcPts val="0"/>
              </a:spcAft>
              <a:buNone/>
            </a:pPr>
            <a:r>
              <a:t/>
            </a:r>
            <a:endParaRPr sz="2837"/>
          </a:p>
          <a:p>
            <a:pPr indent="-327682" lvl="0" marL="457200" rtl="0" algn="l">
              <a:spcBef>
                <a:spcPts val="1200"/>
              </a:spcBef>
              <a:spcAft>
                <a:spcPts val="0"/>
              </a:spcAft>
              <a:buSzPct val="100000"/>
              <a:buAutoNum type="arabicPeriod"/>
            </a:pPr>
            <a:r>
              <a:rPr lang="en-GB" sz="2837"/>
              <a:t>Timer/Counter on Firebird V: (Alternative RTC on ESP32)</a:t>
            </a:r>
            <a:endParaRPr sz="2837"/>
          </a:p>
          <a:p>
            <a:pPr indent="0" lvl="0" marL="0" rtl="0" algn="l">
              <a:spcBef>
                <a:spcPts val="1200"/>
              </a:spcBef>
              <a:spcAft>
                <a:spcPts val="0"/>
              </a:spcAft>
              <a:buNone/>
            </a:pPr>
            <a:r>
              <a:rPr lang="en-GB" sz="2837" u="sng">
                <a:solidFill>
                  <a:schemeClr val="hlink"/>
                </a:solidFill>
                <a:hlinkClick r:id="rId5"/>
              </a:rPr>
              <a:t>https://drive.google.com/drive/folders/1AMpRDXjxTLKOb-KZuS81j4n-uo7Nea3e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8" y="6241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CS684 Final Project</a:t>
            </a:r>
            <a:endParaRPr/>
          </a:p>
        </p:txBody>
      </p:sp>
      <p:sp>
        <p:nvSpPr>
          <p:cNvPr id="92" name="Google Shape;92;p19"/>
          <p:cNvSpPr txBox="1"/>
          <p:nvPr>
            <p:ph idx="1" type="subTitle"/>
          </p:nvPr>
        </p:nvSpPr>
        <p:spPr>
          <a:xfrm>
            <a:off x="311700" y="26767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4000">
                <a:solidFill>
                  <a:srgbClr val="D9D9D9"/>
                </a:solidFill>
              </a:rPr>
              <a:t>IoT Part</a:t>
            </a:r>
            <a:endParaRPr b="1" sz="4000">
              <a:solidFill>
                <a:srgbClr val="D9D9D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Role of IoT</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The arena is an abstraction of a disaster-affected area.</a:t>
            </a:r>
            <a:endParaRPr/>
          </a:p>
          <a:p>
            <a:pPr indent="-342900" lvl="0" marL="457200" rtl="0" algn="l">
              <a:spcBef>
                <a:spcPts val="0"/>
              </a:spcBef>
              <a:spcAft>
                <a:spcPts val="0"/>
              </a:spcAft>
              <a:buSzPts val="1800"/>
              <a:buAutoNum type="arabicPeriod"/>
            </a:pPr>
            <a:r>
              <a:rPr lang="en-GB"/>
              <a:t>The robot is tasked with scanning the area (or arena), and satisfying the on-demand requests.</a:t>
            </a:r>
            <a:endParaRPr/>
          </a:p>
          <a:p>
            <a:pPr indent="-342900" lvl="0" marL="457200" rtl="0" algn="l">
              <a:spcBef>
                <a:spcPts val="0"/>
              </a:spcBef>
              <a:spcAft>
                <a:spcPts val="0"/>
              </a:spcAft>
              <a:buSzPts val="1800"/>
              <a:buAutoNum type="arabicPeriod"/>
            </a:pPr>
            <a:r>
              <a:rPr lang="en-GB"/>
              <a:t>These requests (rpc) are sent from the cloud server at an interval of approximately 45 seconds.</a:t>
            </a:r>
            <a:endParaRPr/>
          </a:p>
          <a:p>
            <a:pPr indent="-342900" lvl="0" marL="457200" rtl="0" algn="l">
              <a:spcBef>
                <a:spcPts val="0"/>
              </a:spcBef>
              <a:spcAft>
                <a:spcPts val="0"/>
              </a:spcAft>
              <a:buSzPts val="1800"/>
              <a:buAutoNum type="arabicPeriod"/>
            </a:pPr>
            <a:r>
              <a:rPr lang="en-GB"/>
              <a:t>The requests are intercepted by a laptop and forwarded to the robot. </a:t>
            </a:r>
            <a:endParaRPr/>
          </a:p>
          <a:p>
            <a:pPr indent="-342900" lvl="0" marL="457200" rtl="0" algn="l">
              <a:spcBef>
                <a:spcPts val="0"/>
              </a:spcBef>
              <a:spcAft>
                <a:spcPts val="0"/>
              </a:spcAft>
              <a:buSzPts val="1800"/>
              <a:buAutoNum type="arabicPeriod"/>
            </a:pPr>
            <a:r>
              <a:rPr lang="en-GB"/>
              <a:t>The robot can choose to perform the operations as demanded by the requests or ignore them.</a:t>
            </a:r>
            <a:endParaRPr/>
          </a:p>
          <a:p>
            <a:pPr indent="-342900" lvl="0" marL="457200" rtl="0" algn="l">
              <a:spcBef>
                <a:spcPts val="0"/>
              </a:spcBef>
              <a:spcAft>
                <a:spcPts val="0"/>
              </a:spcAft>
              <a:buSzPts val="1800"/>
              <a:buAutoNum type="arabicPeriod"/>
            </a:pPr>
            <a:r>
              <a:rPr lang="en-GB"/>
              <a:t>If the robot chose to perform the operations, the result should be returned to the laptop and laptop forwards the result to the server.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2471100" y="4366900"/>
            <a:ext cx="42018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Overview of Communication</a:t>
            </a:r>
            <a:endParaRPr/>
          </a:p>
        </p:txBody>
      </p:sp>
      <p:pic>
        <p:nvPicPr>
          <p:cNvPr id="104" name="Google Shape;104;p21"/>
          <p:cNvPicPr preferRelativeResize="0"/>
          <p:nvPr/>
        </p:nvPicPr>
        <p:blipFill>
          <a:blip r:embed="rId3">
            <a:alphaModFix/>
          </a:blip>
          <a:stretch>
            <a:fillRect/>
          </a:stretch>
        </p:blipFill>
        <p:spPr>
          <a:xfrm>
            <a:off x="1733225" y="365500"/>
            <a:ext cx="5677551" cy="3945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