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947" y="316523"/>
            <a:ext cx="3305907" cy="646331"/>
          </a:xfrm>
          <a:prstGeom prst="rect">
            <a:avLst/>
          </a:prstGeom>
          <a:noFill/>
        </p:spPr>
        <p:txBody>
          <a:bodyPr wrap="square" rtlCol="0">
            <a:spAutoFit/>
          </a:bodyPr>
          <a:lstStyle/>
          <a:p>
            <a:r>
              <a:rPr lang="en-IN" sz="3600" dirty="0" smtClean="0"/>
              <a:t>Static</a:t>
            </a:r>
            <a:r>
              <a:rPr lang="en-IN" dirty="0" smtClean="0"/>
              <a:t> </a:t>
            </a:r>
            <a:endParaRPr lang="en-IN" dirty="0"/>
          </a:p>
        </p:txBody>
      </p:sp>
      <p:sp>
        <p:nvSpPr>
          <p:cNvPr id="5" name="TextBox 4"/>
          <p:cNvSpPr txBox="1"/>
          <p:nvPr/>
        </p:nvSpPr>
        <p:spPr>
          <a:xfrm>
            <a:off x="756138" y="1705708"/>
            <a:ext cx="10876085"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The term static refers to something which does not flow, in this context it means to be initialized only once.</a:t>
            </a:r>
          </a:p>
          <a:p>
            <a:pPr marL="285750" indent="-285750">
              <a:buFont typeface="Arial" panose="020B0604020202020204" pitchFamily="34" charset="0"/>
              <a:buChar char="•"/>
            </a:pPr>
            <a:r>
              <a:rPr lang="en-IN" sz="2000" dirty="0" smtClean="0"/>
              <a:t>Static can be used for variables, methods and classes.</a:t>
            </a:r>
          </a:p>
          <a:p>
            <a:pPr marL="285750" indent="-285750">
              <a:buFont typeface="Arial" panose="020B0604020202020204" pitchFamily="34" charset="0"/>
              <a:buChar char="•"/>
            </a:pPr>
            <a:r>
              <a:rPr lang="en-IN" sz="2000" dirty="0" smtClean="0"/>
              <a:t>When a variable is declared as static it means no matter how many instances are created of the class all instances will refer to only one copy of it.</a:t>
            </a:r>
          </a:p>
          <a:p>
            <a:pPr marL="285750" indent="-285750">
              <a:buFont typeface="Arial" panose="020B0604020202020204" pitchFamily="34" charset="0"/>
              <a:buChar char="•"/>
            </a:pPr>
            <a:r>
              <a:rPr lang="en-IN" sz="2000" dirty="0" smtClean="0"/>
              <a:t>When a method is declared as static it means that an instance is not required of the enclosing class to access it and it is hence a method of the class rather than the instance of it &lt;ClassName.methodName()&gt;.</a:t>
            </a:r>
          </a:p>
          <a:p>
            <a:pPr marL="285750" indent="-285750">
              <a:buFont typeface="Arial" panose="020B0604020202020204" pitchFamily="34" charset="0"/>
              <a:buChar char="•"/>
            </a:pPr>
            <a:r>
              <a:rPr lang="en-IN" sz="2000" dirty="0" smtClean="0"/>
              <a:t>When a class is made static ,we must keep in mind that only inner classes can be made as static and this static class can access only static members of it’s enclosing class.</a:t>
            </a:r>
            <a:endParaRPr lang="en-IN" sz="2000" dirty="0"/>
          </a:p>
        </p:txBody>
      </p:sp>
    </p:spTree>
    <p:extLst>
      <p:ext uri="{BB962C8B-B14F-4D97-AF65-F5344CB8AC3E}">
        <p14:creationId xmlns:p14="http://schemas.microsoft.com/office/powerpoint/2010/main" val="114978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31224" y="237393"/>
            <a:ext cx="3780693" cy="1740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class </a:t>
            </a:r>
            <a:r>
              <a:rPr lang="en-IN" dirty="0" smtClean="0"/>
              <a:t>HumanBeing</a:t>
            </a:r>
            <a:endParaRPr lang="en-IN" dirty="0"/>
          </a:p>
          <a:p>
            <a:r>
              <a:rPr lang="en-IN" dirty="0"/>
              <a:t>{</a:t>
            </a:r>
          </a:p>
          <a:p>
            <a:r>
              <a:rPr lang="en-IN" dirty="0"/>
              <a:t>private </a:t>
            </a:r>
            <a:r>
              <a:rPr lang="en-IN" dirty="0" smtClean="0"/>
              <a:t>String </a:t>
            </a:r>
            <a:r>
              <a:rPr lang="en-IN" dirty="0"/>
              <a:t>planetName</a:t>
            </a:r>
            <a:r>
              <a:rPr lang="en-IN" dirty="0" smtClean="0"/>
              <a:t>;</a:t>
            </a:r>
          </a:p>
          <a:p>
            <a:r>
              <a:rPr lang="en-IN" dirty="0" smtClean="0"/>
              <a:t>Private String personName;</a:t>
            </a:r>
            <a:endParaRPr lang="en-IN" dirty="0"/>
          </a:p>
          <a:p>
            <a:r>
              <a:rPr lang="en-IN" dirty="0"/>
              <a:t>} </a:t>
            </a:r>
            <a:endParaRPr lang="en-IN" dirty="0"/>
          </a:p>
        </p:txBody>
      </p:sp>
      <p:cxnSp>
        <p:nvCxnSpPr>
          <p:cNvPr id="8" name="Straight Arrow Connector 7"/>
          <p:cNvCxnSpPr/>
          <p:nvPr/>
        </p:nvCxnSpPr>
        <p:spPr>
          <a:xfrm flipH="1">
            <a:off x="2086710" y="1978270"/>
            <a:ext cx="1987061" cy="109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521569" y="1987414"/>
            <a:ext cx="1" cy="1301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2800" y="1978270"/>
            <a:ext cx="2370994" cy="109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91308" y="3402623"/>
            <a:ext cx="2198077" cy="1652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planetName</a:t>
            </a:r>
          </a:p>
          <a:p>
            <a:pPr algn="ctr"/>
            <a:r>
              <a:rPr lang="en-IN" dirty="0"/>
              <a:t>personName</a:t>
            </a:r>
          </a:p>
        </p:txBody>
      </p:sp>
      <p:sp>
        <p:nvSpPr>
          <p:cNvPr id="18" name="Oval 17"/>
          <p:cNvSpPr/>
          <p:nvPr/>
        </p:nvSpPr>
        <p:spPr>
          <a:xfrm>
            <a:off x="4422530" y="3402623"/>
            <a:ext cx="2198077" cy="1652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planetName</a:t>
            </a:r>
          </a:p>
          <a:p>
            <a:pPr algn="ctr"/>
            <a:r>
              <a:rPr lang="en-IN" dirty="0"/>
              <a:t>personName</a:t>
            </a:r>
          </a:p>
        </p:txBody>
      </p:sp>
      <p:sp>
        <p:nvSpPr>
          <p:cNvPr id="19" name="Oval 18"/>
          <p:cNvSpPr/>
          <p:nvPr/>
        </p:nvSpPr>
        <p:spPr>
          <a:xfrm>
            <a:off x="8566638" y="3402623"/>
            <a:ext cx="2198077" cy="1652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planetName</a:t>
            </a:r>
          </a:p>
          <a:p>
            <a:pPr algn="ctr"/>
            <a:r>
              <a:rPr lang="en-IN" dirty="0"/>
              <a:t>personName</a:t>
            </a:r>
          </a:p>
        </p:txBody>
      </p:sp>
      <p:sp>
        <p:nvSpPr>
          <p:cNvPr id="20" name="TextBox 19"/>
          <p:cNvSpPr txBox="1"/>
          <p:nvPr/>
        </p:nvSpPr>
        <p:spPr>
          <a:xfrm>
            <a:off x="896815" y="5416062"/>
            <a:ext cx="1995854" cy="378069"/>
          </a:xfrm>
          <a:prstGeom prst="rect">
            <a:avLst/>
          </a:prstGeom>
          <a:noFill/>
        </p:spPr>
        <p:txBody>
          <a:bodyPr wrap="square" rtlCol="0">
            <a:spAutoFit/>
          </a:bodyPr>
          <a:lstStyle/>
          <a:p>
            <a:r>
              <a:rPr lang="en-IN" dirty="0" smtClean="0"/>
              <a:t>HumanBeing</a:t>
            </a:r>
            <a:endParaRPr lang="en-IN" dirty="0"/>
          </a:p>
        </p:txBody>
      </p:sp>
      <p:sp>
        <p:nvSpPr>
          <p:cNvPr id="21" name="TextBox 20"/>
          <p:cNvSpPr txBox="1"/>
          <p:nvPr/>
        </p:nvSpPr>
        <p:spPr>
          <a:xfrm>
            <a:off x="4782282" y="5389684"/>
            <a:ext cx="1995854" cy="378069"/>
          </a:xfrm>
          <a:prstGeom prst="rect">
            <a:avLst/>
          </a:prstGeom>
          <a:noFill/>
        </p:spPr>
        <p:txBody>
          <a:bodyPr wrap="square" rtlCol="0">
            <a:spAutoFit/>
          </a:bodyPr>
          <a:lstStyle/>
          <a:p>
            <a:r>
              <a:rPr lang="en-IN" dirty="0" smtClean="0"/>
              <a:t>HumanBeing</a:t>
            </a:r>
            <a:endParaRPr lang="en-IN" dirty="0"/>
          </a:p>
        </p:txBody>
      </p:sp>
      <p:sp>
        <p:nvSpPr>
          <p:cNvPr id="23" name="TextBox 22"/>
          <p:cNvSpPr txBox="1"/>
          <p:nvPr/>
        </p:nvSpPr>
        <p:spPr>
          <a:xfrm>
            <a:off x="8667749" y="5389684"/>
            <a:ext cx="1995854" cy="378069"/>
          </a:xfrm>
          <a:prstGeom prst="rect">
            <a:avLst/>
          </a:prstGeom>
          <a:noFill/>
        </p:spPr>
        <p:txBody>
          <a:bodyPr wrap="square" rtlCol="0">
            <a:spAutoFit/>
          </a:bodyPr>
          <a:lstStyle/>
          <a:p>
            <a:r>
              <a:rPr lang="en-IN" dirty="0" smtClean="0"/>
              <a:t>HumanBeing</a:t>
            </a:r>
            <a:endParaRPr lang="en-IN" dirty="0"/>
          </a:p>
        </p:txBody>
      </p:sp>
      <p:sp>
        <p:nvSpPr>
          <p:cNvPr id="25" name="TextBox 24"/>
          <p:cNvSpPr txBox="1"/>
          <p:nvPr/>
        </p:nvSpPr>
        <p:spPr>
          <a:xfrm>
            <a:off x="580292" y="606669"/>
            <a:ext cx="2215662" cy="369332"/>
          </a:xfrm>
          <a:prstGeom prst="rect">
            <a:avLst/>
          </a:prstGeom>
          <a:noFill/>
        </p:spPr>
        <p:txBody>
          <a:bodyPr wrap="square" rtlCol="0">
            <a:spAutoFit/>
          </a:bodyPr>
          <a:lstStyle/>
          <a:p>
            <a:r>
              <a:rPr lang="en-IN" dirty="0" smtClean="0"/>
              <a:t>STATIC VARIABLES </a:t>
            </a:r>
            <a:endParaRPr lang="en-IN" dirty="0"/>
          </a:p>
        </p:txBody>
      </p:sp>
    </p:spTree>
    <p:extLst>
      <p:ext uri="{BB962C8B-B14F-4D97-AF65-F5344CB8AC3E}">
        <p14:creationId xmlns:p14="http://schemas.microsoft.com/office/powerpoint/2010/main" val="257686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27561" y="94518"/>
            <a:ext cx="3780693" cy="1740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class </a:t>
            </a:r>
            <a:r>
              <a:rPr lang="en-IN" dirty="0" smtClean="0"/>
              <a:t>HumanBeing</a:t>
            </a:r>
            <a:endParaRPr lang="en-IN" dirty="0"/>
          </a:p>
          <a:p>
            <a:r>
              <a:rPr lang="en-IN" dirty="0"/>
              <a:t>{</a:t>
            </a:r>
          </a:p>
          <a:p>
            <a:r>
              <a:rPr lang="en-IN" dirty="0"/>
              <a:t>private </a:t>
            </a:r>
            <a:r>
              <a:rPr lang="en-IN" dirty="0" smtClean="0"/>
              <a:t>static String </a:t>
            </a:r>
            <a:r>
              <a:rPr lang="en-IN" dirty="0"/>
              <a:t>planetName</a:t>
            </a:r>
            <a:r>
              <a:rPr lang="en-IN" dirty="0" smtClean="0"/>
              <a:t>;</a:t>
            </a:r>
          </a:p>
          <a:p>
            <a:r>
              <a:rPr lang="en-IN" dirty="0" smtClean="0"/>
              <a:t>Private String personName;</a:t>
            </a:r>
            <a:endParaRPr lang="en-IN" dirty="0"/>
          </a:p>
          <a:p>
            <a:r>
              <a:rPr lang="en-IN" dirty="0"/>
              <a:t>} </a:t>
            </a:r>
            <a:endParaRPr lang="en-IN" dirty="0"/>
          </a:p>
        </p:txBody>
      </p:sp>
      <p:cxnSp>
        <p:nvCxnSpPr>
          <p:cNvPr id="8" name="Straight Arrow Connector 7"/>
          <p:cNvCxnSpPr/>
          <p:nvPr/>
        </p:nvCxnSpPr>
        <p:spPr>
          <a:xfrm flipH="1">
            <a:off x="1995854" y="1863969"/>
            <a:ext cx="1987061" cy="109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517908" y="1978270"/>
            <a:ext cx="3663" cy="109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01986" y="1879356"/>
            <a:ext cx="2370994" cy="109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61646" y="3031149"/>
            <a:ext cx="2198077" cy="1652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personName</a:t>
            </a:r>
            <a:endParaRPr lang="en-IN" dirty="0"/>
          </a:p>
        </p:txBody>
      </p:sp>
      <p:sp>
        <p:nvSpPr>
          <p:cNvPr id="18" name="Oval 17"/>
          <p:cNvSpPr/>
          <p:nvPr/>
        </p:nvSpPr>
        <p:spPr>
          <a:xfrm>
            <a:off x="4502395" y="3171826"/>
            <a:ext cx="2198077" cy="1652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personName</a:t>
            </a:r>
            <a:endParaRPr lang="en-IN" dirty="0"/>
          </a:p>
        </p:txBody>
      </p:sp>
      <p:sp>
        <p:nvSpPr>
          <p:cNvPr id="19" name="Oval 18"/>
          <p:cNvSpPr/>
          <p:nvPr/>
        </p:nvSpPr>
        <p:spPr>
          <a:xfrm>
            <a:off x="8566637" y="3138854"/>
            <a:ext cx="2198077" cy="1652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personName</a:t>
            </a:r>
            <a:endParaRPr lang="en-IN" dirty="0"/>
          </a:p>
        </p:txBody>
      </p:sp>
      <p:sp>
        <p:nvSpPr>
          <p:cNvPr id="20" name="TextBox 19"/>
          <p:cNvSpPr txBox="1"/>
          <p:nvPr/>
        </p:nvSpPr>
        <p:spPr>
          <a:xfrm>
            <a:off x="896815" y="5416062"/>
            <a:ext cx="1995854" cy="378069"/>
          </a:xfrm>
          <a:prstGeom prst="rect">
            <a:avLst/>
          </a:prstGeom>
          <a:noFill/>
        </p:spPr>
        <p:txBody>
          <a:bodyPr wrap="square" rtlCol="0">
            <a:spAutoFit/>
          </a:bodyPr>
          <a:lstStyle/>
          <a:p>
            <a:r>
              <a:rPr lang="en-IN" dirty="0" smtClean="0"/>
              <a:t>HumanBeing</a:t>
            </a:r>
            <a:endParaRPr lang="en-IN" dirty="0"/>
          </a:p>
        </p:txBody>
      </p:sp>
      <p:sp>
        <p:nvSpPr>
          <p:cNvPr id="21" name="TextBox 20"/>
          <p:cNvSpPr txBox="1"/>
          <p:nvPr/>
        </p:nvSpPr>
        <p:spPr>
          <a:xfrm>
            <a:off x="4913437" y="4824780"/>
            <a:ext cx="1995854" cy="378069"/>
          </a:xfrm>
          <a:prstGeom prst="rect">
            <a:avLst/>
          </a:prstGeom>
          <a:noFill/>
        </p:spPr>
        <p:txBody>
          <a:bodyPr wrap="square" rtlCol="0">
            <a:spAutoFit/>
          </a:bodyPr>
          <a:lstStyle/>
          <a:p>
            <a:r>
              <a:rPr lang="en-IN" dirty="0" smtClean="0"/>
              <a:t>HumanBeing</a:t>
            </a:r>
            <a:endParaRPr lang="en-IN" dirty="0"/>
          </a:p>
        </p:txBody>
      </p:sp>
      <p:sp>
        <p:nvSpPr>
          <p:cNvPr id="23" name="TextBox 22"/>
          <p:cNvSpPr txBox="1"/>
          <p:nvPr/>
        </p:nvSpPr>
        <p:spPr>
          <a:xfrm>
            <a:off x="8667749" y="5389684"/>
            <a:ext cx="1995854" cy="378069"/>
          </a:xfrm>
          <a:prstGeom prst="rect">
            <a:avLst/>
          </a:prstGeom>
          <a:noFill/>
        </p:spPr>
        <p:txBody>
          <a:bodyPr wrap="square" rtlCol="0">
            <a:spAutoFit/>
          </a:bodyPr>
          <a:lstStyle/>
          <a:p>
            <a:r>
              <a:rPr lang="en-IN" dirty="0" smtClean="0"/>
              <a:t>HumanBeing</a:t>
            </a:r>
            <a:endParaRPr lang="en-IN" dirty="0"/>
          </a:p>
        </p:txBody>
      </p:sp>
      <p:sp>
        <p:nvSpPr>
          <p:cNvPr id="2" name="Oval 1"/>
          <p:cNvSpPr/>
          <p:nvPr/>
        </p:nvSpPr>
        <p:spPr>
          <a:xfrm>
            <a:off x="4073771" y="5794131"/>
            <a:ext cx="3059724" cy="923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planetName</a:t>
            </a:r>
            <a:endParaRPr lang="en-IN" dirty="0"/>
          </a:p>
        </p:txBody>
      </p:sp>
      <p:cxnSp>
        <p:nvCxnSpPr>
          <p:cNvPr id="4" name="Straight Arrow Connector 3"/>
          <p:cNvCxnSpPr/>
          <p:nvPr/>
        </p:nvCxnSpPr>
        <p:spPr>
          <a:xfrm>
            <a:off x="2391508" y="4928089"/>
            <a:ext cx="1749669" cy="11210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6"/>
          </p:cNvCxnSpPr>
          <p:nvPr/>
        </p:nvCxnSpPr>
        <p:spPr>
          <a:xfrm flipV="1">
            <a:off x="7133495" y="5055577"/>
            <a:ext cx="2307977" cy="12001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01433" y="5129213"/>
            <a:ext cx="1" cy="561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0292" y="606669"/>
            <a:ext cx="2215662" cy="369332"/>
          </a:xfrm>
          <a:prstGeom prst="rect">
            <a:avLst/>
          </a:prstGeom>
          <a:noFill/>
        </p:spPr>
        <p:txBody>
          <a:bodyPr wrap="square" rtlCol="0">
            <a:spAutoFit/>
          </a:bodyPr>
          <a:lstStyle/>
          <a:p>
            <a:r>
              <a:rPr lang="en-IN" dirty="0" smtClean="0"/>
              <a:t>STATIC VARIABLES </a:t>
            </a:r>
            <a:endParaRPr lang="en-IN" dirty="0"/>
          </a:p>
        </p:txBody>
      </p:sp>
    </p:spTree>
    <p:extLst>
      <p:ext uri="{BB962C8B-B14F-4D97-AF65-F5344CB8AC3E}">
        <p14:creationId xmlns:p14="http://schemas.microsoft.com/office/powerpoint/2010/main" val="352492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3"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9424" y="474784"/>
            <a:ext cx="3393831" cy="369332"/>
          </a:xfrm>
          <a:prstGeom prst="rect">
            <a:avLst/>
          </a:prstGeom>
          <a:noFill/>
        </p:spPr>
        <p:txBody>
          <a:bodyPr wrap="square" rtlCol="0">
            <a:spAutoFit/>
          </a:bodyPr>
          <a:lstStyle/>
          <a:p>
            <a:r>
              <a:rPr lang="en-IN" dirty="0" smtClean="0"/>
              <a:t>STATIC METHODS</a:t>
            </a:r>
            <a:endParaRPr lang="en-IN" dirty="0"/>
          </a:p>
        </p:txBody>
      </p:sp>
      <p:sp>
        <p:nvSpPr>
          <p:cNvPr id="3" name="Rounded Rectangle 2"/>
          <p:cNvSpPr/>
          <p:nvPr/>
        </p:nvSpPr>
        <p:spPr>
          <a:xfrm>
            <a:off x="3815861" y="474784"/>
            <a:ext cx="3077308" cy="2312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class BMI</a:t>
            </a:r>
          </a:p>
          <a:p>
            <a:r>
              <a:rPr lang="en-IN" dirty="0" smtClean="0"/>
              <a:t>{</a:t>
            </a:r>
          </a:p>
          <a:p>
            <a:r>
              <a:rPr lang="en-IN" dirty="0" smtClean="0"/>
              <a:t>private Double weight;</a:t>
            </a:r>
          </a:p>
          <a:p>
            <a:r>
              <a:rPr lang="en-IN" dirty="0" smtClean="0"/>
              <a:t>private Double height;</a:t>
            </a:r>
          </a:p>
          <a:p>
            <a:r>
              <a:rPr lang="en-IN" dirty="0"/>
              <a:t>p</a:t>
            </a:r>
            <a:r>
              <a:rPr lang="en-IN" dirty="0" smtClean="0"/>
              <a:t>rivate Integer age;</a:t>
            </a:r>
          </a:p>
          <a:p>
            <a:r>
              <a:rPr lang="en-IN" dirty="0"/>
              <a:t>p</a:t>
            </a:r>
            <a:r>
              <a:rPr lang="en-IN" dirty="0" smtClean="0"/>
              <a:t>rivate String gender;</a:t>
            </a:r>
          </a:p>
          <a:p>
            <a:r>
              <a:rPr lang="en-IN" dirty="0"/>
              <a:t>p</a:t>
            </a:r>
            <a:r>
              <a:rPr lang="en-IN" dirty="0" smtClean="0"/>
              <a:t>rivate String unitSystem;</a:t>
            </a:r>
          </a:p>
          <a:p>
            <a:r>
              <a:rPr lang="en-IN" dirty="0" smtClean="0"/>
              <a:t>}</a:t>
            </a:r>
            <a:endParaRPr lang="en-IN" dirty="0"/>
          </a:p>
        </p:txBody>
      </p:sp>
      <p:sp>
        <p:nvSpPr>
          <p:cNvPr id="4" name="Rounded Rectangle 3"/>
          <p:cNvSpPr/>
          <p:nvPr/>
        </p:nvSpPr>
        <p:spPr>
          <a:xfrm>
            <a:off x="8018584" y="615461"/>
            <a:ext cx="3604845" cy="2031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BMI CALULATOR</a:t>
            </a:r>
          </a:p>
          <a:p>
            <a:r>
              <a:rPr lang="en-IN" dirty="0" smtClean="0"/>
              <a:t>private Integer convertKgToGrams(Double weight)</a:t>
            </a:r>
          </a:p>
          <a:p>
            <a:r>
              <a:rPr lang="en-IN" dirty="0" smtClean="0"/>
              <a:t>{</a:t>
            </a:r>
          </a:p>
          <a:p>
            <a:r>
              <a:rPr lang="en-IN" dirty="0"/>
              <a:t>r</a:t>
            </a:r>
            <a:r>
              <a:rPr lang="en-IN" dirty="0" smtClean="0"/>
              <a:t>eturn weight*1000;</a:t>
            </a:r>
          </a:p>
          <a:p>
            <a:r>
              <a:rPr lang="en-IN" dirty="0" smtClean="0"/>
              <a:t>}</a:t>
            </a:r>
            <a:endParaRPr lang="en-IN" dirty="0"/>
          </a:p>
        </p:txBody>
      </p:sp>
      <p:sp>
        <p:nvSpPr>
          <p:cNvPr id="5" name="Right Arrow 4"/>
          <p:cNvSpPr/>
          <p:nvPr/>
        </p:nvSpPr>
        <p:spPr>
          <a:xfrm>
            <a:off x="6919546" y="1314449"/>
            <a:ext cx="1011115" cy="31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5174272" y="2866293"/>
            <a:ext cx="360485" cy="958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3732334" y="3903785"/>
            <a:ext cx="3604845" cy="2031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BMI CALULATOR</a:t>
            </a:r>
          </a:p>
          <a:p>
            <a:r>
              <a:rPr lang="en-IN" dirty="0" smtClean="0"/>
              <a:t>private static Integer convertKgToGrams(Double weight)</a:t>
            </a:r>
          </a:p>
          <a:p>
            <a:r>
              <a:rPr lang="en-IN" dirty="0" smtClean="0"/>
              <a:t>{</a:t>
            </a:r>
          </a:p>
          <a:p>
            <a:r>
              <a:rPr lang="en-IN" dirty="0"/>
              <a:t>r</a:t>
            </a:r>
            <a:r>
              <a:rPr lang="en-IN" dirty="0" smtClean="0"/>
              <a:t>eturn weight*1000;</a:t>
            </a:r>
          </a:p>
          <a:p>
            <a:r>
              <a:rPr lang="en-IN" dirty="0" smtClean="0"/>
              <a:t>}</a:t>
            </a:r>
            <a:endParaRPr lang="en-IN" dirty="0"/>
          </a:p>
        </p:txBody>
      </p:sp>
      <p:sp>
        <p:nvSpPr>
          <p:cNvPr id="9" name="Oval 8"/>
          <p:cNvSpPr/>
          <p:nvPr/>
        </p:nvSpPr>
        <p:spPr>
          <a:xfrm>
            <a:off x="231529" y="3509673"/>
            <a:ext cx="879231"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BMI</a:t>
            </a:r>
            <a:endParaRPr lang="en-IN" dirty="0"/>
          </a:p>
        </p:txBody>
      </p:sp>
      <p:sp>
        <p:nvSpPr>
          <p:cNvPr id="10" name="Oval 9"/>
          <p:cNvSpPr/>
          <p:nvPr/>
        </p:nvSpPr>
        <p:spPr>
          <a:xfrm>
            <a:off x="181707" y="1049215"/>
            <a:ext cx="879231"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BMI</a:t>
            </a:r>
            <a:endParaRPr lang="en-IN" dirty="0"/>
          </a:p>
        </p:txBody>
      </p:sp>
      <p:sp>
        <p:nvSpPr>
          <p:cNvPr id="11" name="Oval 10"/>
          <p:cNvSpPr/>
          <p:nvPr/>
        </p:nvSpPr>
        <p:spPr>
          <a:xfrm>
            <a:off x="172916" y="1858985"/>
            <a:ext cx="879231"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BMI</a:t>
            </a:r>
            <a:endParaRPr lang="en-IN" dirty="0"/>
          </a:p>
        </p:txBody>
      </p:sp>
      <p:sp>
        <p:nvSpPr>
          <p:cNvPr id="12" name="Oval 11"/>
          <p:cNvSpPr/>
          <p:nvPr/>
        </p:nvSpPr>
        <p:spPr>
          <a:xfrm>
            <a:off x="231529" y="2668756"/>
            <a:ext cx="879231"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BMI</a:t>
            </a:r>
            <a:endParaRPr lang="en-IN" dirty="0"/>
          </a:p>
        </p:txBody>
      </p:sp>
      <p:sp>
        <p:nvSpPr>
          <p:cNvPr id="13" name="Oval 12"/>
          <p:cNvSpPr/>
          <p:nvPr/>
        </p:nvSpPr>
        <p:spPr>
          <a:xfrm>
            <a:off x="231529" y="4350590"/>
            <a:ext cx="879231"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BMI</a:t>
            </a:r>
            <a:endParaRPr lang="en-IN" dirty="0"/>
          </a:p>
        </p:txBody>
      </p:sp>
      <p:sp>
        <p:nvSpPr>
          <p:cNvPr id="14" name="Oval 13"/>
          <p:cNvSpPr/>
          <p:nvPr/>
        </p:nvSpPr>
        <p:spPr>
          <a:xfrm>
            <a:off x="1625112" y="962101"/>
            <a:ext cx="1617785"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BMI CALCULATOR</a:t>
            </a:r>
            <a:endParaRPr lang="en-IN" sz="1200" dirty="0"/>
          </a:p>
        </p:txBody>
      </p:sp>
      <p:sp>
        <p:nvSpPr>
          <p:cNvPr id="17" name="Oval 16"/>
          <p:cNvSpPr/>
          <p:nvPr/>
        </p:nvSpPr>
        <p:spPr>
          <a:xfrm>
            <a:off x="1611921" y="1801055"/>
            <a:ext cx="1617785"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BMI CALCULATOR</a:t>
            </a:r>
            <a:endParaRPr lang="en-IN" sz="1200" dirty="0"/>
          </a:p>
        </p:txBody>
      </p:sp>
      <p:sp>
        <p:nvSpPr>
          <p:cNvPr id="18" name="Oval 17"/>
          <p:cNvSpPr/>
          <p:nvPr/>
        </p:nvSpPr>
        <p:spPr>
          <a:xfrm>
            <a:off x="1611921" y="2619780"/>
            <a:ext cx="1617785"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BMI CALCULATOR</a:t>
            </a:r>
            <a:endParaRPr lang="en-IN" sz="1200" dirty="0"/>
          </a:p>
        </p:txBody>
      </p:sp>
      <p:sp>
        <p:nvSpPr>
          <p:cNvPr id="19" name="Oval 18"/>
          <p:cNvSpPr/>
          <p:nvPr/>
        </p:nvSpPr>
        <p:spPr>
          <a:xfrm>
            <a:off x="1625112" y="3509672"/>
            <a:ext cx="1617785"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BMI CALCULATOR</a:t>
            </a:r>
            <a:endParaRPr lang="en-IN" sz="1200" dirty="0"/>
          </a:p>
        </p:txBody>
      </p:sp>
      <p:sp>
        <p:nvSpPr>
          <p:cNvPr id="20" name="Oval 19"/>
          <p:cNvSpPr/>
          <p:nvPr/>
        </p:nvSpPr>
        <p:spPr>
          <a:xfrm>
            <a:off x="1611922" y="4354986"/>
            <a:ext cx="1617785" cy="72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BMI CALCULATOR</a:t>
            </a:r>
            <a:endParaRPr lang="en-IN" sz="1200" dirty="0"/>
          </a:p>
        </p:txBody>
      </p:sp>
    </p:spTree>
    <p:extLst>
      <p:ext uri="{BB962C8B-B14F-4D97-AF65-F5344CB8AC3E}">
        <p14:creationId xmlns:p14="http://schemas.microsoft.com/office/powerpoint/2010/main" val="334569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1"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1"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1" nodeType="clickEffect">
                                  <p:stCondLst>
                                    <p:cond delay="0"/>
                                  </p:stCondLst>
                                  <p:childTnLst>
                                    <p:anim calcmode="lin" valueType="num">
                                      <p:cBhvr additive="base">
                                        <p:cTn id="82" dur="500"/>
                                        <p:tgtEl>
                                          <p:spTgt spid="17"/>
                                        </p:tgtEl>
                                        <p:attrNameLst>
                                          <p:attrName>ppt_x</p:attrName>
                                        </p:attrNameLst>
                                      </p:cBhvr>
                                      <p:tavLst>
                                        <p:tav tm="0">
                                          <p:val>
                                            <p:strVal val="ppt_x"/>
                                          </p:val>
                                        </p:tav>
                                        <p:tav tm="100000">
                                          <p:val>
                                            <p:strVal val="ppt_x"/>
                                          </p:val>
                                        </p:tav>
                                      </p:tavLst>
                                    </p:anim>
                                    <p:anim calcmode="lin" valueType="num">
                                      <p:cBhvr additive="base">
                                        <p:cTn id="83" dur="500"/>
                                        <p:tgtEl>
                                          <p:spTgt spid="17"/>
                                        </p:tgtEl>
                                        <p:attrNameLst>
                                          <p:attrName>ppt_y</p:attrName>
                                        </p:attrNameLst>
                                      </p:cBhvr>
                                      <p:tavLst>
                                        <p:tav tm="0">
                                          <p:val>
                                            <p:strVal val="ppt_y"/>
                                          </p:val>
                                        </p:tav>
                                        <p:tav tm="100000">
                                          <p:val>
                                            <p:strVal val="1+ppt_h/2"/>
                                          </p:val>
                                        </p:tav>
                                      </p:tavLst>
                                    </p:anim>
                                    <p:set>
                                      <p:cBhvr>
                                        <p:cTn id="84" dur="1" fill="hold">
                                          <p:stCondLst>
                                            <p:cond delay="499"/>
                                          </p:stCondLst>
                                        </p:cTn>
                                        <p:tgtEl>
                                          <p:spTgt spid="1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1" nodeType="click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ppt_x"/>
                                          </p:val>
                                        </p:tav>
                                        <p:tav tm="100000">
                                          <p:val>
                                            <p:strVal val="#ppt_x"/>
                                          </p:val>
                                        </p:tav>
                                      </p:tavLst>
                                    </p:anim>
                                    <p:anim calcmode="lin" valueType="num">
                                      <p:cBhvr additive="base">
                                        <p:cTn id="9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18"/>
                                        </p:tgtEl>
                                        <p:attrNameLst>
                                          <p:attrName>ppt_x</p:attrName>
                                        </p:attrNameLst>
                                      </p:cBhvr>
                                      <p:tavLst>
                                        <p:tav tm="0">
                                          <p:val>
                                            <p:strVal val="ppt_x"/>
                                          </p:val>
                                        </p:tav>
                                        <p:tav tm="100000">
                                          <p:val>
                                            <p:strVal val="ppt_x"/>
                                          </p:val>
                                        </p:tav>
                                      </p:tavLst>
                                    </p:anim>
                                    <p:anim calcmode="lin" valueType="num">
                                      <p:cBhvr additive="base">
                                        <p:cTn id="95" dur="500"/>
                                        <p:tgtEl>
                                          <p:spTgt spid="18"/>
                                        </p:tgtEl>
                                        <p:attrNameLst>
                                          <p:attrName>ppt_y</p:attrName>
                                        </p:attrNameLst>
                                      </p:cBhvr>
                                      <p:tavLst>
                                        <p:tav tm="0">
                                          <p:val>
                                            <p:strVal val="ppt_y"/>
                                          </p:val>
                                        </p:tav>
                                        <p:tav tm="100000">
                                          <p:val>
                                            <p:strVal val="1+ppt_h/2"/>
                                          </p:val>
                                        </p:tav>
                                      </p:tavLst>
                                    </p:anim>
                                    <p:set>
                                      <p:cBhvr>
                                        <p:cTn id="96" dur="1" fill="hold">
                                          <p:stCondLst>
                                            <p:cond delay="499"/>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1" nodeType="click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additive="base">
                                        <p:cTn id="101" dur="500" fill="hold"/>
                                        <p:tgtEl>
                                          <p:spTgt spid="9"/>
                                        </p:tgtEl>
                                        <p:attrNameLst>
                                          <p:attrName>ppt_x</p:attrName>
                                        </p:attrNameLst>
                                      </p:cBhvr>
                                      <p:tavLst>
                                        <p:tav tm="0">
                                          <p:val>
                                            <p:strVal val="#ppt_x"/>
                                          </p:val>
                                        </p:tav>
                                        <p:tav tm="100000">
                                          <p:val>
                                            <p:strVal val="#ppt_x"/>
                                          </p:val>
                                        </p:tav>
                                      </p:tavLst>
                                    </p:anim>
                                    <p:anim calcmode="lin" valueType="num">
                                      <p:cBhvr additive="base">
                                        <p:cTn id="10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xit" presetSubtype="4" fill="hold" grpId="1" nodeType="clickEffect">
                                  <p:stCondLst>
                                    <p:cond delay="0"/>
                                  </p:stCondLst>
                                  <p:childTnLst>
                                    <p:anim calcmode="lin" valueType="num">
                                      <p:cBhvr additive="base">
                                        <p:cTn id="106" dur="500"/>
                                        <p:tgtEl>
                                          <p:spTgt spid="19"/>
                                        </p:tgtEl>
                                        <p:attrNameLst>
                                          <p:attrName>ppt_x</p:attrName>
                                        </p:attrNameLst>
                                      </p:cBhvr>
                                      <p:tavLst>
                                        <p:tav tm="0">
                                          <p:val>
                                            <p:strVal val="ppt_x"/>
                                          </p:val>
                                        </p:tav>
                                        <p:tav tm="100000">
                                          <p:val>
                                            <p:strVal val="ppt_x"/>
                                          </p:val>
                                        </p:tav>
                                      </p:tavLst>
                                    </p:anim>
                                    <p:anim calcmode="lin" valueType="num">
                                      <p:cBhvr additive="base">
                                        <p:cTn id="107" dur="500"/>
                                        <p:tgtEl>
                                          <p:spTgt spid="19"/>
                                        </p:tgtEl>
                                        <p:attrNameLst>
                                          <p:attrName>ppt_y</p:attrName>
                                        </p:attrNameLst>
                                      </p:cBhvr>
                                      <p:tavLst>
                                        <p:tav tm="0">
                                          <p:val>
                                            <p:strVal val="ppt_y"/>
                                          </p:val>
                                        </p:tav>
                                        <p:tav tm="100000">
                                          <p:val>
                                            <p:strVal val="1+ppt_h/2"/>
                                          </p:val>
                                        </p:tav>
                                      </p:tavLst>
                                    </p:anim>
                                    <p:set>
                                      <p:cBhvr>
                                        <p:cTn id="108" dur="1" fill="hold">
                                          <p:stCondLst>
                                            <p:cond delay="499"/>
                                          </p:stCondLst>
                                        </p:cTn>
                                        <p:tgtEl>
                                          <p:spTgt spid="1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1" nodeType="clickEffect">
                                  <p:stCondLst>
                                    <p:cond delay="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ppt_x"/>
                                          </p:val>
                                        </p:tav>
                                        <p:tav tm="100000">
                                          <p:val>
                                            <p:strVal val="#ppt_x"/>
                                          </p:val>
                                        </p:tav>
                                      </p:tavLst>
                                    </p:anim>
                                    <p:anim calcmode="lin" valueType="num">
                                      <p:cBhvr additive="base">
                                        <p:cTn id="1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grpId="1" nodeType="clickEffect">
                                  <p:stCondLst>
                                    <p:cond delay="0"/>
                                  </p:stCondLst>
                                  <p:childTnLst>
                                    <p:anim calcmode="lin" valueType="num">
                                      <p:cBhvr additive="base">
                                        <p:cTn id="118" dur="500"/>
                                        <p:tgtEl>
                                          <p:spTgt spid="20"/>
                                        </p:tgtEl>
                                        <p:attrNameLst>
                                          <p:attrName>ppt_x</p:attrName>
                                        </p:attrNameLst>
                                      </p:cBhvr>
                                      <p:tavLst>
                                        <p:tav tm="0">
                                          <p:val>
                                            <p:strVal val="ppt_x"/>
                                          </p:val>
                                        </p:tav>
                                        <p:tav tm="100000">
                                          <p:val>
                                            <p:strVal val="ppt_x"/>
                                          </p:val>
                                        </p:tav>
                                      </p:tavLst>
                                    </p:anim>
                                    <p:anim calcmode="lin" valueType="num">
                                      <p:cBhvr additive="base">
                                        <p:cTn id="119" dur="500"/>
                                        <p:tgtEl>
                                          <p:spTgt spid="20"/>
                                        </p:tgtEl>
                                        <p:attrNameLst>
                                          <p:attrName>ppt_y</p:attrName>
                                        </p:attrNameLst>
                                      </p:cBhvr>
                                      <p:tavLst>
                                        <p:tav tm="0">
                                          <p:val>
                                            <p:strVal val="ppt_y"/>
                                          </p:val>
                                        </p:tav>
                                        <p:tav tm="100000">
                                          <p:val>
                                            <p:strVal val="1+ppt_h/2"/>
                                          </p:val>
                                        </p:tav>
                                      </p:tavLst>
                                    </p:anim>
                                    <p:set>
                                      <p:cBhvr>
                                        <p:cTn id="12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P spid="20" grpId="0" animBg="1"/>
      <p:bldP spid="20" grpId="1" animBg="1"/>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654</TotalTime>
  <Words>250</Words>
  <Application>Microsoft Office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Depth</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SHARMA</dc:creator>
  <cp:lastModifiedBy>ADITYA SHARMA</cp:lastModifiedBy>
  <cp:revision>11</cp:revision>
  <dcterms:created xsi:type="dcterms:W3CDTF">2023-06-16T06:48:17Z</dcterms:created>
  <dcterms:modified xsi:type="dcterms:W3CDTF">2023-06-16T17:42:27Z</dcterms:modified>
</cp:coreProperties>
</file>