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42"/>
  </p:notesMasterIdLst>
  <p:sldIdLst>
    <p:sldId id="257" r:id="rId2"/>
    <p:sldId id="313" r:id="rId3"/>
    <p:sldId id="314" r:id="rId4"/>
    <p:sldId id="317" r:id="rId5"/>
    <p:sldId id="318" r:id="rId6"/>
    <p:sldId id="315" r:id="rId7"/>
    <p:sldId id="311" r:id="rId8"/>
    <p:sldId id="293" r:id="rId9"/>
    <p:sldId id="316" r:id="rId10"/>
    <p:sldId id="298" r:id="rId11"/>
    <p:sldId id="297" r:id="rId12"/>
    <p:sldId id="291" r:id="rId13"/>
    <p:sldId id="295" r:id="rId14"/>
    <p:sldId id="294" r:id="rId15"/>
    <p:sldId id="296" r:id="rId16"/>
    <p:sldId id="280" r:id="rId17"/>
    <p:sldId id="279" r:id="rId18"/>
    <p:sldId id="287" r:id="rId19"/>
    <p:sldId id="299" r:id="rId20"/>
    <p:sldId id="303" r:id="rId21"/>
    <p:sldId id="300" r:id="rId22"/>
    <p:sldId id="301" r:id="rId23"/>
    <p:sldId id="319" r:id="rId24"/>
    <p:sldId id="320" r:id="rId25"/>
    <p:sldId id="321" r:id="rId26"/>
    <p:sldId id="326" r:id="rId27"/>
    <p:sldId id="323" r:id="rId28"/>
    <p:sldId id="304" r:id="rId29"/>
    <p:sldId id="305" r:id="rId30"/>
    <p:sldId id="307" r:id="rId31"/>
    <p:sldId id="308" r:id="rId32"/>
    <p:sldId id="309" r:id="rId33"/>
    <p:sldId id="312" r:id="rId34"/>
    <p:sldId id="310" r:id="rId35"/>
    <p:sldId id="306" r:id="rId36"/>
    <p:sldId id="327" r:id="rId37"/>
    <p:sldId id="322" r:id="rId38"/>
    <p:sldId id="324" r:id="rId39"/>
    <p:sldId id="325" r:id="rId40"/>
    <p:sldId id="27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185" autoAdjust="0"/>
  </p:normalViewPr>
  <p:slideViewPr>
    <p:cSldViewPr snapToGrid="0">
      <p:cViewPr varScale="1">
        <p:scale>
          <a:sx n="91" d="100"/>
          <a:sy n="91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FD3C9-4CA2-4AC7-9667-7DF03D0D9FC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DA256-47FD-41D6-9C90-BD6F6DCE0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4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DA256-47FD-41D6-9C90-BD6F6DCE0E6C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48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DA256-47FD-41D6-9C90-BD6F6DCE0E6C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5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5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38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997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755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4036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265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16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3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86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8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2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2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6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C49D67-4AC1-AA67-0075-2DDACB32F2C2}"/>
              </a:ext>
            </a:extLst>
          </p:cNvPr>
          <p:cNvSpPr txBox="1"/>
          <p:nvPr/>
        </p:nvSpPr>
        <p:spPr>
          <a:xfrm>
            <a:off x="1629103" y="507505"/>
            <a:ext cx="95539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400" b="1" i="0" u="none" strike="noStrike" dirty="0">
                <a:effectLst/>
                <a:cs typeface="Times New Roman" panose="02020603050405020304" pitchFamily="18" charset="0"/>
              </a:rPr>
              <a:t>Methodist College of Engineering and Technology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400" b="1" i="0" u="none" strike="noStrike" dirty="0">
                <a:effectLst/>
                <a:cs typeface="Times New Roman" panose="02020603050405020304" pitchFamily="18" charset="0"/>
              </a:rPr>
              <a:t>Department of Computer Science Engineering</a:t>
            </a:r>
            <a:endParaRPr lang="en-IN" sz="2400" b="0" dirty="0">
              <a:effectLst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CD43A-2EFB-82CF-D45B-5F03C67B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20" y="452902"/>
            <a:ext cx="905584" cy="88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33B3E5-01CA-4B9A-09FF-EE0BDA1C4AC8}"/>
              </a:ext>
            </a:extLst>
          </p:cNvPr>
          <p:cNvSpPr txBox="1"/>
          <p:nvPr/>
        </p:nvSpPr>
        <p:spPr>
          <a:xfrm>
            <a:off x="2130283" y="1651181"/>
            <a:ext cx="770096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Prediction of Remaining Useful Life of Li-ion Battery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u="sng" dirty="0"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89E1EC-562B-6CBC-6996-1BA224BAE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04456"/>
              </p:ext>
            </p:extLst>
          </p:nvPr>
        </p:nvGraphicFramePr>
        <p:xfrm>
          <a:off x="1186504" y="3272814"/>
          <a:ext cx="8788153" cy="1752600"/>
        </p:xfrm>
        <a:graphic>
          <a:graphicData uri="http://schemas.openxmlformats.org/drawingml/2006/table">
            <a:tbl>
              <a:tblPr firstRow="1" bandRow="1"/>
              <a:tblGrid>
                <a:gridCol w="1014584">
                  <a:extLst>
                    <a:ext uri="{9D8B030D-6E8A-4147-A177-3AD203B41FA5}">
                      <a16:colId xmlns:a16="http://schemas.microsoft.com/office/drawing/2014/main" val="998221665"/>
                    </a:ext>
                  </a:extLst>
                </a:gridCol>
                <a:gridCol w="2344591">
                  <a:extLst>
                    <a:ext uri="{9D8B030D-6E8A-4147-A177-3AD203B41FA5}">
                      <a16:colId xmlns:a16="http://schemas.microsoft.com/office/drawing/2014/main" val="812490345"/>
                    </a:ext>
                  </a:extLst>
                </a:gridCol>
                <a:gridCol w="2492549">
                  <a:extLst>
                    <a:ext uri="{9D8B030D-6E8A-4147-A177-3AD203B41FA5}">
                      <a16:colId xmlns:a16="http://schemas.microsoft.com/office/drawing/2014/main" val="2394518164"/>
                    </a:ext>
                  </a:extLst>
                </a:gridCol>
                <a:gridCol w="2936429">
                  <a:extLst>
                    <a:ext uri="{9D8B030D-6E8A-4147-A177-3AD203B41FA5}">
                      <a16:colId xmlns:a16="http://schemas.microsoft.com/office/drawing/2014/main" val="394391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S.No.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in Team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80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160720733016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Adupala</a:t>
                      </a:r>
                      <a:r>
                        <a:rPr lang="en-US" dirty="0"/>
                        <a:t> Ankitha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Lead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160720733048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P. Aditya Vishwa Teja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56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160720733005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P. Khaja Muneer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65788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E02049C-6A95-E050-9EFC-3A9E1C03DF32}"/>
              </a:ext>
            </a:extLst>
          </p:cNvPr>
          <p:cNvSpPr txBox="1"/>
          <p:nvPr/>
        </p:nvSpPr>
        <p:spPr>
          <a:xfrm>
            <a:off x="1134143" y="2564024"/>
            <a:ext cx="144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Team: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16D7E-85E6-88B3-FF7A-9192334C36AD}"/>
              </a:ext>
            </a:extLst>
          </p:cNvPr>
          <p:cNvSpPr txBox="1"/>
          <p:nvPr/>
        </p:nvSpPr>
        <p:spPr>
          <a:xfrm>
            <a:off x="508879" y="5798375"/>
            <a:ext cx="2350125" cy="9547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effectLst/>
              </a:rPr>
              <a:t>Under the Guidance of:</a:t>
            </a:r>
            <a:br>
              <a:rPr lang="en-IN" sz="1400" b="0" dirty="0">
                <a:effectLst/>
              </a:rPr>
            </a:br>
            <a:r>
              <a:rPr lang="en-IN" sz="1400" dirty="0" err="1">
                <a:effectLst/>
                <a:ea typeface="Times New Roman" panose="02020603050405020304" pitchFamily="18" charset="0"/>
              </a:rPr>
              <a:t>Dr.</a:t>
            </a:r>
            <a:r>
              <a:rPr lang="en-IN" sz="1400" dirty="0">
                <a:effectLst/>
                <a:ea typeface="Times New Roman" panose="02020603050405020304" pitchFamily="18" charset="0"/>
              </a:rPr>
              <a:t> M. Sharada Varalakshmi</a:t>
            </a:r>
          </a:p>
          <a:p>
            <a:pPr algn="just"/>
            <a:r>
              <a:rPr lang="en-IN" sz="1400" dirty="0">
                <a:effectLst/>
                <a:ea typeface="Times New Roman" panose="02020603050405020304" pitchFamily="18" charset="0"/>
              </a:rPr>
              <a:t>Professor &amp; Head</a:t>
            </a:r>
            <a:endParaRPr lang="en-IN" sz="1400" dirty="0">
              <a:ea typeface="Times New Roman" panose="02020603050405020304" pitchFamily="18" charset="0"/>
            </a:endParaRPr>
          </a:p>
          <a:p>
            <a:pPr algn="just"/>
            <a:r>
              <a:rPr lang="en-IN" sz="1400" dirty="0"/>
              <a:t>Department of AI&amp;DS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B77D9-F09B-346F-26DB-F0A81E99FE2A}"/>
              </a:ext>
            </a:extLst>
          </p:cNvPr>
          <p:cNvSpPr txBox="1"/>
          <p:nvPr/>
        </p:nvSpPr>
        <p:spPr>
          <a:xfrm>
            <a:off x="7089692" y="5734942"/>
            <a:ext cx="2809318" cy="12311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effectLst/>
                <a:cs typeface="Times New Roman" panose="02020603050405020304" pitchFamily="18" charset="0"/>
              </a:rPr>
              <a:t>Project Coordinator:</a:t>
            </a:r>
            <a:endParaRPr lang="en-IN" sz="1400" i="0" u="none" strike="noStrike" dirty="0"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Dr T. Praveen Kumar</a:t>
            </a:r>
            <a:endParaRPr lang="en-IN" sz="1400" dirty="0">
              <a:effectLst/>
              <a:ea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cs typeface="Times New Roman" panose="02020603050405020304" pitchFamily="18" charset="0"/>
              </a:rPr>
              <a:t>Associate Professor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cs typeface="Times New Roman" panose="02020603050405020304" pitchFamily="18" charset="0"/>
              </a:rPr>
              <a:t>Department of CSE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33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7D94D-511A-756F-D5E2-A3CB9202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936" y="348779"/>
            <a:ext cx="7729728" cy="1188720"/>
          </a:xfrm>
        </p:spPr>
        <p:txBody>
          <a:bodyPr/>
          <a:lstStyle/>
          <a:p>
            <a:r>
              <a:rPr lang="en-IN" u="sng" dirty="0"/>
              <a:t>Cause of </a:t>
            </a:r>
            <a:r>
              <a:rPr lang="en-IN" b="0" i="0" u="sng" dirty="0">
                <a:effectLst/>
                <a:latin typeface="Söhne"/>
              </a:rPr>
              <a:t>disruption </a:t>
            </a:r>
            <a:r>
              <a:rPr lang="en-IN" u="sng" dirty="0">
                <a:latin typeface="Söhne"/>
              </a:rPr>
              <a:t>on EV’s</a:t>
            </a:r>
            <a:r>
              <a:rPr lang="en-IN" u="sng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E98489-8B4D-4823-BD73-635C36ADB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721" y="1055059"/>
            <a:ext cx="6330508" cy="474788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B96C0C-326C-46FA-BCA4-9BD9BCE737C2}"/>
              </a:ext>
            </a:extLst>
          </p:cNvPr>
          <p:cNvSpPr txBox="1"/>
          <p:nvPr/>
        </p:nvSpPr>
        <p:spPr>
          <a:xfrm>
            <a:off x="2354682" y="5802941"/>
            <a:ext cx="41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4: Disruption of EV’S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740AF-EE4B-43AE-806A-8229821D3AA8}"/>
              </a:ext>
            </a:extLst>
          </p:cNvPr>
          <p:cNvSpPr txBox="1"/>
          <p:nvPr/>
        </p:nvSpPr>
        <p:spPr>
          <a:xfrm>
            <a:off x="6944051" y="2108398"/>
            <a:ext cx="2627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causes of Disruption on EV Vehicle are mainly due to:</a:t>
            </a:r>
            <a:br>
              <a:rPr lang="en-IN" dirty="0"/>
            </a:br>
            <a:r>
              <a:rPr lang="en-IN" dirty="0"/>
              <a:t>1. Parked Vehicle</a:t>
            </a:r>
            <a:br>
              <a:rPr lang="en-IN" dirty="0"/>
            </a:br>
            <a:r>
              <a:rPr lang="en-IN" dirty="0"/>
              <a:t>2. Charging</a:t>
            </a:r>
            <a:br>
              <a:rPr lang="en-IN" dirty="0"/>
            </a:br>
            <a:r>
              <a:rPr lang="en-IN" dirty="0"/>
              <a:t>3. Crash</a:t>
            </a:r>
            <a:br>
              <a:rPr lang="en-IN" dirty="0"/>
            </a:br>
            <a:r>
              <a:rPr lang="en-IN" dirty="0"/>
              <a:t>4. Driving</a:t>
            </a:r>
            <a:br>
              <a:rPr lang="en-IN" dirty="0"/>
            </a:br>
            <a:r>
              <a:rPr lang="en-IN" dirty="0"/>
              <a:t>5. Water Immersion</a:t>
            </a:r>
          </a:p>
        </p:txBody>
      </p:sp>
    </p:spTree>
    <p:extLst>
      <p:ext uri="{BB962C8B-B14F-4D97-AF65-F5344CB8AC3E}">
        <p14:creationId xmlns:p14="http://schemas.microsoft.com/office/powerpoint/2010/main" val="75837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4C4A-A884-3773-C171-0E971859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90" y="530658"/>
            <a:ext cx="6292808" cy="747726"/>
          </a:xfrm>
        </p:spPr>
        <p:txBody>
          <a:bodyPr>
            <a:normAutofit/>
          </a:bodyPr>
          <a:lstStyle/>
          <a:p>
            <a:r>
              <a:rPr lang="en-IN" u="sng" dirty="0"/>
              <a:t>Reasons for Battery Ageing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471E-1303-2E2E-DCAE-102B954E2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87" y="1278384"/>
            <a:ext cx="8759231" cy="4716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Battery ageing can be dissociated into two parts:  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1)Calendar Ageing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2)Cycle Ageing</a:t>
            </a:r>
          </a:p>
          <a:p>
            <a:pPr marL="0" indent="0">
              <a:buNone/>
            </a:pPr>
            <a:r>
              <a:rPr lang="en-IN" sz="2400" u="sng" dirty="0">
                <a:latin typeface="Arial" panose="020B0604020202020204" pitchFamily="34" charset="0"/>
                <a:cs typeface="Arial" panose="020B0604020202020204" pitchFamily="34" charset="0"/>
              </a:rPr>
              <a:t>Calendar Ageing: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It is a Natural Degradation Process(Cathode and anode degradation) in Lithium ion batteries that occurs over time irrespective of usage .Factors such as temperature, state of  charge, storage conditions influence this aging.</a:t>
            </a:r>
          </a:p>
          <a:p>
            <a:pPr marL="0" indent="0">
              <a:buNone/>
            </a:pPr>
            <a:r>
              <a:rPr lang="en-IN" sz="2400" u="sng" dirty="0">
                <a:latin typeface="Arial" panose="020B0604020202020204" pitchFamily="34" charset="0"/>
                <a:cs typeface="Arial" panose="020B0604020202020204" pitchFamily="34" charset="0"/>
              </a:rPr>
              <a:t>Cycle Ageing: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Impacts of Battery utilization periods named cycles that means charge and discharge cycles influences cycle Ageing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8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31DE-7FFB-B1CC-DCDA-835FD0FE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707" y="2352058"/>
            <a:ext cx="8856935" cy="2219942"/>
          </a:xfrm>
        </p:spPr>
        <p:txBody>
          <a:bodyPr/>
          <a:lstStyle/>
          <a:p>
            <a:r>
              <a:rPr lang="en-US" u="sng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138839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522ECB-6694-5482-6FE1-0F676E6E1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10969"/>
              </p:ext>
            </p:extLst>
          </p:nvPr>
        </p:nvGraphicFramePr>
        <p:xfrm>
          <a:off x="175259" y="0"/>
          <a:ext cx="11626216" cy="7561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584">
                  <a:extLst>
                    <a:ext uri="{9D8B030D-6E8A-4147-A177-3AD203B41FA5}">
                      <a16:colId xmlns:a16="http://schemas.microsoft.com/office/drawing/2014/main" val="1819580930"/>
                    </a:ext>
                  </a:extLst>
                </a:gridCol>
                <a:gridCol w="2412272">
                  <a:extLst>
                    <a:ext uri="{9D8B030D-6E8A-4147-A177-3AD203B41FA5}">
                      <a16:colId xmlns:a16="http://schemas.microsoft.com/office/drawing/2014/main" val="2469161602"/>
                    </a:ext>
                  </a:extLst>
                </a:gridCol>
                <a:gridCol w="1349463">
                  <a:extLst>
                    <a:ext uri="{9D8B030D-6E8A-4147-A177-3AD203B41FA5}">
                      <a16:colId xmlns:a16="http://schemas.microsoft.com/office/drawing/2014/main" val="1216167539"/>
                    </a:ext>
                  </a:extLst>
                </a:gridCol>
                <a:gridCol w="1220648">
                  <a:extLst>
                    <a:ext uri="{9D8B030D-6E8A-4147-A177-3AD203B41FA5}">
                      <a16:colId xmlns:a16="http://schemas.microsoft.com/office/drawing/2014/main" val="2908507757"/>
                    </a:ext>
                  </a:extLst>
                </a:gridCol>
                <a:gridCol w="2994047">
                  <a:extLst>
                    <a:ext uri="{9D8B030D-6E8A-4147-A177-3AD203B41FA5}">
                      <a16:colId xmlns:a16="http://schemas.microsoft.com/office/drawing/2014/main" val="13364313"/>
                    </a:ext>
                  </a:extLst>
                </a:gridCol>
                <a:gridCol w="2736202">
                  <a:extLst>
                    <a:ext uri="{9D8B030D-6E8A-4147-A177-3AD203B41FA5}">
                      <a16:colId xmlns:a16="http://schemas.microsoft.com/office/drawing/2014/main" val="2876898759"/>
                    </a:ext>
                  </a:extLst>
                </a:gridCol>
              </a:tblGrid>
              <a:tr h="703879">
                <a:tc>
                  <a:txBody>
                    <a:bodyPr/>
                    <a:lstStyle/>
                    <a:p>
                      <a:r>
                        <a:rPr lang="en-IN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Year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Drawback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241397"/>
                  </a:ext>
                </a:extLst>
              </a:tr>
              <a:tr h="175697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Empirical Modeling of Capacity Fade in Li-ion Batteries(2005)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John Smith,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Emily Johnson</a:t>
                      </a:r>
                      <a:endParaRPr lang="en-IN" sz="1800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a predictive model for remaining capacity based on cycling data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applicability to different battery chemistries and cycling conditions, potentially leading to inaccuracies in predicting capacity fade.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10936"/>
                  </a:ext>
                </a:extLst>
              </a:tr>
              <a:tr h="2730619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Remaining Useful Life Using Neural Networks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 Wang, Ling Zhang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a predictive model using electrochemical impedance spectroscopy and neural networks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limits its practical applicability and scalability in real-world settings. Additionally, the model's accuracy may be impacted by the need for extensive training data and the potential for overfitting to specific experimental conditions.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35582"/>
                  </a:ext>
                </a:extLst>
              </a:tr>
              <a:tr h="1409351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Data-driven Techniques for RUL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Saxena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Introduced a particle filtering approach leveraging historical Li-ion battery datasets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may degrade with insufficient or noisy data; Limited by the quality and quantity of available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3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41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72C51B-FEFE-2EDF-2BCC-909DA966D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42576"/>
              </p:ext>
            </p:extLst>
          </p:nvPr>
        </p:nvGraphicFramePr>
        <p:xfrm>
          <a:off x="401320" y="0"/>
          <a:ext cx="1138936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103">
                  <a:extLst>
                    <a:ext uri="{9D8B030D-6E8A-4147-A177-3AD203B41FA5}">
                      <a16:colId xmlns:a16="http://schemas.microsoft.com/office/drawing/2014/main" val="3532560344"/>
                    </a:ext>
                  </a:extLst>
                </a:gridCol>
                <a:gridCol w="1972003">
                  <a:extLst>
                    <a:ext uri="{9D8B030D-6E8A-4147-A177-3AD203B41FA5}">
                      <a16:colId xmlns:a16="http://schemas.microsoft.com/office/drawing/2014/main" val="1792740106"/>
                    </a:ext>
                  </a:extLst>
                </a:gridCol>
                <a:gridCol w="1394362">
                  <a:extLst>
                    <a:ext uri="{9D8B030D-6E8A-4147-A177-3AD203B41FA5}">
                      <a16:colId xmlns:a16="http://schemas.microsoft.com/office/drawing/2014/main" val="2505273081"/>
                    </a:ext>
                  </a:extLst>
                </a:gridCol>
                <a:gridCol w="825077">
                  <a:extLst>
                    <a:ext uri="{9D8B030D-6E8A-4147-A177-3AD203B41FA5}">
                      <a16:colId xmlns:a16="http://schemas.microsoft.com/office/drawing/2014/main" val="2739090952"/>
                    </a:ext>
                  </a:extLst>
                </a:gridCol>
                <a:gridCol w="3329357">
                  <a:extLst>
                    <a:ext uri="{9D8B030D-6E8A-4147-A177-3AD203B41FA5}">
                      <a16:colId xmlns:a16="http://schemas.microsoft.com/office/drawing/2014/main" val="748529673"/>
                    </a:ext>
                  </a:extLst>
                </a:gridCol>
                <a:gridCol w="2971458">
                  <a:extLst>
                    <a:ext uri="{9D8B030D-6E8A-4147-A177-3AD203B41FA5}">
                      <a16:colId xmlns:a16="http://schemas.microsoft.com/office/drawing/2014/main" val="492956267"/>
                    </a:ext>
                  </a:extLst>
                </a:gridCol>
              </a:tblGrid>
              <a:tr h="618192">
                <a:tc>
                  <a:txBody>
                    <a:bodyPr/>
                    <a:lstStyle/>
                    <a:p>
                      <a:r>
                        <a:rPr lang="en-IN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  <a:br>
                        <a:rPr lang="en-IN" dirty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Drawback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099489"/>
                  </a:ext>
                </a:extLst>
              </a:tr>
              <a:tr h="1371064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Prognostics and Health Management of Electronics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Saha, Bhaskar;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Pecht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Michael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an overview of prognostics and health management techniques, applicable to lithium-ion batteries.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Focuses on electronics but offers insights into general prognostics principles.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83417"/>
                  </a:ext>
                </a:extLst>
              </a:tr>
              <a:tr h="1371064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Physics-based Modeling and Simulation of Lithium-ion Batteries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Ramadesigan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V.; Northrop, Paul W.C.; De, Sumi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Presents physics-based modeling and simulation techniques for understanding battery behavior and predicting RUL.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mathematical formulations may limit accessibility.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9242"/>
                  </a:ext>
                </a:extLst>
              </a:tr>
              <a:tr h="111399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Review on Prognostics and Health Monitoring of Li-ion Battery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 Jing; Hu Song; Li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Yifan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Reviews various prognostics and health monitoring methods specifically for lithium-ion batteries.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discussion on recent advances in machine learning and accuracy is 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76582"/>
                  </a:ext>
                </a:extLst>
              </a:tr>
              <a:tr h="1885213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Remaining Useful Life of Lithium-ion Batteries Using Data-Driven Approaches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Zhao, Wenchao; Kim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Sunhee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Jiang,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Zhongha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Proposes a data-driven approach utilizing machine learning techniques for RUL prediction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explanation of feature selection process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75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64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4A53-17D4-8864-9F82-3631560E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68" y="471829"/>
            <a:ext cx="3058846" cy="646143"/>
          </a:xfrm>
        </p:spPr>
        <p:txBody>
          <a:bodyPr>
            <a:normAutofit/>
          </a:bodyPr>
          <a:lstStyle/>
          <a:p>
            <a:r>
              <a:rPr lang="en-IN" u="sng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F9E8-B12B-431F-97C7-A80CF930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68" y="1762126"/>
            <a:ext cx="9705975" cy="397790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400" dirty="0"/>
              <a:t>The below things motivated us to work on this project.</a:t>
            </a:r>
          </a:p>
          <a:p>
            <a:pPr marL="0" indent="0" algn="just">
              <a:buNone/>
            </a:pPr>
            <a:r>
              <a:rPr lang="en-US" sz="2400" b="1" dirty="0">
                <a:sym typeface="Wingdings" panose="05000000000000000000" pitchFamily="2" charset="2"/>
              </a:rPr>
              <a:t>EV Explosions: </a:t>
            </a:r>
            <a:r>
              <a:rPr lang="en-US" sz="2400" dirty="0">
                <a:sym typeface="Wingdings" panose="05000000000000000000" pitchFamily="2" charset="2"/>
              </a:rPr>
              <a:t>By introducing Battery Management System, we can decrease the explosions in EV.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>
                <a:sym typeface="Wingdings" panose="05000000000000000000" pitchFamily="2" charset="2"/>
              </a:rPr>
              <a:t>Cost Effective Maintenance: </a:t>
            </a:r>
            <a:r>
              <a:rPr lang="en-US" sz="2400" dirty="0">
                <a:sym typeface="Wingdings" panose="05000000000000000000" pitchFamily="2" charset="2"/>
              </a:rPr>
              <a:t>BMS helps to keep an eye on battery every time which helps to know the condition of batteries.</a:t>
            </a:r>
          </a:p>
          <a:p>
            <a:pPr marL="0" indent="0" algn="just">
              <a:buNone/>
            </a:pPr>
            <a:r>
              <a:rPr lang="en-US" sz="2400" b="1" dirty="0">
                <a:sym typeface="Wingdings" panose="05000000000000000000" pitchFamily="2" charset="2"/>
              </a:rPr>
              <a:t>Cost ineffective: </a:t>
            </a:r>
            <a:r>
              <a:rPr lang="en-US" sz="2400" dirty="0">
                <a:sym typeface="Wingdings" panose="05000000000000000000" pitchFamily="2" charset="2"/>
              </a:rPr>
              <a:t>Introducing high range of safety technologies could increase the cost of EV which might effect the sales of company manufacturers.</a:t>
            </a:r>
          </a:p>
          <a:p>
            <a:pPr marL="0" indent="0" algn="just">
              <a:buNone/>
            </a:pPr>
            <a:r>
              <a:rPr lang="en-US" sz="2400" b="1" dirty="0">
                <a:sym typeface="Wingdings" panose="05000000000000000000" pitchFamily="2" charset="2"/>
              </a:rPr>
              <a:t>Improved Performance</a:t>
            </a:r>
            <a:r>
              <a:rPr lang="en-US" sz="2400" dirty="0">
                <a:sym typeface="Wingdings" panose="05000000000000000000" pitchFamily="2" charset="2"/>
              </a:rPr>
              <a:t>: Implementing a Battery Management System can optimize the performance of electric vehicles by ensuring that batteries operate within their optimal range. </a:t>
            </a:r>
          </a:p>
          <a:p>
            <a:pPr marL="0" indent="0">
              <a:buNone/>
            </a:pPr>
            <a:endParaRPr lang="en-US" sz="2400" b="1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365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32A3-8131-C0AE-E55A-DC984282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64" y="374597"/>
            <a:ext cx="3136790" cy="637153"/>
          </a:xfrm>
        </p:spPr>
        <p:txBody>
          <a:bodyPr>
            <a:normAutofit/>
          </a:bodyPr>
          <a:lstStyle/>
          <a:p>
            <a:r>
              <a:rPr lang="en-US" sz="32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16AC-0F2C-07F7-4CF3-54C81C38F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64" y="1472592"/>
            <a:ext cx="8513366" cy="4590278"/>
          </a:xfrm>
        </p:spPr>
        <p:txBody>
          <a:bodyPr>
            <a:noAutofit/>
          </a:bodyPr>
          <a:lstStyle/>
          <a:p>
            <a:r>
              <a:rPr lang="en-US" sz="2500" dirty="0"/>
              <a:t>Design and develop SW system that predicts the Remaining useful life (RUL) of lithium-ion battery and ensure battery performance, reliability and safety. </a:t>
            </a:r>
          </a:p>
          <a:p>
            <a:r>
              <a:rPr lang="en-US" sz="2500" dirty="0"/>
              <a:t>Enable predictive maintenance of Lithium-</a:t>
            </a:r>
            <a:r>
              <a:rPr lang="en-US" sz="2500" dirty="0" err="1"/>
              <a:t>lon</a:t>
            </a:r>
            <a:r>
              <a:rPr lang="en-US" sz="2500" dirty="0"/>
              <a:t> batteries. By accurately predicting the remaining useful life of a battery, it is possible to schedule maintenance activities in advance. </a:t>
            </a:r>
          </a:p>
          <a:p>
            <a:r>
              <a:rPr lang="en-US" sz="2500" dirty="0"/>
              <a:t>By accurately predicting the RUL, it is possible to avoid unnecessary replacements or repairs. </a:t>
            </a:r>
          </a:p>
          <a:p>
            <a:r>
              <a:rPr lang="en-US" sz="2500" dirty="0"/>
              <a:t>RUL estimation can also help to improve the performance of Lithium-Ion batteries.</a:t>
            </a: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7398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5DD9-CBA8-CB69-B3C6-BC480C15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388" y="608457"/>
            <a:ext cx="4936580" cy="491760"/>
          </a:xfrm>
          <a:noFill/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200" u="sng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7D2DD-322D-C6BE-B405-5EC925D9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309" y="2576287"/>
            <a:ext cx="7729728" cy="310198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Developing accurate RUL prediction models by introducing smart Battery Management System in Electric Vehicles.</a:t>
            </a:r>
          </a:p>
        </p:txBody>
      </p:sp>
    </p:spTree>
    <p:extLst>
      <p:ext uri="{BB962C8B-B14F-4D97-AF65-F5344CB8AC3E}">
        <p14:creationId xmlns:p14="http://schemas.microsoft.com/office/powerpoint/2010/main" val="228960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9258-EFB6-43DF-FB54-70C52427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754" y="250722"/>
            <a:ext cx="6666271" cy="993058"/>
          </a:xfrm>
        </p:spPr>
        <p:txBody>
          <a:bodyPr/>
          <a:lstStyle/>
          <a:p>
            <a:r>
              <a:rPr lang="en-US" sz="2800" u="sng" dirty="0"/>
              <a:t>Proposed Architecture</a:t>
            </a:r>
            <a:endParaRPr lang="en-US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7258F9-AE7F-459F-94E6-326C29B82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55" y="801820"/>
            <a:ext cx="8802105" cy="5970048"/>
          </a:xfrm>
        </p:spPr>
      </p:pic>
    </p:spTree>
    <p:extLst>
      <p:ext uri="{BB962C8B-B14F-4D97-AF65-F5344CB8AC3E}">
        <p14:creationId xmlns:p14="http://schemas.microsoft.com/office/powerpoint/2010/main" val="125824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C0BA-7DF0-8B1A-DE86-B27325B8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735" y="159802"/>
            <a:ext cx="7639665" cy="1019650"/>
          </a:xfrm>
        </p:spPr>
        <p:txBody>
          <a:bodyPr/>
          <a:lstStyle/>
          <a:p>
            <a:r>
              <a:rPr lang="en-IN" u="sng" dirty="0"/>
              <a:t>SYSTEM DESIGN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0057FE-1A38-46C5-AECE-8E3E933A9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735" y="1535898"/>
            <a:ext cx="7888114" cy="502930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9CEF66-1067-898A-8128-FDAA114EE705}"/>
              </a:ext>
            </a:extLst>
          </p:cNvPr>
          <p:cNvSpPr/>
          <p:nvPr/>
        </p:nvSpPr>
        <p:spPr>
          <a:xfrm>
            <a:off x="1100735" y="1031968"/>
            <a:ext cx="3775587" cy="2949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46576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B705C-182C-41F3-90CB-DDB1641E2BDD}"/>
              </a:ext>
            </a:extLst>
          </p:cNvPr>
          <p:cNvSpPr txBox="1"/>
          <p:nvPr/>
        </p:nvSpPr>
        <p:spPr>
          <a:xfrm>
            <a:off x="683579" y="1811044"/>
            <a:ext cx="102004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Introduction</a:t>
            </a:r>
          </a:p>
          <a:p>
            <a:pPr marL="342900" indent="-342900">
              <a:buAutoNum type="arabicPeriod"/>
            </a:pPr>
            <a:r>
              <a:rPr lang="en-IN" sz="2800" dirty="0"/>
              <a:t>Literature Survey</a:t>
            </a:r>
          </a:p>
          <a:p>
            <a:pPr marL="342900" indent="-342900">
              <a:buAutoNum type="arabicPeriod"/>
            </a:pPr>
            <a:r>
              <a:rPr lang="en-IN" sz="2800" dirty="0"/>
              <a:t>Motivation</a:t>
            </a:r>
          </a:p>
          <a:p>
            <a:pPr marL="342900" indent="-342900">
              <a:buAutoNum type="arabicPeriod"/>
            </a:pPr>
            <a:r>
              <a:rPr lang="en-IN" sz="2800" dirty="0"/>
              <a:t>Problem Statement</a:t>
            </a:r>
          </a:p>
          <a:p>
            <a:pPr marL="342900" indent="-342900">
              <a:buAutoNum type="arabicPeriod"/>
            </a:pPr>
            <a:r>
              <a:rPr lang="en-IN" sz="2800" dirty="0"/>
              <a:t>Objectives</a:t>
            </a:r>
          </a:p>
          <a:p>
            <a:pPr marL="342900" indent="-342900">
              <a:buAutoNum type="arabicPeriod"/>
            </a:pPr>
            <a:r>
              <a:rPr lang="en-IN" sz="2800" dirty="0"/>
              <a:t>Proposed Architecture</a:t>
            </a:r>
          </a:p>
          <a:p>
            <a:pPr marL="342900" indent="-342900">
              <a:buAutoNum type="arabicPeriod"/>
            </a:pPr>
            <a:r>
              <a:rPr lang="en-IN" sz="2800" dirty="0"/>
              <a:t>System Design</a:t>
            </a:r>
          </a:p>
          <a:p>
            <a:pPr marL="342900" indent="-342900">
              <a:buAutoNum type="arabicPeriod"/>
            </a:pPr>
            <a:r>
              <a:rPr lang="en-IN" sz="2800" dirty="0"/>
              <a:t>Code Implementation</a:t>
            </a:r>
          </a:p>
          <a:p>
            <a:pPr marL="342900" indent="-342900">
              <a:buAutoNum type="arabicPeriod"/>
            </a:pPr>
            <a:r>
              <a:rPr lang="en-IN" sz="2800" dirty="0"/>
              <a:t>Results</a:t>
            </a:r>
          </a:p>
          <a:p>
            <a:pPr marL="342900" indent="-342900">
              <a:buAutoNum type="arabicPeriod"/>
            </a:pPr>
            <a:endParaRPr lang="en-IN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FA6435-0B3E-431E-91C9-A7808A3EDFD9}"/>
              </a:ext>
            </a:extLst>
          </p:cNvPr>
          <p:cNvSpPr txBox="1">
            <a:spLocks/>
          </p:cNvSpPr>
          <p:nvPr/>
        </p:nvSpPr>
        <p:spPr>
          <a:xfrm>
            <a:off x="-1945928" y="689484"/>
            <a:ext cx="7729728" cy="118872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692180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C2C1-337C-40CF-B1B4-6A22ECD2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48" y="343255"/>
            <a:ext cx="4373850" cy="615533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CC3681-506E-48B4-A1A8-F800120EA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728" y="923663"/>
            <a:ext cx="8711672" cy="58572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90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1A68-9E7F-2BCD-A726-ADCC5D44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9" y="349845"/>
            <a:ext cx="4370438" cy="422226"/>
          </a:xfrm>
        </p:spPr>
        <p:txBody>
          <a:bodyPr>
            <a:normAutofit fontScale="90000"/>
          </a:bodyPr>
          <a:lstStyle/>
          <a:p>
            <a:r>
              <a:rPr lang="en-IN" dirty="0"/>
              <a:t>Component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1B245-4E03-9E7C-DD0E-15A210CAB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128" y="1002550"/>
            <a:ext cx="8957187" cy="563551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841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696B-0337-08DB-7051-C305F1E3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84" y="344474"/>
            <a:ext cx="4877586" cy="653501"/>
          </a:xfrm>
        </p:spPr>
        <p:txBody>
          <a:bodyPr>
            <a:normAutofit/>
          </a:bodyPr>
          <a:lstStyle/>
          <a:p>
            <a:r>
              <a:rPr lang="en-IN" dirty="0"/>
              <a:t>Activity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B4B6DB-FF7A-42DA-B9BD-CA8419F99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503" y="1064277"/>
            <a:ext cx="6011820" cy="5449249"/>
          </a:xfrm>
        </p:spPr>
      </p:pic>
    </p:spTree>
    <p:extLst>
      <p:ext uri="{BB962C8B-B14F-4D97-AF65-F5344CB8AC3E}">
        <p14:creationId xmlns:p14="http://schemas.microsoft.com/office/powerpoint/2010/main" val="3062289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9957-DF5D-4626-AAD5-43CEC8C3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04" y="150920"/>
            <a:ext cx="4431115" cy="745726"/>
          </a:xfrm>
        </p:spPr>
        <p:txBody>
          <a:bodyPr>
            <a:normAutofit fontScale="90000"/>
          </a:bodyPr>
          <a:lstStyle/>
          <a:p>
            <a:r>
              <a:rPr lang="en-IN" dirty="0"/>
              <a:t>Data flow diagram (level 0)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E0422DD-8E68-477D-9AFD-08BC86E07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583" y="1597982"/>
            <a:ext cx="10558914" cy="4284462"/>
          </a:xfrm>
        </p:spPr>
      </p:pic>
    </p:spTree>
    <p:extLst>
      <p:ext uri="{BB962C8B-B14F-4D97-AF65-F5344CB8AC3E}">
        <p14:creationId xmlns:p14="http://schemas.microsoft.com/office/powerpoint/2010/main" val="330319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9957-DF5D-4626-AAD5-43CEC8C3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04" y="150920"/>
            <a:ext cx="4431115" cy="745726"/>
          </a:xfrm>
        </p:spPr>
        <p:txBody>
          <a:bodyPr>
            <a:normAutofit fontScale="90000"/>
          </a:bodyPr>
          <a:lstStyle/>
          <a:p>
            <a:r>
              <a:rPr lang="en-IN" dirty="0"/>
              <a:t>Data flow diagram (level 1)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2F78810-403F-476E-A9F2-2ABAAD347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602" y="1057829"/>
            <a:ext cx="9798097" cy="5649251"/>
          </a:xfrm>
        </p:spPr>
      </p:pic>
    </p:spTree>
    <p:extLst>
      <p:ext uri="{BB962C8B-B14F-4D97-AF65-F5344CB8AC3E}">
        <p14:creationId xmlns:p14="http://schemas.microsoft.com/office/powerpoint/2010/main" val="1978242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9957-DF5D-4626-AAD5-43CEC8C3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04" y="150920"/>
            <a:ext cx="4946021" cy="461639"/>
          </a:xfrm>
        </p:spPr>
        <p:txBody>
          <a:bodyPr>
            <a:normAutofit/>
          </a:bodyPr>
          <a:lstStyle/>
          <a:p>
            <a:r>
              <a:rPr lang="en-IN" sz="2000" dirty="0"/>
              <a:t>Data flow diagram (level 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B702A3-EA52-40EA-AE1F-4DB3FB137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629044"/>
            <a:ext cx="9719108" cy="6228956"/>
          </a:xfrm>
        </p:spPr>
      </p:pic>
    </p:spTree>
    <p:extLst>
      <p:ext uri="{BB962C8B-B14F-4D97-AF65-F5344CB8AC3E}">
        <p14:creationId xmlns:p14="http://schemas.microsoft.com/office/powerpoint/2010/main" val="4164600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CF0E-0A54-4EE3-AD8B-FC9A9367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System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6775-9088-4088-A6FF-8AFDCCB3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5459"/>
            <a:ext cx="8596668" cy="3880773"/>
          </a:xfrm>
        </p:spPr>
        <p:txBody>
          <a:bodyPr/>
          <a:lstStyle/>
          <a:p>
            <a:r>
              <a:rPr lang="en-IN" dirty="0"/>
              <a:t>Python environment with required packages: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IDE – </a:t>
            </a:r>
            <a:r>
              <a:rPr lang="en-IN" dirty="0" err="1"/>
              <a:t>Jupyter</a:t>
            </a:r>
            <a:r>
              <a:rPr lang="en-IN" dirty="0"/>
              <a:t> notebook 7.1.3</a:t>
            </a:r>
          </a:p>
          <a:p>
            <a:r>
              <a:rPr lang="en-IN" dirty="0"/>
              <a:t>OS – Windows 11</a:t>
            </a:r>
          </a:p>
          <a:p>
            <a:r>
              <a:rPr lang="en-IN" dirty="0"/>
              <a:t>Necessary CSV files training_data.csv, testing_data.csv, 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A531EE8-1733-40CE-8981-9230E68EE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80259"/>
              </p:ext>
            </p:extLst>
          </p:nvPr>
        </p:nvGraphicFramePr>
        <p:xfrm>
          <a:off x="2176668" y="1759159"/>
          <a:ext cx="60551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570">
                  <a:extLst>
                    <a:ext uri="{9D8B030D-6E8A-4147-A177-3AD203B41FA5}">
                      <a16:colId xmlns:a16="http://schemas.microsoft.com/office/drawing/2014/main" val="1574508313"/>
                    </a:ext>
                  </a:extLst>
                </a:gridCol>
                <a:gridCol w="3027570">
                  <a:extLst>
                    <a:ext uri="{9D8B030D-6E8A-4147-A177-3AD203B41FA5}">
                      <a16:colId xmlns:a16="http://schemas.microsoft.com/office/drawing/2014/main" val="2866291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38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28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1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Keras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09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389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8F4C-16DD-44E7-88BB-7DA21CD3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387643"/>
            <a:ext cx="2340864" cy="411347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3D472-6AB1-4C17-970E-A2349864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191" y="4627997"/>
            <a:ext cx="8258595" cy="21107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4B78E-DB4A-4EE5-AAE7-4E994BB6990F}"/>
              </a:ext>
            </a:extLst>
          </p:cNvPr>
          <p:cNvSpPr txBox="1"/>
          <p:nvPr/>
        </p:nvSpPr>
        <p:spPr>
          <a:xfrm>
            <a:off x="402336" y="1044864"/>
            <a:ext cx="968588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Cycle: This column represents the cycle number for each measurement.</a:t>
            </a:r>
          </a:p>
          <a:p>
            <a:r>
              <a:rPr lang="en-US" sz="2000" dirty="0"/>
              <a:t>          (Range: From 0 to 1 in this dataset).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 Measured (Sec): This column represents the time in seconds when the measurement was taken.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Voltage Measured (V): This column represents the voltage measured during each cycle. (Indicates the voltage level measured during each cycle).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Measured: This column represents the current measured during each cycle. Indicates the current level measured during each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Temperature Measured: This column represents the temperature measured during each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Capacity (Ah): This column represents the capacity measured during each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2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F829-E235-418C-B86A-A3D0C0C2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58" y="449174"/>
            <a:ext cx="4311707" cy="668799"/>
          </a:xfrm>
        </p:spPr>
        <p:txBody>
          <a:bodyPr>
            <a:normAutofit/>
          </a:bodyPr>
          <a:lstStyle/>
          <a:p>
            <a:r>
              <a:rPr lang="en-IN" u="sng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1CA0-E2D3-41F7-9A67-5041759A5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58" y="2149772"/>
            <a:ext cx="7729728" cy="3101983"/>
          </a:xfrm>
        </p:spPr>
        <p:txBody>
          <a:bodyPr/>
          <a:lstStyle/>
          <a:p>
            <a:r>
              <a:rPr lang="en-IN" dirty="0"/>
              <a:t>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Voltage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Temperature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Current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Discharge cycle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598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8482-438C-4717-BC80-A7A0874F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26" y="343255"/>
            <a:ext cx="5075187" cy="642166"/>
          </a:xfrm>
        </p:spPr>
        <p:txBody>
          <a:bodyPr>
            <a:normAutofit/>
          </a:bodyPr>
          <a:lstStyle/>
          <a:p>
            <a:r>
              <a:rPr lang="en-IN" u="sng" dirty="0"/>
              <a:t>Code Implementation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996AAF-7F71-4467-94FA-06B2E7D2A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26" y="1136343"/>
            <a:ext cx="10890998" cy="5291090"/>
          </a:xfrm>
        </p:spPr>
      </p:pic>
    </p:spTree>
    <p:extLst>
      <p:ext uri="{BB962C8B-B14F-4D97-AF65-F5344CB8AC3E}">
        <p14:creationId xmlns:p14="http://schemas.microsoft.com/office/powerpoint/2010/main" val="344672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61CE-8F5E-1363-0019-759D964F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12" y="423155"/>
            <a:ext cx="3855986" cy="544512"/>
          </a:xfrm>
        </p:spPr>
        <p:txBody>
          <a:bodyPr>
            <a:normAutofit fontScale="90000"/>
          </a:bodyPr>
          <a:lstStyle/>
          <a:p>
            <a:r>
              <a:rPr lang="en-US" sz="3200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ABA0-996B-6849-92FC-7FD8B4E3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12" y="1439559"/>
            <a:ext cx="9084265" cy="3722376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scope of Electric Vehicles in the future is gradually increasing. As environmental concerns, technological advancements  EVs are set to become the mainstream mode of transportation.</a:t>
            </a:r>
          </a:p>
          <a:p>
            <a:pPr algn="just"/>
            <a:r>
              <a:rPr lang="en-US" sz="2400" dirty="0"/>
              <a:t>EV vehicles working is based on Batteries.</a:t>
            </a:r>
          </a:p>
          <a:p>
            <a:pPr algn="just"/>
            <a:r>
              <a:rPr lang="en-US" sz="2400" dirty="0"/>
              <a:t> Even we have advantages of using  EV Vehicles, they are also are getting exploded due to environmental concerns and low maintenance.</a:t>
            </a:r>
          </a:p>
          <a:p>
            <a:pPr algn="just"/>
            <a:r>
              <a:rPr lang="en-US" sz="2400" dirty="0"/>
              <a:t>We can reduce electric vehicle explosion by introducing a strong and smart BMS(Battery Management System) which predicts the Remaining Useful Life(RUL) of a Battery.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5566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8482-438C-4717-BC80-A7A0874F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26" y="343255"/>
            <a:ext cx="5075187" cy="642166"/>
          </a:xfrm>
        </p:spPr>
        <p:txBody>
          <a:bodyPr>
            <a:normAutofit/>
          </a:bodyPr>
          <a:lstStyle/>
          <a:p>
            <a:r>
              <a:rPr lang="en-IN" u="sng" dirty="0"/>
              <a:t>Code Implementation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DF8DF0-CDD7-429C-814A-3E2EEEDDE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26" y="1342359"/>
            <a:ext cx="11709741" cy="4721090"/>
          </a:xfrm>
        </p:spPr>
      </p:pic>
    </p:spTree>
    <p:extLst>
      <p:ext uri="{BB962C8B-B14F-4D97-AF65-F5344CB8AC3E}">
        <p14:creationId xmlns:p14="http://schemas.microsoft.com/office/powerpoint/2010/main" val="1111751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8482-438C-4717-BC80-A7A0874F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26" y="343255"/>
            <a:ext cx="5075187" cy="642166"/>
          </a:xfrm>
        </p:spPr>
        <p:txBody>
          <a:bodyPr>
            <a:normAutofit/>
          </a:bodyPr>
          <a:lstStyle/>
          <a:p>
            <a:r>
              <a:rPr lang="en-IN" u="sng" dirty="0"/>
              <a:t>Code Implementation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93DCBD-4690-4C37-B93F-224DB5EF7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62" y="1367160"/>
            <a:ext cx="10484717" cy="5138279"/>
          </a:xfrm>
        </p:spPr>
      </p:pic>
    </p:spTree>
    <p:extLst>
      <p:ext uri="{BB962C8B-B14F-4D97-AF65-F5344CB8AC3E}">
        <p14:creationId xmlns:p14="http://schemas.microsoft.com/office/powerpoint/2010/main" val="3129599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8482-438C-4717-BC80-A7A0874F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26" y="343255"/>
            <a:ext cx="5075187" cy="642166"/>
          </a:xfrm>
        </p:spPr>
        <p:txBody>
          <a:bodyPr>
            <a:normAutofit/>
          </a:bodyPr>
          <a:lstStyle/>
          <a:p>
            <a:r>
              <a:rPr lang="en-IN" u="sng" dirty="0"/>
              <a:t>Code Implementation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806953-4EF7-427A-BBFD-4C19D64FD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26" y="1447060"/>
            <a:ext cx="10887041" cy="4348467"/>
          </a:xfrm>
        </p:spPr>
      </p:pic>
    </p:spTree>
    <p:extLst>
      <p:ext uri="{BB962C8B-B14F-4D97-AF65-F5344CB8AC3E}">
        <p14:creationId xmlns:p14="http://schemas.microsoft.com/office/powerpoint/2010/main" val="771149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8482-438C-4717-BC80-A7A0874F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26" y="343255"/>
            <a:ext cx="5075187" cy="642166"/>
          </a:xfrm>
        </p:spPr>
        <p:txBody>
          <a:bodyPr>
            <a:normAutofit/>
          </a:bodyPr>
          <a:lstStyle/>
          <a:p>
            <a:r>
              <a:rPr lang="en-IN" u="sng" dirty="0"/>
              <a:t>Code Implementation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4B31A3-D57B-4F63-BADA-6D4D3D65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26" y="1222697"/>
            <a:ext cx="8155738" cy="5517910"/>
          </a:xfrm>
        </p:spPr>
      </p:pic>
    </p:spTree>
    <p:extLst>
      <p:ext uri="{BB962C8B-B14F-4D97-AF65-F5344CB8AC3E}">
        <p14:creationId xmlns:p14="http://schemas.microsoft.com/office/powerpoint/2010/main" val="1760976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5C28-7B7F-4AFA-BA77-C91CDEC9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15" y="361011"/>
            <a:ext cx="2997812" cy="482368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E54C0C-B974-4828-98F8-6FB7641E7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15" y="1528335"/>
            <a:ext cx="9327590" cy="4251028"/>
          </a:xfrm>
        </p:spPr>
        <p:txBody>
          <a:bodyPr/>
          <a:lstStyle/>
          <a:p>
            <a:r>
              <a:rPr lang="en-US" dirty="0"/>
              <a:t>The value of R2 must tend towards 1.00 and the value of RMSE must tend toward 0 for good accuracy.</a:t>
            </a:r>
          </a:p>
          <a:p>
            <a:r>
              <a:rPr lang="en-US" dirty="0"/>
              <a:t>We considered all the parameters( </a:t>
            </a:r>
            <a:r>
              <a:rPr lang="en-US" dirty="0" err="1"/>
              <a:t>i.e</a:t>
            </a:r>
            <a:r>
              <a:rPr lang="en-US" dirty="0"/>
              <a:t> cycle number, voltage, current, temperature and time) as input to the neural network to calculate the capacity for a particular cycle then the accuracy of the model increases i.e.,</a:t>
            </a:r>
          </a:p>
          <a:p>
            <a:r>
              <a:rPr lang="en-US" dirty="0"/>
              <a:t>R2=0.9766 </a:t>
            </a:r>
          </a:p>
          <a:p>
            <a:r>
              <a:rPr lang="en-US" dirty="0"/>
              <a:t>RMSE=0.0303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485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095A-94EE-4A6B-AE7B-E8F2DAFB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93" y="174579"/>
            <a:ext cx="4498138" cy="624411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Results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7608598-7993-4FCF-9103-BF3FDA8FA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0079" y="1275380"/>
            <a:ext cx="5684951" cy="4307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70E346-B7D7-428A-AA1D-EC2B8A452DF9}"/>
              </a:ext>
            </a:extLst>
          </p:cNvPr>
          <p:cNvSpPr txBox="1"/>
          <p:nvPr/>
        </p:nvSpPr>
        <p:spPr>
          <a:xfrm>
            <a:off x="136970" y="1418857"/>
            <a:ext cx="62143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 was plotted by training the NN by giving all the  input parameters </a:t>
            </a:r>
            <a:r>
              <a:rPr lang="en-US" dirty="0" err="1"/>
              <a:t>i.e</a:t>
            </a:r>
            <a:endParaRPr lang="en-US" dirty="0"/>
          </a:p>
          <a:p>
            <a:r>
              <a:rPr lang="en-US" dirty="0"/>
              <a:t>     cycle number, voltage, current, temperature and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capacity prediction gives a decent accuracy.. The accuracy of predicted capacity was measured using R square(R2) and root mean square error (RMSE)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capacity prediction gives a decent accuracy. As per the methodology implemented in the above mentioned research paper, capacity was predicted only using cycle number.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accuracy of predicted capacity was measured using R square(R2) and root mean square error (RMSE) functions.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E0D4E-62D1-40EC-85C4-494CEC356616}"/>
              </a:ext>
            </a:extLst>
          </p:cNvPr>
          <p:cNvSpPr txBox="1"/>
          <p:nvPr/>
        </p:nvSpPr>
        <p:spPr>
          <a:xfrm>
            <a:off x="7510509" y="5841506"/>
            <a:ext cx="459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5: Prediction Graph of Battery showing initial capacity</a:t>
            </a:r>
          </a:p>
        </p:txBody>
      </p:sp>
    </p:spTree>
    <p:extLst>
      <p:ext uri="{BB962C8B-B14F-4D97-AF65-F5344CB8AC3E}">
        <p14:creationId xmlns:p14="http://schemas.microsoft.com/office/powerpoint/2010/main" val="2180810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095A-94EE-4A6B-AE7B-E8F2DAFB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93" y="174579"/>
            <a:ext cx="4498138" cy="624411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E0D4E-62D1-40EC-85C4-494CEC356616}"/>
              </a:ext>
            </a:extLst>
          </p:cNvPr>
          <p:cNvSpPr txBox="1"/>
          <p:nvPr/>
        </p:nvSpPr>
        <p:spPr>
          <a:xfrm>
            <a:off x="1497368" y="6314089"/>
            <a:ext cx="303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5: Epochs vs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D3698-EA67-4C81-BD4B-EC2635F1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51" y="3273832"/>
            <a:ext cx="4156780" cy="308511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CD0595-ACD0-46AD-A1ED-0994AC51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93" y="1246189"/>
            <a:ext cx="8596668" cy="3880773"/>
          </a:xfrm>
        </p:spPr>
        <p:txBody>
          <a:bodyPr/>
          <a:lstStyle/>
          <a:p>
            <a:r>
              <a:rPr lang="en-US" dirty="0"/>
              <a:t>This graph will plot the accuracy over epochs. Each point on the graph represents the accuracy achieved by the model on the validation set at the end of each epoch.</a:t>
            </a:r>
          </a:p>
          <a:p>
            <a:r>
              <a:rPr lang="en-IN" dirty="0"/>
              <a:t>Fig shows the battery has reached the defined threshold value, since it reached the threshold value we need to replace the battery.</a:t>
            </a:r>
          </a:p>
          <a:p>
            <a:r>
              <a:rPr lang="en-IN" dirty="0"/>
              <a:t>If the battery didn't reach threshold value then it shows to use the battery.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BC7929-5CBD-4174-94EE-D8CEEE892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789" y="3286983"/>
            <a:ext cx="4139376" cy="3085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D73ABF-334D-470A-BE33-63F8C9E35FB8}"/>
              </a:ext>
            </a:extLst>
          </p:cNvPr>
          <p:cNvSpPr txBox="1"/>
          <p:nvPr/>
        </p:nvSpPr>
        <p:spPr>
          <a:xfrm>
            <a:off x="5983356" y="6372094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6: Cycle vs Capacity</a:t>
            </a:r>
          </a:p>
        </p:txBody>
      </p:sp>
    </p:spTree>
    <p:extLst>
      <p:ext uri="{BB962C8B-B14F-4D97-AF65-F5344CB8AC3E}">
        <p14:creationId xmlns:p14="http://schemas.microsoft.com/office/powerpoint/2010/main" val="1872605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B5FE-A363-42C6-B409-57F3F563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9E91AC-9B78-4DB8-9C3C-80E3D32E8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72962"/>
            <a:ext cx="4938616" cy="4657653"/>
          </a:xfrm>
        </p:spPr>
        <p:txBody>
          <a:bodyPr>
            <a:normAutofit/>
          </a:bodyPr>
          <a:lstStyle/>
          <a:p>
            <a:r>
              <a:rPr lang="en-US" sz="2000" dirty="0"/>
              <a:t>Mean Absolute Error (MAE) and Mean Squared Error (MSE) are more commonly used for regression tasks. </a:t>
            </a:r>
          </a:p>
          <a:p>
            <a:endParaRPr lang="en-IN" sz="20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9638E9-72E6-450D-AA64-2C20B8134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7260" y="1795257"/>
            <a:ext cx="4938615" cy="4657654"/>
          </a:xfrm>
        </p:spPr>
        <p:txBody>
          <a:bodyPr>
            <a:normAutofit/>
          </a:bodyPr>
          <a:lstStyle/>
          <a:p>
            <a:r>
              <a:rPr lang="en-IN" sz="2000" dirty="0"/>
              <a:t>If Threshold value is greater than set threshold then the graph is given below: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A92D05-67B1-4E5C-BC71-EDAAA41B4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51" y="2961318"/>
            <a:ext cx="4313409" cy="35076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9E8140-A5A5-4362-8EC6-923C90FFF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48" y="3116057"/>
            <a:ext cx="4262881" cy="33031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76F476-BB6F-4EB9-81BA-C9F062FFE13E}"/>
              </a:ext>
            </a:extLst>
          </p:cNvPr>
          <p:cNvSpPr txBox="1"/>
          <p:nvPr/>
        </p:nvSpPr>
        <p:spPr>
          <a:xfrm flipH="1">
            <a:off x="1936125" y="6430615"/>
            <a:ext cx="507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7: Epochs vs Metrics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39160C-533A-40AE-9B8D-37E74F4899BC}"/>
              </a:ext>
            </a:extLst>
          </p:cNvPr>
          <p:cNvSpPr txBox="1"/>
          <p:nvPr/>
        </p:nvSpPr>
        <p:spPr>
          <a:xfrm>
            <a:off x="6798199" y="6464325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Cycle vs </a:t>
            </a:r>
            <a:r>
              <a:rPr lang="en-IN" dirty="0" err="1"/>
              <a:t>Capcity</a:t>
            </a:r>
            <a:r>
              <a:rPr lang="en-IN" dirty="0"/>
              <a:t>(Ah)</a:t>
            </a:r>
          </a:p>
        </p:txBody>
      </p:sp>
    </p:spTree>
    <p:extLst>
      <p:ext uri="{BB962C8B-B14F-4D97-AF65-F5344CB8AC3E}">
        <p14:creationId xmlns:p14="http://schemas.microsoft.com/office/powerpoint/2010/main" val="2702589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D3EE-35C8-4FE9-B12F-64E15BE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26" y="289989"/>
            <a:ext cx="2873524" cy="402469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12AD-0402-43E6-9A3C-BFF0BD65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49" y="1003177"/>
            <a:ext cx="9541400" cy="55648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/>
              <a:t>[1] C. Hendricks, N. </a:t>
            </a:r>
            <a:r>
              <a:rPr lang="en-IN" sz="2000" dirty="0" err="1"/>
              <a:t>Williard</a:t>
            </a:r>
            <a:r>
              <a:rPr lang="en-IN" sz="2000" dirty="0"/>
              <a:t>, S. Mathew, and M. </a:t>
            </a:r>
            <a:r>
              <a:rPr lang="en-IN" sz="2000" dirty="0" err="1"/>
              <a:t>Pecht</a:t>
            </a:r>
            <a:r>
              <a:rPr lang="en-IN" sz="2000" dirty="0"/>
              <a:t>, ‘‘A failure modes,</a:t>
            </a:r>
          </a:p>
          <a:p>
            <a:pPr marL="0" indent="0" algn="just">
              <a:buNone/>
            </a:pPr>
            <a:r>
              <a:rPr lang="en-IN" sz="2000" dirty="0"/>
              <a:t>mechanisms, and effects analysis (FMMEA) of lithium-ion batteries,’’</a:t>
            </a:r>
          </a:p>
          <a:p>
            <a:pPr marL="0" indent="0" algn="just">
              <a:buNone/>
            </a:pPr>
            <a:r>
              <a:rPr lang="en-IN" sz="2000" dirty="0"/>
              <a:t>J. Power Sources, vol. 297, pp. 113–120, Nov. 2015.</a:t>
            </a:r>
          </a:p>
          <a:p>
            <a:pPr marL="0" indent="0" algn="just">
              <a:buNone/>
            </a:pPr>
            <a:r>
              <a:rPr lang="en-IN" sz="2000" dirty="0"/>
              <a:t>[2] K. </a:t>
            </a:r>
            <a:r>
              <a:rPr lang="en-IN" sz="2000" dirty="0" err="1"/>
              <a:t>Javed</a:t>
            </a:r>
            <a:r>
              <a:rPr lang="en-IN" sz="2000" dirty="0"/>
              <a:t>, R. </a:t>
            </a:r>
            <a:r>
              <a:rPr lang="en-IN" sz="2000" dirty="0" err="1"/>
              <a:t>Gouriveau</a:t>
            </a:r>
            <a:r>
              <a:rPr lang="en-IN" sz="2000" dirty="0"/>
              <a:t>, and N. Zerhouni, ‘‘State of the art and taxonomy</a:t>
            </a:r>
          </a:p>
          <a:p>
            <a:pPr marL="0" indent="0" algn="just">
              <a:buNone/>
            </a:pPr>
            <a:r>
              <a:rPr lang="en-IN" sz="2000" dirty="0"/>
              <a:t>of prognostics approaches, trends of prognostics applications and open</a:t>
            </a:r>
          </a:p>
          <a:p>
            <a:pPr marL="0" indent="0" algn="just">
              <a:buNone/>
            </a:pPr>
            <a:r>
              <a:rPr lang="en-IN" sz="2000" dirty="0"/>
              <a:t>issues towards maturity at different technology readiness levels,’’ Mech.</a:t>
            </a:r>
          </a:p>
          <a:p>
            <a:pPr marL="0" indent="0" algn="just">
              <a:buNone/>
            </a:pPr>
            <a:r>
              <a:rPr lang="en-IN" sz="2000" dirty="0"/>
              <a:t>Syst. Signal Process., vol. 94, pp. 214–236, Sep. 2017.</a:t>
            </a:r>
          </a:p>
          <a:p>
            <a:pPr marL="0" indent="0" algn="just">
              <a:buNone/>
            </a:pPr>
            <a:r>
              <a:rPr lang="en-IN" sz="2000" dirty="0"/>
              <a:t>[3] Y. Zhang, R. </a:t>
            </a:r>
            <a:r>
              <a:rPr lang="en-IN" sz="2000" dirty="0" err="1"/>
              <a:t>Xiong</a:t>
            </a:r>
            <a:r>
              <a:rPr lang="en-IN" sz="2000" dirty="0"/>
              <a:t>, H. He, and M. </a:t>
            </a:r>
            <a:r>
              <a:rPr lang="en-IN" sz="2000" dirty="0" err="1"/>
              <a:t>Pecht</a:t>
            </a:r>
            <a:r>
              <a:rPr lang="en-IN" sz="2000" dirty="0"/>
              <a:t>, ‘‘Validation and verification</a:t>
            </a:r>
          </a:p>
          <a:p>
            <a:pPr marL="0" indent="0" algn="just">
              <a:buNone/>
            </a:pPr>
            <a:r>
              <a:rPr lang="en-IN" sz="2000" dirty="0"/>
              <a:t>of a hybrid method for remaining useful life prediction of lithium-ion</a:t>
            </a:r>
          </a:p>
          <a:p>
            <a:pPr marL="0" indent="0" algn="just">
              <a:buNone/>
            </a:pPr>
            <a:r>
              <a:rPr lang="en-IN" sz="2000" dirty="0"/>
              <a:t>batteries,’’ J. Cleaner Prod., vol. 212, pp. 240–249, Mar. 2019.</a:t>
            </a:r>
          </a:p>
          <a:p>
            <a:pPr marL="0" indent="0" algn="just">
              <a:buNone/>
            </a:pPr>
            <a:r>
              <a:rPr lang="en-IN" sz="2000" dirty="0"/>
              <a:t>[4] M. H. </a:t>
            </a:r>
            <a:r>
              <a:rPr lang="en-IN" sz="2000" dirty="0" err="1"/>
              <a:t>Lipu</a:t>
            </a:r>
            <a:r>
              <a:rPr lang="en-IN" sz="2000" dirty="0"/>
              <a:t> et al., ‘‘A review of state of health and remaining useful life estimation methods for lithium-ion battery in electric vehicles: Challenges and recommendations,’’ J. Cleaner Prod., vol. 205, pp. 115–133, Dec. 2018.</a:t>
            </a:r>
          </a:p>
        </p:txBody>
      </p:sp>
    </p:spTree>
    <p:extLst>
      <p:ext uri="{BB962C8B-B14F-4D97-AF65-F5344CB8AC3E}">
        <p14:creationId xmlns:p14="http://schemas.microsoft.com/office/powerpoint/2010/main" val="4232703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D3EE-35C8-4FE9-B12F-64E15BE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26" y="289989"/>
            <a:ext cx="2873524" cy="402469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12AD-0402-43E6-9A3C-BFF0BD65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8" y="992833"/>
            <a:ext cx="9423604" cy="55751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100" dirty="0"/>
              <a:t>[5] Y. Chang, H. Fang, and Y. Zhang, ‘‘A new hybrid method for the prediction of the remaining useful life of a lithium-ion battery,’’ Appl. Energy,</a:t>
            </a:r>
          </a:p>
          <a:p>
            <a:pPr marL="0" indent="0">
              <a:buNone/>
            </a:pPr>
            <a:r>
              <a:rPr lang="en-IN" sz="2100" dirty="0"/>
              <a:t>vol. 206, pp. 1564–1578, Nov. 2017.</a:t>
            </a:r>
          </a:p>
          <a:p>
            <a:pPr marL="0" indent="0">
              <a:buNone/>
            </a:pPr>
            <a:r>
              <a:rPr lang="en-IN" sz="2100" dirty="0"/>
              <a:t>[6] C. Hu, H. Ye, G. Jain, and C. Schmidt, ‘‘Remaining useful life assessment</a:t>
            </a:r>
          </a:p>
          <a:p>
            <a:pPr marL="0" indent="0">
              <a:buNone/>
            </a:pPr>
            <a:r>
              <a:rPr lang="en-IN" sz="2100" dirty="0"/>
              <a:t>of lithium-ion batteries in implantable medical devices,’’ J. Power Sources,</a:t>
            </a:r>
          </a:p>
          <a:p>
            <a:pPr marL="0" indent="0">
              <a:buNone/>
            </a:pPr>
            <a:r>
              <a:rPr lang="en-IN" sz="2100" dirty="0"/>
              <a:t>vol. 375, pp. 118–130, Jan. 2018.</a:t>
            </a:r>
          </a:p>
          <a:p>
            <a:pPr marL="0" indent="0">
              <a:buNone/>
            </a:pPr>
            <a:r>
              <a:rPr lang="en-IN" sz="2100" dirty="0"/>
              <a:t>[7] L. Liao and F. </a:t>
            </a:r>
            <a:r>
              <a:rPr lang="en-IN" sz="2100" dirty="0" err="1"/>
              <a:t>Köttig</a:t>
            </a:r>
            <a:r>
              <a:rPr lang="en-IN" sz="2100" dirty="0"/>
              <a:t>, ‘‘A hybrid framework combining data-driven and</a:t>
            </a:r>
          </a:p>
          <a:p>
            <a:pPr marL="0" indent="0">
              <a:buNone/>
            </a:pPr>
            <a:r>
              <a:rPr lang="en-IN" sz="2100" dirty="0"/>
              <a:t>model-based methods for system remaining useful life prediction,’’ Appl.</a:t>
            </a:r>
          </a:p>
          <a:p>
            <a:pPr marL="0" indent="0">
              <a:buNone/>
            </a:pPr>
            <a:r>
              <a:rPr lang="en-IN" sz="2100" dirty="0"/>
              <a:t>Soft </a:t>
            </a:r>
            <a:r>
              <a:rPr lang="en-IN" sz="2100" dirty="0" err="1"/>
              <a:t>Comput</a:t>
            </a:r>
            <a:r>
              <a:rPr lang="en-IN" sz="2100" dirty="0"/>
              <a:t>., vol. 44, pp. 191–19a9, Jul. 2016.</a:t>
            </a:r>
          </a:p>
          <a:p>
            <a:pPr marL="0" indent="0">
              <a:buNone/>
            </a:pPr>
            <a:r>
              <a:rPr lang="en-IN" sz="2100" dirty="0"/>
              <a:t>[8] Y. Zhou and M. Huang, ‘‘Lithium-ion batteries remaining useful life prediction based on a mixture of empirical mode decomposition and ARIMA</a:t>
            </a:r>
          </a:p>
          <a:p>
            <a:pPr marL="0" indent="0">
              <a:buNone/>
            </a:pPr>
            <a:r>
              <a:rPr lang="en-IN" sz="2100" dirty="0"/>
              <a:t>model,’’ Microelectron. Rel., vol. 65, pp. 265–273, Oct. 2016.</a:t>
            </a:r>
          </a:p>
        </p:txBody>
      </p:sp>
    </p:spTree>
    <p:extLst>
      <p:ext uri="{BB962C8B-B14F-4D97-AF65-F5344CB8AC3E}">
        <p14:creationId xmlns:p14="http://schemas.microsoft.com/office/powerpoint/2010/main" val="3206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6D4-B5BF-4A8F-8009-80B4A63E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25" y="360430"/>
            <a:ext cx="2167052" cy="440915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Articles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14303-5986-4F0F-B26A-880BBD5F3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25" y="4704589"/>
            <a:ext cx="5684287" cy="15725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D563B-B115-4C38-A2E7-A466AE2B0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25" y="2282068"/>
            <a:ext cx="4844179" cy="133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F4B7E-1FD4-496A-8F81-DAAC45894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81" y="4761722"/>
            <a:ext cx="5141067" cy="1458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ED1B1A-82FD-4D4A-94E9-B321C3362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449" y="2468672"/>
            <a:ext cx="4900154" cy="1228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CBD138-360B-4B4D-9A6D-A34055E1F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20" y="3877402"/>
            <a:ext cx="9105458" cy="750843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A21A02B-E40E-4E7F-8338-819CC06DF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33" y="196719"/>
            <a:ext cx="3235058" cy="182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860EF2-CE5A-4519-84A3-08B3C791929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3057" b="-17368"/>
          <a:stretch/>
        </p:blipFill>
        <p:spPr>
          <a:xfrm>
            <a:off x="8266733" y="2087795"/>
            <a:ext cx="3071141" cy="3047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B3104E-4AC4-4B22-9DEA-F59B24853F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3987" y="295951"/>
            <a:ext cx="5782826" cy="18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56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3E2F-BB92-88EF-A90F-7826F9B10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0238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C5FC-06C8-4E2C-B05C-C4E23251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83" y="520809"/>
            <a:ext cx="6122751" cy="413256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How can we build trust?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B99DA7-CEB6-4825-A784-17CF21ED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83" y="1660299"/>
            <a:ext cx="8697275" cy="3595282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555555"/>
                </a:solidFill>
                <a:effectLst/>
                <a:latin typeface="Poppins-Regular"/>
              </a:rPr>
              <a:t>Nobody is going to buy a product that can catch fire. Although large corporations can afford to take such a hit on their brand value with incidents like these, startups cannot.</a:t>
            </a:r>
          </a:p>
          <a:p>
            <a:r>
              <a:rPr lang="en-US" sz="2400" dirty="0">
                <a:solidFill>
                  <a:srgbClr val="555555"/>
                </a:solidFill>
                <a:latin typeface="Poppins-Regular"/>
              </a:rPr>
              <a:t>We need to introduce new technologies in order to avoid explosion of EV’s</a:t>
            </a:r>
          </a:p>
          <a:p>
            <a:r>
              <a:rPr lang="en-US" sz="2400" dirty="0">
                <a:solidFill>
                  <a:srgbClr val="555555"/>
                </a:solidFill>
                <a:latin typeface="Poppins-Regular"/>
              </a:rPr>
              <a:t>OEMs in India are struggling to optimize the cost and the efficiency. "The incorporation of such high-end BMS and thermal management systems increases the cost of the vehicle and increases the existing gap between the EVs and the ICE vehicles.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66427-43E8-4ABA-A30E-092497CA0189}"/>
              </a:ext>
            </a:extLst>
          </p:cNvPr>
          <p:cNvSpPr txBox="1"/>
          <p:nvPr/>
        </p:nvSpPr>
        <p:spPr>
          <a:xfrm>
            <a:off x="7443671" y="3457339"/>
            <a:ext cx="44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30" name="Picture 6" descr="EV scooter's battery catches fire, burns house down: Here's the ordeal |  Team-BHP">
            <a:extLst>
              <a:ext uri="{FF2B5EF4-FFF2-40B4-BE49-F238E27FC236}">
                <a16:creationId xmlns:a16="http://schemas.microsoft.com/office/drawing/2014/main" id="{EBAA0899-2363-4C59-9DB5-76A9DF66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610" y="1158361"/>
            <a:ext cx="3384201" cy="403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22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85F1-691D-E029-FBC4-99F4FEB4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873" y="277663"/>
            <a:ext cx="3774515" cy="1041291"/>
          </a:xfrm>
        </p:spPr>
        <p:txBody>
          <a:bodyPr/>
          <a:lstStyle/>
          <a:p>
            <a:r>
              <a:rPr lang="en-IN" u="sng" dirty="0"/>
              <a:t>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8F4F-C748-8596-1975-F2C9AF136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73" y="1076940"/>
            <a:ext cx="8699398" cy="5503397"/>
          </a:xfrm>
        </p:spPr>
        <p:txBody>
          <a:bodyPr>
            <a:noAutofit/>
          </a:bodyPr>
          <a:lstStyle/>
          <a:p>
            <a:r>
              <a:rPr lang="en-IN" sz="2400" dirty="0"/>
              <a:t>Battery is a combination of electrodes and electrolytes.</a:t>
            </a:r>
          </a:p>
          <a:p>
            <a:r>
              <a:rPr lang="en-IN" sz="2400" dirty="0"/>
              <a:t>Electrodes are nothing but anode and cathode.</a:t>
            </a:r>
          </a:p>
          <a:p>
            <a:pPr marL="0" indent="0">
              <a:buNone/>
            </a:pPr>
            <a:r>
              <a:rPr lang="en-IN" sz="2400" u="sng" dirty="0"/>
              <a:t>CHARGING PROCESS:</a:t>
            </a:r>
          </a:p>
          <a:p>
            <a:r>
              <a:rPr lang="en-IN" sz="2400" dirty="0"/>
              <a:t>Electrons move from Cathode to Anode.</a:t>
            </a:r>
          </a:p>
          <a:p>
            <a:pPr marL="0" indent="0">
              <a:buNone/>
            </a:pPr>
            <a:r>
              <a:rPr lang="en-IN" sz="2400" u="sng" dirty="0"/>
              <a:t>DISCHARGING PROCESS:</a:t>
            </a:r>
          </a:p>
          <a:p>
            <a:r>
              <a:rPr lang="en-IN" sz="2400" dirty="0">
                <a:sym typeface="Wingdings" panose="05000000000000000000" pitchFamily="2" charset="2"/>
              </a:rPr>
              <a:t>Electrons move from anode to Cathode.</a:t>
            </a:r>
          </a:p>
          <a:p>
            <a:pPr marL="0" indent="0">
              <a:buNone/>
            </a:pPr>
            <a:r>
              <a:rPr lang="en-IN" sz="2400" u="sng" dirty="0">
                <a:sym typeface="Wingdings" panose="05000000000000000000" pitchFamily="2" charset="2"/>
              </a:rPr>
              <a:t>Reason for Degradation of Battery</a:t>
            </a:r>
            <a:r>
              <a:rPr lang="en-IN" sz="2400" dirty="0">
                <a:sym typeface="Wingdings" panose="05000000000000000000" pitchFamily="2" charset="2"/>
              </a:rPr>
              <a:t>:</a:t>
            </a:r>
          </a:p>
          <a:p>
            <a:r>
              <a:rPr lang="en-IN" sz="2400" dirty="0">
                <a:sym typeface="Wingdings" panose="05000000000000000000" pitchFamily="2" charset="2"/>
              </a:rPr>
              <a:t>During charging and Discharging process that is moving electrons from cathode to anode and vice versa there forms a layer called SEI(Solid electrolyte Interface) </a:t>
            </a:r>
          </a:p>
          <a:p>
            <a:r>
              <a:rPr lang="en-IN" sz="2400" dirty="0">
                <a:sym typeface="Wingdings" panose="05000000000000000000" pitchFamily="2" charset="2"/>
              </a:rPr>
              <a:t>Due to increase in SEI layer the performance of a battery gradually decreases.</a:t>
            </a:r>
          </a:p>
          <a:p>
            <a:pPr marL="0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   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1228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2320-7727-4512-825E-A903009C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6" y="403935"/>
            <a:ext cx="3716903" cy="730943"/>
          </a:xfrm>
        </p:spPr>
        <p:txBody>
          <a:bodyPr>
            <a:normAutofit/>
          </a:bodyPr>
          <a:lstStyle/>
          <a:p>
            <a:r>
              <a:rPr lang="en-IN" dirty="0"/>
              <a:t>Types of Battery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5857A2-8063-4B8A-8C6B-5130ADF6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442584"/>
              </p:ext>
            </p:extLst>
          </p:nvPr>
        </p:nvGraphicFramePr>
        <p:xfrm>
          <a:off x="745723" y="1322773"/>
          <a:ext cx="10750860" cy="50158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75430">
                  <a:extLst>
                    <a:ext uri="{9D8B030D-6E8A-4147-A177-3AD203B41FA5}">
                      <a16:colId xmlns:a16="http://schemas.microsoft.com/office/drawing/2014/main" val="1820736855"/>
                    </a:ext>
                  </a:extLst>
                </a:gridCol>
                <a:gridCol w="5375430">
                  <a:extLst>
                    <a:ext uri="{9D8B030D-6E8A-4147-A177-3AD203B41FA5}">
                      <a16:colId xmlns:a16="http://schemas.microsoft.com/office/drawing/2014/main" val="3814247832"/>
                    </a:ext>
                  </a:extLst>
                </a:gridCol>
              </a:tblGrid>
              <a:tr h="5015883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u="sng" dirty="0"/>
                        <a:t>Dry Battery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IN" dirty="0"/>
                    </a:p>
                    <a:p>
                      <a:pPr marL="0" indent="0">
                        <a:buNone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dry battery, also known as a primary cell, is a type of battery that uses an electrolyte in the form of a paste or gel. The electrolyte is immobilized, meaning it doesn't flow freely like in wet batteries.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sng" dirty="0">
                          <a:solidFill>
                            <a:schemeClr val="bg1"/>
                          </a:solidFill>
                        </a:rPr>
                        <a:t>2. Wet battery</a:t>
                      </a:r>
                    </a:p>
                    <a:p>
                      <a:endParaRPr lang="en-IN" dirty="0"/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wet battery, also known as a secondary cell or rechargeable battery, is a type of battery that uses a liquid electrolyte, typically sulfuric acid.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5263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B9772BE-4F6B-46EF-98B6-73779A78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40023" y="3074078"/>
            <a:ext cx="3124016" cy="3124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AA1A2-C35E-4087-AE26-111BC8CFB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963" y="3347986"/>
            <a:ext cx="2971383" cy="25448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50CC97-6566-4E6B-95D6-BC1DF2EBEADE}"/>
              </a:ext>
            </a:extLst>
          </p:cNvPr>
          <p:cNvSpPr txBox="1"/>
          <p:nvPr/>
        </p:nvSpPr>
        <p:spPr>
          <a:xfrm>
            <a:off x="2230437" y="5708143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1: Dry Battery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0682F-98B0-414A-BE73-46AAC4CCEA88}"/>
              </a:ext>
            </a:extLst>
          </p:cNvPr>
          <p:cNvSpPr txBox="1"/>
          <p:nvPr/>
        </p:nvSpPr>
        <p:spPr>
          <a:xfrm>
            <a:off x="8059392" y="5892809"/>
            <a:ext cx="377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2: Wet Battery</a:t>
            </a:r>
          </a:p>
        </p:txBody>
      </p:sp>
    </p:spTree>
    <p:extLst>
      <p:ext uri="{BB962C8B-B14F-4D97-AF65-F5344CB8AC3E}">
        <p14:creationId xmlns:p14="http://schemas.microsoft.com/office/powerpoint/2010/main" val="105531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ECC3-9466-7F14-E55D-09B5A906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59" y="325500"/>
            <a:ext cx="4293951" cy="526756"/>
          </a:xfrm>
        </p:spPr>
        <p:txBody>
          <a:bodyPr>
            <a:normAutofit fontScale="90000"/>
          </a:bodyPr>
          <a:lstStyle/>
          <a:p>
            <a:r>
              <a:rPr lang="en-IN" dirty="0"/>
              <a:t>Li-ion Battery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CC18BA-4D81-AE4A-D98D-3DCC4B1482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5" t="15705" r="-2329" b="-4163"/>
          <a:stretch/>
        </p:blipFill>
        <p:spPr bwMode="auto">
          <a:xfrm>
            <a:off x="4607510" y="1758716"/>
            <a:ext cx="5074110" cy="309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80633-03BB-404D-A6DB-6CAF478C0EAC}"/>
              </a:ext>
            </a:extLst>
          </p:cNvPr>
          <p:cNvSpPr txBox="1"/>
          <p:nvPr/>
        </p:nvSpPr>
        <p:spPr>
          <a:xfrm>
            <a:off x="313559" y="1029811"/>
            <a:ext cx="9095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Lithium-ion (Li-ion) batteries are typically considered "dry" batteries because they use a solid or gel-like electrolyte rather than a liquid electrolyte.</a:t>
            </a:r>
          </a:p>
          <a:p>
            <a:r>
              <a:rPr lang="en-US" sz="2000" b="1" dirty="0"/>
              <a:t>Advantages:</a:t>
            </a:r>
          </a:p>
          <a:p>
            <a:pPr marL="342900" indent="-342900">
              <a:buAutoNum type="arabicPeriod"/>
            </a:pPr>
            <a:r>
              <a:rPr lang="en-US" sz="2000" dirty="0"/>
              <a:t>High Energy Density</a:t>
            </a:r>
          </a:p>
          <a:p>
            <a:pPr marL="342900" indent="-342900">
              <a:buAutoNum type="arabicPeriod"/>
            </a:pPr>
            <a:r>
              <a:rPr lang="en-IN" sz="2000" dirty="0"/>
              <a:t>Long Cycle Life</a:t>
            </a:r>
          </a:p>
          <a:p>
            <a:pPr marL="342900" indent="-342900">
              <a:buAutoNum type="arabicPeriod"/>
            </a:pPr>
            <a:r>
              <a:rPr lang="en-IN" sz="2000" dirty="0"/>
              <a:t>Low Self-Discharge Rate</a:t>
            </a:r>
          </a:p>
          <a:p>
            <a:pPr marL="342900" indent="-342900">
              <a:buAutoNum type="arabicPeriod"/>
            </a:pPr>
            <a:r>
              <a:rPr lang="en-IN" sz="2000" dirty="0"/>
              <a:t>Fast Charging</a:t>
            </a:r>
          </a:p>
          <a:p>
            <a:pPr marL="342900" indent="-342900">
              <a:buAutoNum type="arabicPeriod"/>
            </a:pPr>
            <a:r>
              <a:rPr lang="en-IN" sz="2000" dirty="0"/>
              <a:t>No Memory Effect</a:t>
            </a:r>
          </a:p>
          <a:p>
            <a:r>
              <a:rPr lang="en-IN" sz="2000" b="1" dirty="0"/>
              <a:t>Disadvantages: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Safety Concerns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High Cost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Limited Lifespan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Environmental Concerns</a:t>
            </a:r>
          </a:p>
          <a:p>
            <a:endParaRPr lang="en-IN" sz="2000" dirty="0"/>
          </a:p>
          <a:p>
            <a:r>
              <a:rPr lang="en-US" sz="2000" dirty="0"/>
              <a:t>Electric vehicles (EVs) use lithium-ion batteries due to their high energy density, which enables longer driving ranges on a single charge compared to other battery technologies.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E431C-F4EF-4162-BF71-860AA78D4606}"/>
              </a:ext>
            </a:extLst>
          </p:cNvPr>
          <p:cNvSpPr txBox="1"/>
          <p:nvPr/>
        </p:nvSpPr>
        <p:spPr>
          <a:xfrm>
            <a:off x="5990614" y="4815707"/>
            <a:ext cx="488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3: Li-ion battery</a:t>
            </a:r>
          </a:p>
        </p:txBody>
      </p:sp>
    </p:spTree>
    <p:extLst>
      <p:ext uri="{BB962C8B-B14F-4D97-AF65-F5344CB8AC3E}">
        <p14:creationId xmlns:p14="http://schemas.microsoft.com/office/powerpoint/2010/main" val="163785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BDAF-D8F3-4896-8F2D-6B7C67ED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93" y="449787"/>
            <a:ext cx="7933796" cy="58890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Battery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CCD2-1495-4638-847D-35F623258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20" y="1455175"/>
            <a:ext cx="9065342" cy="495303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400" dirty="0"/>
              <a:t>High-end EV products are currently used by Tesla, Audi, and BMW, along with a liquid cooling system to reduce the temperatures of the battery pack.</a:t>
            </a:r>
          </a:p>
          <a:p>
            <a:pPr algn="just"/>
            <a:r>
              <a:rPr lang="en-US" sz="2400" dirty="0"/>
              <a:t>In India it is impossible to use liquid cooling system in EV as it is expensive and increases cost of vehicle.</a:t>
            </a:r>
          </a:p>
          <a:p>
            <a:pPr algn="just"/>
            <a:r>
              <a:rPr lang="en-US" sz="2400" dirty="0"/>
              <a:t>Battery Management System is an alternative and cost effective to develop safety concerns.</a:t>
            </a:r>
          </a:p>
          <a:p>
            <a:pPr algn="just"/>
            <a:r>
              <a:rPr lang="en-US" sz="2400" dirty="0"/>
              <a:t>This can reduce disruptions and explosions of Electric Vehicle.</a:t>
            </a:r>
          </a:p>
          <a:p>
            <a:pPr algn="just"/>
            <a:r>
              <a:rPr lang="en-US" sz="2400" dirty="0"/>
              <a:t> </a:t>
            </a:r>
            <a:r>
              <a:rPr lang="en-US" sz="2400" b="0" i="0" dirty="0">
                <a:solidFill>
                  <a:srgbClr val="313233"/>
                </a:solidFill>
                <a:effectLst/>
                <a:latin typeface="Roboto" panose="020B0604020202020204" pitchFamily="2" charset="0"/>
              </a:rPr>
              <a:t>The battery management system is key to the safe and reliable operation of a Li-ion battery pack.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49138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2548</TotalTime>
  <Words>2284</Words>
  <Application>Microsoft Office PowerPoint</Application>
  <PresentationFormat>Widescreen</PresentationFormat>
  <Paragraphs>268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Poppins-Regular</vt:lpstr>
      <vt:lpstr>Roboto</vt:lpstr>
      <vt:lpstr>Söhne</vt:lpstr>
      <vt:lpstr>Trebuchet MS</vt:lpstr>
      <vt:lpstr>Wingdings 3</vt:lpstr>
      <vt:lpstr>Facet</vt:lpstr>
      <vt:lpstr>PowerPoint Presentation</vt:lpstr>
      <vt:lpstr>PowerPoint Presentation</vt:lpstr>
      <vt:lpstr>Introduction</vt:lpstr>
      <vt:lpstr>Articles</vt:lpstr>
      <vt:lpstr>How can we build trust?</vt:lpstr>
      <vt:lpstr>BATTERY</vt:lpstr>
      <vt:lpstr>Types of Battery</vt:lpstr>
      <vt:lpstr>Li-ion Battery</vt:lpstr>
      <vt:lpstr>Battery management system</vt:lpstr>
      <vt:lpstr>Cause of disruption on EV’s </vt:lpstr>
      <vt:lpstr>Reasons for Battery Ageing</vt:lpstr>
      <vt:lpstr>Literature survey</vt:lpstr>
      <vt:lpstr>PowerPoint Presentation</vt:lpstr>
      <vt:lpstr>PowerPoint Presentation</vt:lpstr>
      <vt:lpstr>Motivation</vt:lpstr>
      <vt:lpstr>Objectives</vt:lpstr>
      <vt:lpstr>Problem Statement</vt:lpstr>
      <vt:lpstr>Proposed Architecture</vt:lpstr>
      <vt:lpstr>SYSTEM DESIGN</vt:lpstr>
      <vt:lpstr>Sequence Diagram</vt:lpstr>
      <vt:lpstr>Component Diagram</vt:lpstr>
      <vt:lpstr>Activity diagram</vt:lpstr>
      <vt:lpstr>Data flow diagram (level 0)</vt:lpstr>
      <vt:lpstr>Data flow diagram (level 1)</vt:lpstr>
      <vt:lpstr>Data flow diagram (level 2)</vt:lpstr>
      <vt:lpstr>System Environment</vt:lpstr>
      <vt:lpstr>Dataset</vt:lpstr>
      <vt:lpstr>Feature Extraction</vt:lpstr>
      <vt:lpstr>Code Implementation</vt:lpstr>
      <vt:lpstr>Code Implementation</vt:lpstr>
      <vt:lpstr>Code Implementation</vt:lpstr>
      <vt:lpstr>Code Implementation</vt:lpstr>
      <vt:lpstr>Code Implementation</vt:lpstr>
      <vt:lpstr>Results</vt:lpstr>
      <vt:lpstr>Results</vt:lpstr>
      <vt:lpstr>Results</vt:lpstr>
      <vt:lpstr>Results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pathan khaja muneer</dc:creator>
  <cp:lastModifiedBy>Aditya Padma</cp:lastModifiedBy>
  <cp:revision>56</cp:revision>
  <dcterms:created xsi:type="dcterms:W3CDTF">2024-04-30T06:20:48Z</dcterms:created>
  <dcterms:modified xsi:type="dcterms:W3CDTF">2024-06-07T19:06:56Z</dcterms:modified>
</cp:coreProperties>
</file>