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1" r:id="rId4"/>
    <p:sldId id="258" r:id="rId5"/>
    <p:sldId id="262" r:id="rId6"/>
    <p:sldId id="263" r:id="rId7"/>
    <p:sldId id="264" r:id="rId8"/>
    <p:sldId id="259" r:id="rId9"/>
    <p:sldId id="260"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D8DA-C250-2BB4-A4E7-D27A1978A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AA5F7-D225-7C9E-E929-F7F9597F2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606EBE-53C5-1485-8AF7-C53E8934E599}"/>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5" name="Footer Placeholder 4">
            <a:extLst>
              <a:ext uri="{FF2B5EF4-FFF2-40B4-BE49-F238E27FC236}">
                <a16:creationId xmlns:a16="http://schemas.microsoft.com/office/drawing/2014/main" id="{0DFFC430-6FA1-E0E3-3B19-0E76EE78F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414E9-83E8-3C48-0124-A70CEC224138}"/>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3243261198"/>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B12C-E55A-9C70-44F3-871BFBFEAF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105B01-FAEE-3306-3250-2B2D3B563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AB893-FB46-FE92-7C44-865F0A3B9BA6}"/>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5" name="Footer Placeholder 4">
            <a:extLst>
              <a:ext uri="{FF2B5EF4-FFF2-40B4-BE49-F238E27FC236}">
                <a16:creationId xmlns:a16="http://schemas.microsoft.com/office/drawing/2014/main" id="{D396CA4D-C498-97F4-57EB-7B8560B8C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820BA-456B-D1B6-C6B6-B4A3B5DAABD4}"/>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1595002818"/>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B28A3-8BB1-5360-FD41-FBAC1BEBB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6A9746-1BC1-EDD2-CE61-43C80890D9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B5F7E-B0FC-3FAE-72D3-DD7ED0709F70}"/>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5" name="Footer Placeholder 4">
            <a:extLst>
              <a:ext uri="{FF2B5EF4-FFF2-40B4-BE49-F238E27FC236}">
                <a16:creationId xmlns:a16="http://schemas.microsoft.com/office/drawing/2014/main" id="{F1F9F881-8614-994A-6947-C709041D4C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E26EE-3D1B-D06D-B87A-5028A1780C86}"/>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3716757679"/>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6153-7593-4682-9C8A-C64B47FC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F65D46-EBC4-7EB0-D644-E224BFB21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E2E37-E2D3-CCF5-8AA6-591143D41A05}"/>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5" name="Footer Placeholder 4">
            <a:extLst>
              <a:ext uri="{FF2B5EF4-FFF2-40B4-BE49-F238E27FC236}">
                <a16:creationId xmlns:a16="http://schemas.microsoft.com/office/drawing/2014/main" id="{3DAF3178-0287-B881-B163-8540D1F93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731B4-B63C-B38F-2D81-9C809B1B1170}"/>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941089067"/>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B717-9235-1F9E-9DAE-42E9344B94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5AE728-0E22-5FA0-5E19-3DBAC0728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38897-5065-230A-BB78-5B128A73E757}"/>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5" name="Footer Placeholder 4">
            <a:extLst>
              <a:ext uri="{FF2B5EF4-FFF2-40B4-BE49-F238E27FC236}">
                <a16:creationId xmlns:a16="http://schemas.microsoft.com/office/drawing/2014/main" id="{5721ABAC-6DF2-E57D-F6EA-E96624E18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2EFBC-67ED-2A75-5A6E-348B2B948131}"/>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2595382056"/>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B82A-3B30-90EB-5548-C194F531A6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75855A-AEF5-16CB-9AC3-A21B0668D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239633-92BE-ADBF-8602-90B73FFE3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F64BBC-C806-5523-62BB-3992FFAD66D8}"/>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6" name="Footer Placeholder 5">
            <a:extLst>
              <a:ext uri="{FF2B5EF4-FFF2-40B4-BE49-F238E27FC236}">
                <a16:creationId xmlns:a16="http://schemas.microsoft.com/office/drawing/2014/main" id="{6682E010-188E-75B4-312D-C4B9B4200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BE2381-1C96-2B66-CBBE-C9CFBC2B290F}"/>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1449069102"/>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5E11-0126-F9A7-BB91-9D87959638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A132F-D577-085A-11A1-1554D09F4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297EB-45F0-6167-6E00-5D259A6AE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ED1D44-CDE9-6753-308C-2E6441B17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681357-CEE2-147D-59C3-FE4F76ED4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48FCDC-F559-3D2F-752A-5044095C530A}"/>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8" name="Footer Placeholder 7">
            <a:extLst>
              <a:ext uri="{FF2B5EF4-FFF2-40B4-BE49-F238E27FC236}">
                <a16:creationId xmlns:a16="http://schemas.microsoft.com/office/drawing/2014/main" id="{F579D23A-00AD-2A24-459C-A3850513F3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E27A17-1DF5-3644-8577-A78A84D1E7F6}"/>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1503794101"/>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4806-49F5-2652-91FD-20841B510B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6296F3-E493-BDAE-8446-518E3AACDE07}"/>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4" name="Footer Placeholder 3">
            <a:extLst>
              <a:ext uri="{FF2B5EF4-FFF2-40B4-BE49-F238E27FC236}">
                <a16:creationId xmlns:a16="http://schemas.microsoft.com/office/drawing/2014/main" id="{D5B79FCE-8D52-2D7B-2FDE-5E080B5E47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A75F6C-EB07-5EDC-9B54-B0AB0A12D5FD}"/>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3371385605"/>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42EC6-EB61-E124-FDAA-A25018BD79BB}"/>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3" name="Footer Placeholder 2">
            <a:extLst>
              <a:ext uri="{FF2B5EF4-FFF2-40B4-BE49-F238E27FC236}">
                <a16:creationId xmlns:a16="http://schemas.microsoft.com/office/drawing/2014/main" id="{0E183EEF-5D6F-72F1-94B5-45A400FF49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8BE760-717D-A228-EF03-4CD7303542E4}"/>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4112638329"/>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BEAF-3921-1AE9-292F-DCF339B19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3F9562-BE0A-3915-F2BD-40186A268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56895E-679E-5F9F-901D-14675B746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F1D48-23D6-937B-CA44-9F836745EC35}"/>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6" name="Footer Placeholder 5">
            <a:extLst>
              <a:ext uri="{FF2B5EF4-FFF2-40B4-BE49-F238E27FC236}">
                <a16:creationId xmlns:a16="http://schemas.microsoft.com/office/drawing/2014/main" id="{22CE3985-4316-29ED-860E-9285E22494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B3C0B-9565-A785-2557-181A89124AAB}"/>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2696987769"/>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E10F-D4C8-A1CF-E6D1-F6DE3A26C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1019E9-8BEE-F728-FDD8-4B873512A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A2CD09-F75D-6C05-D145-CE23A7A8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A9975-04D6-61D3-2463-01059CA7BAFB}"/>
              </a:ext>
            </a:extLst>
          </p:cNvPr>
          <p:cNvSpPr>
            <a:spLocks noGrp="1"/>
          </p:cNvSpPr>
          <p:nvPr>
            <p:ph type="dt" sz="half" idx="10"/>
          </p:nvPr>
        </p:nvSpPr>
        <p:spPr/>
        <p:txBody>
          <a:bodyPr/>
          <a:lstStyle/>
          <a:p>
            <a:fld id="{46AB8EFC-4850-4E2D-AF8F-8ED75E7D17B3}" type="datetimeFigureOut">
              <a:rPr lang="en-IN" smtClean="0"/>
              <a:t>02-04-2023</a:t>
            </a:fld>
            <a:endParaRPr lang="en-IN"/>
          </a:p>
        </p:txBody>
      </p:sp>
      <p:sp>
        <p:nvSpPr>
          <p:cNvPr id="6" name="Footer Placeholder 5">
            <a:extLst>
              <a:ext uri="{FF2B5EF4-FFF2-40B4-BE49-F238E27FC236}">
                <a16:creationId xmlns:a16="http://schemas.microsoft.com/office/drawing/2014/main" id="{B03C2D51-134A-AA5C-4BA8-54163884F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7924D-7362-0713-3FFE-8FCCC36CE18A}"/>
              </a:ext>
            </a:extLst>
          </p:cNvPr>
          <p:cNvSpPr>
            <a:spLocks noGrp="1"/>
          </p:cNvSpPr>
          <p:nvPr>
            <p:ph type="sldNum" sz="quarter" idx="12"/>
          </p:nvPr>
        </p:nvSpPr>
        <p:spPr/>
        <p:txBody>
          <a:bodyPr/>
          <a:lstStyle/>
          <a:p>
            <a:fld id="{3C5E32C5-3998-4172-8329-5DD5827DA3EB}" type="slidenum">
              <a:rPr lang="en-IN" smtClean="0"/>
              <a:t>‹#›</a:t>
            </a:fld>
            <a:endParaRPr lang="en-IN"/>
          </a:p>
        </p:txBody>
      </p:sp>
    </p:spTree>
    <p:extLst>
      <p:ext uri="{BB962C8B-B14F-4D97-AF65-F5344CB8AC3E}">
        <p14:creationId xmlns:p14="http://schemas.microsoft.com/office/powerpoint/2010/main" val="459239741"/>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FEA23-460B-7D3C-F99C-4C0703DB3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A6E4DC-1FF6-0D5D-B1EF-40A512704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B4DDE-0142-04A4-AEF7-4160AFC26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B8EFC-4850-4E2D-AF8F-8ED75E7D17B3}" type="datetimeFigureOut">
              <a:rPr lang="en-IN" smtClean="0"/>
              <a:t>02-04-2023</a:t>
            </a:fld>
            <a:endParaRPr lang="en-IN"/>
          </a:p>
        </p:txBody>
      </p:sp>
      <p:sp>
        <p:nvSpPr>
          <p:cNvPr id="5" name="Footer Placeholder 4">
            <a:extLst>
              <a:ext uri="{FF2B5EF4-FFF2-40B4-BE49-F238E27FC236}">
                <a16:creationId xmlns:a16="http://schemas.microsoft.com/office/drawing/2014/main" id="{37799F8C-8BE5-0063-CB37-4B180A2DB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BD8825-EBED-8E4B-E19A-4699DE698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E32C5-3998-4172-8329-5DD5827DA3EB}" type="slidenum">
              <a:rPr lang="en-IN" smtClean="0"/>
              <a:t>‹#›</a:t>
            </a:fld>
            <a:endParaRPr lang="en-IN"/>
          </a:p>
        </p:txBody>
      </p:sp>
    </p:spTree>
    <p:extLst>
      <p:ext uri="{BB962C8B-B14F-4D97-AF65-F5344CB8AC3E}">
        <p14:creationId xmlns:p14="http://schemas.microsoft.com/office/powerpoint/2010/main" val="86929342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1B68297-6EC5-FE10-FCD4-511BD6705AF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657599" y="990599"/>
            <a:ext cx="4876800" cy="4876800"/>
          </a:xfrm>
          <a:prstGeom prst="rect">
            <a:avLst/>
          </a:prstGeom>
          <a:ln>
            <a:noFill/>
          </a:ln>
          <a:effectLst>
            <a:reflection blurRad="6350" stA="50000" endA="300" endPos="55000" dir="5400000" sy="-100000" algn="bl" rotWithShape="0"/>
          </a:effectLst>
        </p:spPr>
      </p:pic>
      <p:sp>
        <p:nvSpPr>
          <p:cNvPr id="8" name="Rectangle 7">
            <a:extLst>
              <a:ext uri="{FF2B5EF4-FFF2-40B4-BE49-F238E27FC236}">
                <a16:creationId xmlns:a16="http://schemas.microsoft.com/office/drawing/2014/main" id="{8A848329-08AC-CF47-1250-BF957951BA2F}"/>
              </a:ext>
            </a:extLst>
          </p:cNvPr>
          <p:cNvSpPr/>
          <p:nvPr/>
        </p:nvSpPr>
        <p:spPr>
          <a:xfrm>
            <a:off x="171134" y="3200399"/>
            <a:ext cx="11849729" cy="1754326"/>
          </a:xfrm>
          <a:prstGeom prst="rect">
            <a:avLst/>
          </a:prstGeom>
          <a:noFill/>
        </p:spPr>
        <p:txBody>
          <a:bodyPr wrap="square" lIns="91440" tIns="45720" rIns="91440" bIns="45720">
            <a:spAutoFit/>
          </a:bodyPr>
          <a:lstStyle/>
          <a:p>
            <a:pPr algn="ctr"/>
            <a:r>
              <a:rPr lang="en-US" sz="5400" b="1" dirty="0">
                <a:ln w="0"/>
                <a:effectLst>
                  <a:outerShdw blurRad="38100" dist="19050" dir="2700000" algn="tl" rotWithShape="0">
                    <a:schemeClr val="dk1">
                      <a:alpha val="40000"/>
                    </a:schemeClr>
                  </a:outerShdw>
                </a:effectLst>
                <a:latin typeface="Arial Black" panose="020B0A04020102020204" pitchFamily="34" charset="0"/>
              </a:rPr>
              <a:t>SUPPLY CHAIN MANAGEMENT SYSTEM</a:t>
            </a:r>
            <a:endParaRPr lang="en-US" sz="54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TextBox 13">
            <a:extLst>
              <a:ext uri="{FF2B5EF4-FFF2-40B4-BE49-F238E27FC236}">
                <a16:creationId xmlns:a16="http://schemas.microsoft.com/office/drawing/2014/main" id="{2966FEC0-2726-1869-9408-C04B7BC48C9D}"/>
              </a:ext>
            </a:extLst>
          </p:cNvPr>
          <p:cNvSpPr txBox="1"/>
          <p:nvPr/>
        </p:nvSpPr>
        <p:spPr>
          <a:xfrm>
            <a:off x="3733798" y="5544233"/>
            <a:ext cx="4724400" cy="646331"/>
          </a:xfrm>
          <a:prstGeom prst="rect">
            <a:avLst/>
          </a:prstGeom>
          <a:solidFill>
            <a:schemeClr val="accent4">
              <a:lumMod val="40000"/>
              <a:lumOff val="60000"/>
            </a:schemeClr>
          </a:solidFill>
        </p:spPr>
        <p:txBody>
          <a:bodyPr wrap="square" rtlCol="0">
            <a:spAutoFit/>
          </a:bodyPr>
          <a:lstStyle/>
          <a:p>
            <a:pPr algn="ctr"/>
            <a:r>
              <a:rPr lang="en-IN" b="1" dirty="0">
                <a:latin typeface="Bahnschrift Condensed" panose="020B0502040204020203" pitchFamily="34" charset="0"/>
              </a:rPr>
              <a:t>HEALTH CARE PROBLEM STATEMENT -4</a:t>
            </a:r>
          </a:p>
          <a:p>
            <a:pPr algn="ctr"/>
            <a:r>
              <a:rPr lang="en-IN" b="1" dirty="0">
                <a:latin typeface="Bahnschrift Condensed" panose="020B0502040204020203" pitchFamily="34" charset="0"/>
              </a:rPr>
              <a:t>TEAM NAME - SAPLING</a:t>
            </a:r>
          </a:p>
        </p:txBody>
      </p:sp>
    </p:spTree>
    <p:extLst>
      <p:ext uri="{BB962C8B-B14F-4D97-AF65-F5344CB8AC3E}">
        <p14:creationId xmlns:p14="http://schemas.microsoft.com/office/powerpoint/2010/main" val="25607749"/>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724965-1D7B-C669-FC53-9FAEF21BC38F}"/>
              </a:ext>
            </a:extLst>
          </p:cNvPr>
          <p:cNvSpPr/>
          <p:nvPr/>
        </p:nvSpPr>
        <p:spPr>
          <a:xfrm>
            <a:off x="1758434" y="340677"/>
            <a:ext cx="867513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TECHNOLOGIES USED</a:t>
            </a:r>
          </a:p>
        </p:txBody>
      </p:sp>
      <p:sp>
        <p:nvSpPr>
          <p:cNvPr id="5" name="TextBox 4">
            <a:extLst>
              <a:ext uri="{FF2B5EF4-FFF2-40B4-BE49-F238E27FC236}">
                <a16:creationId xmlns:a16="http://schemas.microsoft.com/office/drawing/2014/main" id="{16490871-605B-03DF-77B7-1098BA1E6D59}"/>
              </a:ext>
            </a:extLst>
          </p:cNvPr>
          <p:cNvSpPr txBox="1"/>
          <p:nvPr/>
        </p:nvSpPr>
        <p:spPr>
          <a:xfrm>
            <a:off x="4876800" y="2767280"/>
            <a:ext cx="2032000" cy="1323439"/>
          </a:xfrm>
          <a:prstGeom prst="rect">
            <a:avLst/>
          </a:prstGeom>
          <a:noFill/>
        </p:spPr>
        <p:txBody>
          <a:bodyPr wrap="square" rtlCol="0">
            <a:spAutoFit/>
          </a:bodyPr>
          <a:lstStyle/>
          <a:p>
            <a:r>
              <a:rPr lang="en-IN" sz="4000" dirty="0">
                <a:latin typeface="Bahnschrift Condensed" panose="020B0502040204020203" pitchFamily="34" charset="0"/>
              </a:rPr>
              <a:t>-FLUTTER </a:t>
            </a:r>
          </a:p>
          <a:p>
            <a:r>
              <a:rPr lang="en-IN" sz="4000" dirty="0">
                <a:latin typeface="Bahnschrift Condensed" panose="020B0502040204020203" pitchFamily="34" charset="0"/>
              </a:rPr>
              <a:t>-FIREBASE</a:t>
            </a:r>
          </a:p>
        </p:txBody>
      </p:sp>
      <p:pic>
        <p:nvPicPr>
          <p:cNvPr id="7" name="Picture 6">
            <a:extLst>
              <a:ext uri="{FF2B5EF4-FFF2-40B4-BE49-F238E27FC236}">
                <a16:creationId xmlns:a16="http://schemas.microsoft.com/office/drawing/2014/main" id="{928FCBF5-9687-E00A-DA27-A7DFFF0BA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89" y="1963508"/>
            <a:ext cx="4478730" cy="3359048"/>
          </a:xfrm>
          <a:prstGeom prst="rect">
            <a:avLst/>
          </a:prstGeom>
        </p:spPr>
      </p:pic>
      <p:pic>
        <p:nvPicPr>
          <p:cNvPr id="9" name="Picture 8">
            <a:extLst>
              <a:ext uri="{FF2B5EF4-FFF2-40B4-BE49-F238E27FC236}">
                <a16:creationId xmlns:a16="http://schemas.microsoft.com/office/drawing/2014/main" id="{B171D205-C2A7-9E51-FFBC-E0F8323AD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15520"/>
            <a:ext cx="6555406" cy="3277703"/>
          </a:xfrm>
          <a:prstGeom prst="rect">
            <a:avLst/>
          </a:prstGeom>
        </p:spPr>
      </p:pic>
    </p:spTree>
    <p:extLst>
      <p:ext uri="{BB962C8B-B14F-4D97-AF65-F5344CB8AC3E}">
        <p14:creationId xmlns:p14="http://schemas.microsoft.com/office/powerpoint/2010/main" val="1525196980"/>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89C0EC-5CF9-0CAA-5535-2D541251DC44}"/>
              </a:ext>
            </a:extLst>
          </p:cNvPr>
          <p:cNvSpPr/>
          <p:nvPr/>
        </p:nvSpPr>
        <p:spPr>
          <a:xfrm>
            <a:off x="4370209" y="2967335"/>
            <a:ext cx="345158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Bradley Hand ITC" panose="03070402050302030203" pitchFamily="66" charset="0"/>
              </a:rPr>
              <a:t>Thank You</a:t>
            </a:r>
          </a:p>
        </p:txBody>
      </p:sp>
      <p:sp>
        <p:nvSpPr>
          <p:cNvPr id="2" name="TextBox 1">
            <a:extLst>
              <a:ext uri="{FF2B5EF4-FFF2-40B4-BE49-F238E27FC236}">
                <a16:creationId xmlns:a16="http://schemas.microsoft.com/office/drawing/2014/main" id="{10B6F59A-18C7-BF4B-38BD-650EA7424D72}"/>
              </a:ext>
            </a:extLst>
          </p:cNvPr>
          <p:cNvSpPr txBox="1"/>
          <p:nvPr/>
        </p:nvSpPr>
        <p:spPr>
          <a:xfrm>
            <a:off x="5314950" y="4210050"/>
            <a:ext cx="5429250" cy="923330"/>
          </a:xfrm>
          <a:prstGeom prst="rect">
            <a:avLst/>
          </a:prstGeom>
          <a:noFill/>
        </p:spPr>
        <p:txBody>
          <a:bodyPr wrap="square" rtlCol="0">
            <a:spAutoFit/>
          </a:bodyPr>
          <a:lstStyle/>
          <a:p>
            <a:r>
              <a:rPr lang="en-IN" b="1" dirty="0">
                <a:latin typeface="Bradley Hand ITC" panose="03070402050302030203" pitchFamily="66" charset="0"/>
              </a:rPr>
              <a:t>Team Contribution-</a:t>
            </a:r>
          </a:p>
          <a:p>
            <a:r>
              <a:rPr lang="en-IN" b="1" dirty="0" err="1">
                <a:latin typeface="Bradley Hand ITC" panose="03070402050302030203" pitchFamily="66" charset="0"/>
              </a:rPr>
              <a:t>Nimesh</a:t>
            </a:r>
            <a:r>
              <a:rPr lang="en-IN" b="1" dirty="0">
                <a:latin typeface="Bradley Hand ITC" panose="03070402050302030203" pitchFamily="66" charset="0"/>
              </a:rPr>
              <a:t> Ranjan</a:t>
            </a:r>
          </a:p>
          <a:p>
            <a:r>
              <a:rPr lang="en-IN" b="1" dirty="0">
                <a:latin typeface="Bradley Hand ITC" panose="03070402050302030203" pitchFamily="66" charset="0"/>
              </a:rPr>
              <a:t>Aditya </a:t>
            </a:r>
            <a:r>
              <a:rPr lang="en-IN" b="1" dirty="0" err="1">
                <a:latin typeface="Bradley Hand ITC" panose="03070402050302030203" pitchFamily="66" charset="0"/>
              </a:rPr>
              <a:t>Jaif</a:t>
            </a:r>
            <a:endParaRPr lang="en-IN" b="1" dirty="0">
              <a:latin typeface="Bradley Hand ITC" panose="03070402050302030203" pitchFamily="66" charset="0"/>
            </a:endParaRPr>
          </a:p>
        </p:txBody>
      </p:sp>
    </p:spTree>
    <p:extLst>
      <p:ext uri="{BB962C8B-B14F-4D97-AF65-F5344CB8AC3E}">
        <p14:creationId xmlns:p14="http://schemas.microsoft.com/office/powerpoint/2010/main" val="1156179823"/>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7C1F1-DD6B-A81D-FEB4-B5478DEBF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1866900"/>
            <a:ext cx="6276975" cy="6276975"/>
          </a:xfrm>
          <a:prstGeom prst="rect">
            <a:avLst/>
          </a:prstGeom>
        </p:spPr>
      </p:pic>
      <p:sp>
        <p:nvSpPr>
          <p:cNvPr id="6" name="Rectangle 5">
            <a:extLst>
              <a:ext uri="{FF2B5EF4-FFF2-40B4-BE49-F238E27FC236}">
                <a16:creationId xmlns:a16="http://schemas.microsoft.com/office/drawing/2014/main" id="{8EDD01C5-C525-7AF9-56C7-32471F160EE9}"/>
              </a:ext>
            </a:extLst>
          </p:cNvPr>
          <p:cNvSpPr/>
          <p:nvPr/>
        </p:nvSpPr>
        <p:spPr>
          <a:xfrm>
            <a:off x="1546683" y="706934"/>
            <a:ext cx="11512091" cy="769441"/>
          </a:xfrm>
          <a:prstGeom prst="rect">
            <a:avLst/>
          </a:prstGeom>
          <a:noFill/>
        </p:spPr>
        <p:txBody>
          <a:bodyPr wrap="square" lIns="91440" tIns="45720" rIns="91440" bIns="45720">
            <a:spAutoFit/>
          </a:bodyPr>
          <a:lstStyle/>
          <a:p>
            <a:pPr algn="ctr"/>
            <a:r>
              <a:rPr lang="en-US" sz="4400" b="1" cap="none" spc="0" dirty="0">
                <a:ln w="0"/>
                <a:solidFill>
                  <a:schemeClr val="tx1"/>
                </a:solidFill>
                <a:latin typeface="Arial Black" panose="020B0A04020102020204" pitchFamily="34" charset="0"/>
              </a:rPr>
              <a:t>WHAT IS THE NEED FOR IT?</a:t>
            </a:r>
          </a:p>
        </p:txBody>
      </p:sp>
      <p:cxnSp>
        <p:nvCxnSpPr>
          <p:cNvPr id="10" name="Straight Connector 9">
            <a:extLst>
              <a:ext uri="{FF2B5EF4-FFF2-40B4-BE49-F238E27FC236}">
                <a16:creationId xmlns:a16="http://schemas.microsoft.com/office/drawing/2014/main" id="{4192B719-C777-F91F-3E45-3393960C6DFF}"/>
              </a:ext>
            </a:extLst>
          </p:cNvPr>
          <p:cNvCxnSpPr/>
          <p:nvPr/>
        </p:nvCxnSpPr>
        <p:spPr>
          <a:xfrm>
            <a:off x="6486525" y="1685925"/>
            <a:ext cx="50768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6563E1F-6A83-3C19-B3AA-1892489F0C97}"/>
              </a:ext>
            </a:extLst>
          </p:cNvPr>
          <p:cNvSpPr/>
          <p:nvPr/>
        </p:nvSpPr>
        <p:spPr>
          <a:xfrm>
            <a:off x="1546683" y="3291601"/>
            <a:ext cx="9246707" cy="2585323"/>
          </a:xfrm>
          <a:prstGeom prst="rect">
            <a:avLst/>
          </a:prstGeom>
          <a:solidFill>
            <a:schemeClr val="bg2">
              <a:alpha val="74000"/>
            </a:schemeClr>
          </a:solid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1. HOARDING </a:t>
            </a:r>
            <a:r>
              <a:rPr lang="en-US" sz="1600" b="1" cap="none" spc="0" dirty="0">
                <a:ln w="0"/>
                <a:solidFill>
                  <a:schemeClr val="tx1"/>
                </a:solidFill>
                <a:effectLst>
                  <a:outerShdw blurRad="38100" dist="19050" dir="2700000" algn="tl" rotWithShape="0">
                    <a:schemeClr val="dk1">
                      <a:alpha val="40000"/>
                    </a:schemeClr>
                  </a:outerShdw>
                </a:effectLst>
              </a:rPr>
              <a:t>(KEEPING THE STOCK HIDDEN UNTIL THERE IS A INFLATION IN DEMAND)</a:t>
            </a:r>
          </a:p>
          <a:p>
            <a:pPr algn="ctr"/>
            <a:r>
              <a:rPr lang="en-US" sz="3600" b="1" dirty="0">
                <a:ln w="0"/>
                <a:effectLst>
                  <a:outerShdw blurRad="38100" dist="19050" dir="2700000" algn="tl" rotWithShape="0">
                    <a:schemeClr val="dk1">
                      <a:alpha val="40000"/>
                    </a:schemeClr>
                  </a:outerShdw>
                </a:effectLst>
              </a:rPr>
              <a:t>2. MISMANAGED MEDICAL INVENTORY</a:t>
            </a:r>
          </a:p>
          <a:p>
            <a:pPr algn="ctr"/>
            <a:r>
              <a:rPr lang="en-US" sz="3600" b="1" dirty="0">
                <a:ln w="0"/>
                <a:effectLst>
                  <a:outerShdw blurRad="38100" dist="19050" dir="2700000" algn="tl" rotWithShape="0">
                    <a:schemeClr val="dk1">
                      <a:alpha val="40000"/>
                    </a:schemeClr>
                  </a:outerShdw>
                </a:effectLst>
              </a:rPr>
              <a:t>3. IMPROPER DELIVERY</a:t>
            </a:r>
          </a:p>
          <a:p>
            <a:pPr marL="914400" indent="-914400" algn="ctr">
              <a:buAutoNum type="arabicPeriod"/>
            </a:pP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99611203"/>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D5AA57-0548-B206-0320-084691F9A74B}"/>
              </a:ext>
            </a:extLst>
          </p:cNvPr>
          <p:cNvPicPr>
            <a:picLocks noChangeAspect="1"/>
          </p:cNvPicPr>
          <p:nvPr/>
        </p:nvPicPr>
        <p:blipFill rotWithShape="1">
          <a:blip r:embed="rId2"/>
          <a:srcRect l="-3055" t="-40970" r="-87989" b="-53099"/>
          <a:stretch/>
        </p:blipFill>
        <p:spPr>
          <a:xfrm>
            <a:off x="408776" y="295275"/>
            <a:ext cx="11374447" cy="6858000"/>
          </a:xfrm>
          <a:prstGeom prst="rect">
            <a:avLst/>
          </a:prstGeom>
        </p:spPr>
      </p:pic>
      <p:sp>
        <p:nvSpPr>
          <p:cNvPr id="6" name="Rectangle 5">
            <a:extLst>
              <a:ext uri="{FF2B5EF4-FFF2-40B4-BE49-F238E27FC236}">
                <a16:creationId xmlns:a16="http://schemas.microsoft.com/office/drawing/2014/main" id="{8144788F-6A6B-F1BA-7475-79EC1F40DCBE}"/>
              </a:ext>
            </a:extLst>
          </p:cNvPr>
          <p:cNvSpPr/>
          <p:nvPr/>
        </p:nvSpPr>
        <p:spPr>
          <a:xfrm>
            <a:off x="6829425" y="2200781"/>
            <a:ext cx="5257800" cy="3046988"/>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Bahnschrift Condensed" panose="020B0502040204020203" pitchFamily="34" charset="0"/>
              </a:rPr>
              <a:t>The Covid crisis was a time when there was a need for this management system in the health care system as prices hiked exponentially. Whether it was being concealed by the supplier or the medical staff the ultimate sufferer were we people as the government tried its best that the medicines reached the desired people as soon as possible.</a:t>
            </a:r>
            <a:endParaRPr lang="en-US" sz="2400" b="0"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Tree>
    <p:extLst>
      <p:ext uri="{BB962C8B-B14F-4D97-AF65-F5344CB8AC3E}">
        <p14:creationId xmlns:p14="http://schemas.microsoft.com/office/powerpoint/2010/main" val="2577324239"/>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0BC4CD-E2B3-F40C-85A8-92E71066F05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886700" y="1466849"/>
            <a:ext cx="4305300" cy="5457825"/>
          </a:xfrm>
          <a:prstGeom prst="rect">
            <a:avLst/>
          </a:prstGeom>
        </p:spPr>
      </p:pic>
      <p:sp>
        <p:nvSpPr>
          <p:cNvPr id="6" name="Rectangle 5">
            <a:extLst>
              <a:ext uri="{FF2B5EF4-FFF2-40B4-BE49-F238E27FC236}">
                <a16:creationId xmlns:a16="http://schemas.microsoft.com/office/drawing/2014/main" id="{7F3D5440-C7E3-B4E4-971F-043388B7E363}"/>
              </a:ext>
            </a:extLst>
          </p:cNvPr>
          <p:cNvSpPr/>
          <p:nvPr/>
        </p:nvSpPr>
        <p:spPr>
          <a:xfrm>
            <a:off x="185664" y="882074"/>
            <a:ext cx="11820672" cy="584775"/>
          </a:xfrm>
          <a:prstGeom prst="rect">
            <a:avLst/>
          </a:prstGeom>
          <a:noFill/>
        </p:spPr>
        <p:txBody>
          <a:bodyPr wrap="none" lIns="91440" tIns="45720" rIns="91440" bIns="45720">
            <a:spAutoFit/>
          </a:bodyPr>
          <a:lstStyle/>
          <a:p>
            <a:pPr algn="ctr"/>
            <a:r>
              <a:rPr lang="en-US" sz="3200" b="1" dirty="0">
                <a:ln w="0"/>
                <a:effectLst>
                  <a:outerShdw blurRad="38100" dist="19050" dir="2700000" algn="tl" rotWithShape="0">
                    <a:schemeClr val="dk1">
                      <a:alpha val="40000"/>
                    </a:schemeClr>
                  </a:outerShdw>
                </a:effectLst>
                <a:latin typeface="Arial Black" panose="020B0A04020102020204" pitchFamily="34" charset="0"/>
              </a:rPr>
              <a:t>WHY OUR HEALTHCARE SYSTEM NEEDS IT BADLY?</a:t>
            </a:r>
            <a:endParaRPr lang="en-US" sz="32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Rectangle 6">
            <a:extLst>
              <a:ext uri="{FF2B5EF4-FFF2-40B4-BE49-F238E27FC236}">
                <a16:creationId xmlns:a16="http://schemas.microsoft.com/office/drawing/2014/main" id="{26E8A9DD-CB37-6161-9950-C45D50CA632D}"/>
              </a:ext>
            </a:extLst>
          </p:cNvPr>
          <p:cNvSpPr/>
          <p:nvPr/>
        </p:nvSpPr>
        <p:spPr>
          <a:xfrm>
            <a:off x="589823" y="2510491"/>
            <a:ext cx="7658827" cy="646331"/>
          </a:xfrm>
          <a:prstGeom prst="rect">
            <a:avLst/>
          </a:prstGeom>
          <a:solidFill>
            <a:schemeClr val="accent4">
              <a:lumMod val="40000"/>
              <a:lumOff val="60000"/>
            </a:schemeClr>
          </a:solidFill>
          <a:ln>
            <a:noFill/>
          </a:ln>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The covid time showed how much medicine supply is affected during crucial time.</a:t>
            </a:r>
          </a:p>
        </p:txBody>
      </p:sp>
      <p:sp>
        <p:nvSpPr>
          <p:cNvPr id="9" name="Rectangle 8">
            <a:extLst>
              <a:ext uri="{FF2B5EF4-FFF2-40B4-BE49-F238E27FC236}">
                <a16:creationId xmlns:a16="http://schemas.microsoft.com/office/drawing/2014/main" id="{889AE368-E37E-47EB-2871-58341931C02B}"/>
              </a:ext>
            </a:extLst>
          </p:cNvPr>
          <p:cNvSpPr/>
          <p:nvPr/>
        </p:nvSpPr>
        <p:spPr>
          <a:xfrm>
            <a:off x="589822" y="3701178"/>
            <a:ext cx="7658828" cy="369332"/>
          </a:xfrm>
          <a:prstGeom prst="rect">
            <a:avLst/>
          </a:prstGeom>
          <a:solidFill>
            <a:schemeClr val="accent4">
              <a:lumMod val="40000"/>
              <a:lumOff val="60000"/>
            </a:schemeClr>
          </a:solid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Price was being hiked due to hoarding.</a:t>
            </a:r>
          </a:p>
        </p:txBody>
      </p:sp>
      <p:sp>
        <p:nvSpPr>
          <p:cNvPr id="12" name="Rectangle 11">
            <a:extLst>
              <a:ext uri="{FF2B5EF4-FFF2-40B4-BE49-F238E27FC236}">
                <a16:creationId xmlns:a16="http://schemas.microsoft.com/office/drawing/2014/main" id="{0F0FE621-A16B-B4AE-235F-C0615B8259FB}"/>
              </a:ext>
            </a:extLst>
          </p:cNvPr>
          <p:cNvSpPr/>
          <p:nvPr/>
        </p:nvSpPr>
        <p:spPr>
          <a:xfrm>
            <a:off x="589822" y="4744820"/>
            <a:ext cx="7658828" cy="646331"/>
          </a:xfrm>
          <a:prstGeom prst="rect">
            <a:avLst/>
          </a:prstGeom>
          <a:solidFill>
            <a:schemeClr val="accent4">
              <a:lumMod val="40000"/>
              <a:lumOff val="60000"/>
            </a:schemeClr>
          </a:solidFill>
        </p:spPr>
        <p:txBody>
          <a:bodyPr wrap="square" lIns="91440" tIns="45720" rIns="91440" bIns="45720">
            <a:spAutoFit/>
          </a:bodyPr>
          <a:lstStyle/>
          <a:p>
            <a:pPr algn="ctr"/>
            <a:r>
              <a:rPr lang="en-US" b="1" dirty="0">
                <a:ln w="0"/>
                <a:effectLst>
                  <a:outerShdw blurRad="38100" dist="19050" dir="2700000" algn="tl" rotWithShape="0">
                    <a:schemeClr val="dk1">
                      <a:alpha val="40000"/>
                    </a:schemeClr>
                  </a:outerShdw>
                </a:effectLst>
                <a:latin typeface="Arial Black" panose="020B0A04020102020204" pitchFamily="34" charset="0"/>
              </a:rPr>
              <a:t>The citizens in need were not able to get the desired medicines</a:t>
            </a:r>
            <a:endParaRPr lang="en-US"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041931746"/>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F9EB1E-613D-D93E-330A-4E34816ACF18}"/>
              </a:ext>
            </a:extLst>
          </p:cNvPr>
          <p:cNvPicPr>
            <a:picLocks noChangeAspect="1"/>
          </p:cNvPicPr>
          <p:nvPr/>
        </p:nvPicPr>
        <p:blipFill rotWithShape="1">
          <a:blip r:embed="rId2"/>
          <a:srcRect t="11539" r="19552" b="13960"/>
          <a:stretch/>
        </p:blipFill>
        <p:spPr>
          <a:xfrm>
            <a:off x="647700" y="1333500"/>
            <a:ext cx="6829425" cy="3557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721637D8-6FD3-AF61-12C7-E8C76B4F6A15}"/>
              </a:ext>
            </a:extLst>
          </p:cNvPr>
          <p:cNvSpPr txBox="1"/>
          <p:nvPr/>
        </p:nvSpPr>
        <p:spPr>
          <a:xfrm>
            <a:off x="8220075" y="2327450"/>
            <a:ext cx="3514725" cy="1569660"/>
          </a:xfrm>
          <a:prstGeom prst="rect">
            <a:avLst/>
          </a:prstGeom>
          <a:noFill/>
        </p:spPr>
        <p:txBody>
          <a:bodyPr wrap="square" rtlCol="0">
            <a:spAutoFit/>
          </a:bodyPr>
          <a:lstStyle/>
          <a:p>
            <a:r>
              <a:rPr lang="en-IN" sz="2400" dirty="0">
                <a:latin typeface="Bahnschrift Condensed" panose="020B0502040204020203" pitchFamily="34" charset="0"/>
              </a:rPr>
              <a:t>Even judicial intervention could not prevent hoarding therefore technology is needed to provide an effortless chain supply.</a:t>
            </a:r>
          </a:p>
        </p:txBody>
      </p:sp>
    </p:spTree>
    <p:extLst>
      <p:ext uri="{BB962C8B-B14F-4D97-AF65-F5344CB8AC3E}">
        <p14:creationId xmlns:p14="http://schemas.microsoft.com/office/powerpoint/2010/main" val="2265428891"/>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07D38-204B-E5FC-45E5-77ED30D5CC3B}"/>
              </a:ext>
            </a:extLst>
          </p:cNvPr>
          <p:cNvSpPr txBox="1"/>
          <p:nvPr/>
        </p:nvSpPr>
        <p:spPr>
          <a:xfrm>
            <a:off x="209550" y="1057275"/>
            <a:ext cx="5886450" cy="2616101"/>
          </a:xfrm>
          <a:prstGeom prst="rect">
            <a:avLst/>
          </a:prstGeom>
          <a:noFill/>
          <a:ln w="19050">
            <a:solidFill>
              <a:schemeClr val="tx1"/>
            </a:solidFill>
          </a:ln>
        </p:spPr>
        <p:txBody>
          <a:bodyPr wrap="square" rtlCol="0">
            <a:spAutoFit/>
          </a:bodyPr>
          <a:lstStyle/>
          <a:p>
            <a:r>
              <a:rPr lang="en-US" sz="3200" b="1" dirty="0">
                <a:latin typeface="Arial Black" panose="020B0A04020102020204" pitchFamily="34" charset="0"/>
              </a:rPr>
              <a:t>What is chain supply management?</a:t>
            </a:r>
          </a:p>
          <a:p>
            <a:r>
              <a:rPr lang="en-US" sz="2000" dirty="0">
                <a:latin typeface="Bahnschrift Condensed" panose="020B0502040204020203" pitchFamily="34" charset="0"/>
              </a:rPr>
              <a:t>Chain supply management is coordinating and managing all activities involved in producing and delivering goods and services to customers. It involves managing the flow of materials, information, and finances from suppliers to manufacturers, distributors to retailers, and finally to end consumers.</a:t>
            </a:r>
            <a:endParaRPr lang="en-IN" sz="2000" dirty="0">
              <a:latin typeface="Bahnschrift Condensed" panose="020B0502040204020203" pitchFamily="34" charset="0"/>
            </a:endParaRPr>
          </a:p>
        </p:txBody>
      </p:sp>
      <p:sp>
        <p:nvSpPr>
          <p:cNvPr id="5" name="TextBox 4">
            <a:extLst>
              <a:ext uri="{FF2B5EF4-FFF2-40B4-BE49-F238E27FC236}">
                <a16:creationId xmlns:a16="http://schemas.microsoft.com/office/drawing/2014/main" id="{E764B022-070A-58FA-CBA2-D0A14CCBD3A1}"/>
              </a:ext>
            </a:extLst>
          </p:cNvPr>
          <p:cNvSpPr txBox="1"/>
          <p:nvPr/>
        </p:nvSpPr>
        <p:spPr>
          <a:xfrm>
            <a:off x="7067550" y="1057275"/>
            <a:ext cx="4486275" cy="2769989"/>
          </a:xfrm>
          <a:prstGeom prst="rect">
            <a:avLst/>
          </a:prstGeom>
          <a:noFill/>
          <a:ln w="19050">
            <a:solidFill>
              <a:schemeClr val="tx1"/>
            </a:solidFill>
          </a:ln>
        </p:spPr>
        <p:txBody>
          <a:bodyPr wrap="square" rtlCol="0">
            <a:spAutoFit/>
          </a:bodyPr>
          <a:lstStyle/>
          <a:p>
            <a:r>
              <a:rPr lang="en-US" sz="2400" b="1" dirty="0">
                <a:latin typeface="Arial Black" panose="020B0A04020102020204" pitchFamily="34" charset="0"/>
              </a:rPr>
              <a:t>Benefits of chain supply management?</a:t>
            </a:r>
          </a:p>
          <a:p>
            <a:r>
              <a:rPr lang="en-US" dirty="0">
                <a:latin typeface="Bahnschrift Condensed" panose="020B0502040204020203" pitchFamily="34" charset="0"/>
              </a:rPr>
              <a:t>Effective chain supply management can result in several benefits for businesses, including increased efficiency, reduced costs, improved customer satisfaction, and increased profitability. By optimizing the supply chain processes, businesses can reduce waste and improve productivity, resulting in lower costs and higher profits.</a:t>
            </a:r>
            <a:endParaRPr lang="en-IN" b="1" dirty="0">
              <a:latin typeface="Bahnschrift Condensed" panose="020B0502040204020203" pitchFamily="34" charset="0"/>
            </a:endParaRPr>
          </a:p>
        </p:txBody>
      </p:sp>
      <p:sp>
        <p:nvSpPr>
          <p:cNvPr id="6" name="TextBox 5">
            <a:extLst>
              <a:ext uri="{FF2B5EF4-FFF2-40B4-BE49-F238E27FC236}">
                <a16:creationId xmlns:a16="http://schemas.microsoft.com/office/drawing/2014/main" id="{CE0B8B04-D907-59E9-57D7-0D37FA3C2902}"/>
              </a:ext>
            </a:extLst>
          </p:cNvPr>
          <p:cNvSpPr txBox="1"/>
          <p:nvPr/>
        </p:nvSpPr>
        <p:spPr>
          <a:xfrm>
            <a:off x="4038600" y="4124325"/>
            <a:ext cx="4391025" cy="2215991"/>
          </a:xfrm>
          <a:prstGeom prst="rect">
            <a:avLst/>
          </a:prstGeom>
          <a:noFill/>
          <a:ln w="19050">
            <a:solidFill>
              <a:schemeClr val="tx1"/>
            </a:solidFill>
          </a:ln>
        </p:spPr>
        <p:txBody>
          <a:bodyPr wrap="square" rtlCol="0">
            <a:spAutoFit/>
          </a:bodyPr>
          <a:lstStyle/>
          <a:p>
            <a:r>
              <a:rPr lang="en-US" sz="2400" dirty="0">
                <a:latin typeface="Arial Black" panose="020B0A04020102020204" pitchFamily="34" charset="0"/>
              </a:rPr>
              <a:t>What problems are faced in chain supply?</a:t>
            </a:r>
          </a:p>
          <a:p>
            <a:r>
              <a:rPr lang="en-US" dirty="0">
                <a:latin typeface="Bahnschrift Condensed" panose="020B0502040204020203" pitchFamily="34" charset="0"/>
              </a:rPr>
              <a:t>Despite the benefits of chain supply management, there are also several challenges that businesses may face. These include supply chain disruptions, inventory management issues, and supplier relationship management.</a:t>
            </a:r>
            <a:endParaRPr lang="en-IN" dirty="0">
              <a:latin typeface="Bahnschrift Condensed" panose="020B0502040204020203" pitchFamily="34" charset="0"/>
            </a:endParaRPr>
          </a:p>
        </p:txBody>
      </p:sp>
      <p:sp>
        <p:nvSpPr>
          <p:cNvPr id="8" name="Rectangle 7">
            <a:extLst>
              <a:ext uri="{FF2B5EF4-FFF2-40B4-BE49-F238E27FC236}">
                <a16:creationId xmlns:a16="http://schemas.microsoft.com/office/drawing/2014/main" id="{B1F329F7-487E-E748-5220-83AAEA128309}"/>
              </a:ext>
            </a:extLst>
          </p:cNvPr>
          <p:cNvSpPr/>
          <p:nvPr/>
        </p:nvSpPr>
        <p:spPr>
          <a:xfrm>
            <a:off x="751361" y="200859"/>
            <a:ext cx="10965502"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rial Black" panose="020B0A04020102020204" pitchFamily="34" charset="0"/>
              </a:rPr>
              <a:t>ABOUT CHAIN SUPPLY MANAGEMENT</a:t>
            </a:r>
            <a:endParaRPr lang="en-US" sz="4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pic>
        <p:nvPicPr>
          <p:cNvPr id="10" name="Picture 9">
            <a:extLst>
              <a:ext uri="{FF2B5EF4-FFF2-40B4-BE49-F238E27FC236}">
                <a16:creationId xmlns:a16="http://schemas.microsoft.com/office/drawing/2014/main" id="{C1EBA802-58D2-084B-5112-F72CA46E6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4460391"/>
            <a:ext cx="3562350" cy="1340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608355"/>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5A3E3D-0FDF-258A-0957-6E079C0F983D}"/>
              </a:ext>
            </a:extLst>
          </p:cNvPr>
          <p:cNvSpPr txBox="1"/>
          <p:nvPr/>
        </p:nvSpPr>
        <p:spPr>
          <a:xfrm>
            <a:off x="790575" y="1874728"/>
            <a:ext cx="4867275" cy="3108543"/>
          </a:xfrm>
          <a:prstGeom prst="rect">
            <a:avLst/>
          </a:prstGeom>
          <a:noFill/>
        </p:spPr>
        <p:txBody>
          <a:bodyPr wrap="square" rtlCol="0">
            <a:spAutoFit/>
          </a:bodyPr>
          <a:lstStyle/>
          <a:p>
            <a:r>
              <a:rPr lang="en-US" sz="2800" dirty="0">
                <a:latin typeface="Bahnschrift Condensed" panose="020B0502040204020203" pitchFamily="34" charset="0"/>
              </a:rPr>
              <a:t>The future of chain supply management is likely to be shaped by advancements in technology and changing consumer preferences. Businesses will need to adapt to these changes by embracing new technologies and adopting more sustainable and ethical practices.</a:t>
            </a:r>
            <a:endParaRPr lang="en-IN" sz="2800" dirty="0">
              <a:latin typeface="Bahnschrift Condensed" panose="020B0502040204020203" pitchFamily="34" charset="0"/>
            </a:endParaRPr>
          </a:p>
        </p:txBody>
      </p:sp>
      <p:sp>
        <p:nvSpPr>
          <p:cNvPr id="5" name="Rectangle 4">
            <a:extLst>
              <a:ext uri="{FF2B5EF4-FFF2-40B4-BE49-F238E27FC236}">
                <a16:creationId xmlns:a16="http://schemas.microsoft.com/office/drawing/2014/main" id="{058D5640-B216-BE74-2065-19C44D3DAF63}"/>
              </a:ext>
            </a:extLst>
          </p:cNvPr>
          <p:cNvSpPr/>
          <p:nvPr/>
        </p:nvSpPr>
        <p:spPr>
          <a:xfrm>
            <a:off x="6241084" y="1536173"/>
            <a:ext cx="5322266" cy="3785652"/>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latin typeface="Arial Black" panose="020B0A04020102020204" pitchFamily="34" charset="0"/>
              </a:rPr>
              <a:t>THEREFORE WE ARE HERE WITH</a:t>
            </a:r>
          </a:p>
          <a:p>
            <a:pPr algn="ctr"/>
            <a:r>
              <a:rPr lang="en-US" sz="4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MY WAREHOUSE</a:t>
            </a:r>
          </a:p>
        </p:txBody>
      </p:sp>
    </p:spTree>
    <p:extLst>
      <p:ext uri="{BB962C8B-B14F-4D97-AF65-F5344CB8AC3E}">
        <p14:creationId xmlns:p14="http://schemas.microsoft.com/office/powerpoint/2010/main" val="1415608019"/>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816D59-CA3B-C343-C64E-58FC6CB6BC64}"/>
              </a:ext>
            </a:extLst>
          </p:cNvPr>
          <p:cNvSpPr/>
          <p:nvPr/>
        </p:nvSpPr>
        <p:spPr>
          <a:xfrm>
            <a:off x="2762309" y="109835"/>
            <a:ext cx="641444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The Application’s UI</a:t>
            </a:r>
          </a:p>
        </p:txBody>
      </p:sp>
      <p:pic>
        <p:nvPicPr>
          <p:cNvPr id="6" name="Picture 5">
            <a:extLst>
              <a:ext uri="{FF2B5EF4-FFF2-40B4-BE49-F238E27FC236}">
                <a16:creationId xmlns:a16="http://schemas.microsoft.com/office/drawing/2014/main" id="{63BFE5EA-D932-F706-B87F-B863912B3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6" y="1075635"/>
            <a:ext cx="1905770" cy="340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31C34FD8-354F-7A6D-1B79-9190E5E2F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74" y="1309390"/>
            <a:ext cx="1905770" cy="34494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16FD25DB-8A77-0126-48D9-00BC72920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0740" y="1537588"/>
            <a:ext cx="1905770" cy="3411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a:extLst>
              <a:ext uri="{FF2B5EF4-FFF2-40B4-BE49-F238E27FC236}">
                <a16:creationId xmlns:a16="http://schemas.microsoft.com/office/drawing/2014/main" id="{D8A58821-9CBD-266D-BF4B-709955421A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5438" y="3281352"/>
            <a:ext cx="1905770" cy="3430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Picture 23">
            <a:extLst>
              <a:ext uri="{FF2B5EF4-FFF2-40B4-BE49-F238E27FC236}">
                <a16:creationId xmlns:a16="http://schemas.microsoft.com/office/drawing/2014/main" id="{CEEEE48F-5435-09E0-10D4-0AC8A8E081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3872" y="2242422"/>
            <a:ext cx="1905770" cy="34399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a:extLst>
              <a:ext uri="{FF2B5EF4-FFF2-40B4-BE49-F238E27FC236}">
                <a16:creationId xmlns:a16="http://schemas.microsoft.com/office/drawing/2014/main" id="{8AF2EFE5-8017-76D2-3902-815AF8CF24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2306" y="1895155"/>
            <a:ext cx="1905770" cy="34494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ectangle 26">
            <a:extLst>
              <a:ext uri="{FF2B5EF4-FFF2-40B4-BE49-F238E27FC236}">
                <a16:creationId xmlns:a16="http://schemas.microsoft.com/office/drawing/2014/main" id="{C45ECF2A-B563-FC9D-E566-F9DDF757FBEA}"/>
              </a:ext>
            </a:extLst>
          </p:cNvPr>
          <p:cNvSpPr/>
          <p:nvPr/>
        </p:nvSpPr>
        <p:spPr>
          <a:xfrm>
            <a:off x="422516" y="5363674"/>
            <a:ext cx="531908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rPr>
              <a:t>MY WAREHOUSE</a:t>
            </a:r>
          </a:p>
        </p:txBody>
      </p:sp>
    </p:spTree>
    <p:extLst>
      <p:ext uri="{BB962C8B-B14F-4D97-AF65-F5344CB8AC3E}">
        <p14:creationId xmlns:p14="http://schemas.microsoft.com/office/powerpoint/2010/main" val="1728817138"/>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978C97-FB4F-516A-AF3C-D07814763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5" y="1581150"/>
            <a:ext cx="4876800" cy="4876800"/>
          </a:xfrm>
          <a:prstGeom prst="rect">
            <a:avLst/>
          </a:prstGeom>
        </p:spPr>
      </p:pic>
      <p:pic>
        <p:nvPicPr>
          <p:cNvPr id="5" name="Picture 4">
            <a:extLst>
              <a:ext uri="{FF2B5EF4-FFF2-40B4-BE49-F238E27FC236}">
                <a16:creationId xmlns:a16="http://schemas.microsoft.com/office/drawing/2014/main" id="{F3F68834-B823-453B-0196-7BA41DFB1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182" y="663982"/>
            <a:ext cx="1517243" cy="1517243"/>
          </a:xfrm>
          <a:prstGeom prst="rect">
            <a:avLst/>
          </a:prstGeom>
        </p:spPr>
      </p:pic>
      <p:pic>
        <p:nvPicPr>
          <p:cNvPr id="6" name="Picture 5">
            <a:extLst>
              <a:ext uri="{FF2B5EF4-FFF2-40B4-BE49-F238E27FC236}">
                <a16:creationId xmlns:a16="http://schemas.microsoft.com/office/drawing/2014/main" id="{A8D12594-B456-7957-7AAA-03A284CB7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7" y="211849"/>
            <a:ext cx="904265" cy="904265"/>
          </a:xfrm>
          <a:prstGeom prst="rect">
            <a:avLst/>
          </a:prstGeom>
        </p:spPr>
      </p:pic>
      <p:pic>
        <p:nvPicPr>
          <p:cNvPr id="7" name="Picture 6">
            <a:extLst>
              <a:ext uri="{FF2B5EF4-FFF2-40B4-BE49-F238E27FC236}">
                <a16:creationId xmlns:a16="http://schemas.microsoft.com/office/drawing/2014/main" id="{28129B7E-5F10-A1CA-55EC-479B9DF46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96" y="1192925"/>
            <a:ext cx="605612" cy="605612"/>
          </a:xfrm>
          <a:prstGeom prst="rect">
            <a:avLst/>
          </a:prstGeom>
        </p:spPr>
      </p:pic>
      <p:sp>
        <p:nvSpPr>
          <p:cNvPr id="8" name="Rectangle 7">
            <a:extLst>
              <a:ext uri="{FF2B5EF4-FFF2-40B4-BE49-F238E27FC236}">
                <a16:creationId xmlns:a16="http://schemas.microsoft.com/office/drawing/2014/main" id="{46FE4582-E6B2-DBFE-3F56-C06D6E6372B2}"/>
              </a:ext>
            </a:extLst>
          </p:cNvPr>
          <p:cNvSpPr/>
          <p:nvPr/>
        </p:nvSpPr>
        <p:spPr>
          <a:xfrm>
            <a:off x="1415846" y="586085"/>
            <a:ext cx="11808855"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FUNCTIONS INCORPORATED</a:t>
            </a:r>
          </a:p>
        </p:txBody>
      </p:sp>
      <p:sp>
        <p:nvSpPr>
          <p:cNvPr id="10" name="Rectangle 9">
            <a:extLst>
              <a:ext uri="{FF2B5EF4-FFF2-40B4-BE49-F238E27FC236}">
                <a16:creationId xmlns:a16="http://schemas.microsoft.com/office/drawing/2014/main" id="{E144D4FB-78D8-6B8B-44DC-D1885FFB2949}"/>
              </a:ext>
            </a:extLst>
          </p:cNvPr>
          <p:cNvSpPr/>
          <p:nvPr/>
        </p:nvSpPr>
        <p:spPr>
          <a:xfrm>
            <a:off x="1594864" y="2489500"/>
            <a:ext cx="9002264" cy="830997"/>
          </a:xfrm>
          <a:prstGeom prst="rect">
            <a:avLst/>
          </a:prstGeom>
          <a:solidFill>
            <a:schemeClr val="accent4">
              <a:lumMod val="40000"/>
              <a:lumOff val="60000"/>
            </a:schemeClr>
          </a:solid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SUPPLY MANAGERS CAN MANAGE STOCK BY ADDING OR DEDUCTING THE UNITS.</a:t>
            </a:r>
          </a:p>
        </p:txBody>
      </p:sp>
      <p:sp>
        <p:nvSpPr>
          <p:cNvPr id="11" name="Rectangle 10">
            <a:extLst>
              <a:ext uri="{FF2B5EF4-FFF2-40B4-BE49-F238E27FC236}">
                <a16:creationId xmlns:a16="http://schemas.microsoft.com/office/drawing/2014/main" id="{4F064689-37FC-C81C-2CA5-2053A04F0CE7}"/>
              </a:ext>
            </a:extLst>
          </p:cNvPr>
          <p:cNvSpPr/>
          <p:nvPr/>
        </p:nvSpPr>
        <p:spPr>
          <a:xfrm>
            <a:off x="500008" y="3628772"/>
            <a:ext cx="11191975" cy="461665"/>
          </a:xfrm>
          <a:prstGeom prst="rect">
            <a:avLst/>
          </a:prstGeom>
          <a:solidFill>
            <a:schemeClr val="accent4">
              <a:lumMod val="40000"/>
              <a:lumOff val="60000"/>
            </a:schemeClr>
          </a:solid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Arial Black" panose="020B0A04020102020204" pitchFamily="34" charset="0"/>
              </a:rPr>
              <a:t>STOCKS CAN BE PREVIEWED IN ORDER TO THEIR AVAILABILITY.</a:t>
            </a:r>
            <a:endParaRPr lang="en-US" sz="2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Rectangle 14">
            <a:extLst>
              <a:ext uri="{FF2B5EF4-FFF2-40B4-BE49-F238E27FC236}">
                <a16:creationId xmlns:a16="http://schemas.microsoft.com/office/drawing/2014/main" id="{1DBCE9B1-DB32-839C-7699-50D9C31EC91E}"/>
              </a:ext>
            </a:extLst>
          </p:cNvPr>
          <p:cNvSpPr/>
          <p:nvPr/>
        </p:nvSpPr>
        <p:spPr>
          <a:xfrm>
            <a:off x="1659561" y="4378072"/>
            <a:ext cx="8872877" cy="461665"/>
          </a:xfrm>
          <a:prstGeom prst="rect">
            <a:avLst/>
          </a:prstGeom>
          <a:solidFill>
            <a:schemeClr val="accent4">
              <a:lumMod val="40000"/>
              <a:lumOff val="60000"/>
            </a:schemeClr>
          </a:solid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Arial Black" panose="020B0A04020102020204" pitchFamily="34" charset="0"/>
              </a:rPr>
              <a:t>SHIPMENT OF STOCKS </a:t>
            </a:r>
            <a:r>
              <a:rPr lang="en-US" sz="1400" dirty="0">
                <a:ln w="0"/>
                <a:effectLst>
                  <a:outerShdw blurRad="38100" dist="19050" dir="2700000" algn="tl" rotWithShape="0">
                    <a:schemeClr val="dk1">
                      <a:alpha val="40000"/>
                    </a:schemeClr>
                  </a:outerShdw>
                </a:effectLst>
                <a:latin typeface="Arial Black" panose="020B0A04020102020204" pitchFamily="34" charset="0"/>
              </a:rPr>
              <a:t>(MEDICINE) </a:t>
            </a:r>
            <a:r>
              <a:rPr lang="en-US" sz="2400" dirty="0">
                <a:ln w="0"/>
                <a:effectLst>
                  <a:outerShdw blurRad="38100" dist="19050" dir="2700000" algn="tl" rotWithShape="0">
                    <a:schemeClr val="dk1">
                      <a:alpha val="40000"/>
                    </a:schemeClr>
                  </a:outerShdw>
                </a:effectLst>
                <a:latin typeface="Arial Black" panose="020B0A04020102020204" pitchFamily="34" charset="0"/>
              </a:rPr>
              <a:t>CAN BE TRACKED </a:t>
            </a:r>
            <a:endParaRPr lang="en-US" sz="2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6" name="Rectangle 15">
            <a:extLst>
              <a:ext uri="{FF2B5EF4-FFF2-40B4-BE49-F238E27FC236}">
                <a16:creationId xmlns:a16="http://schemas.microsoft.com/office/drawing/2014/main" id="{BFE6C307-F945-C2BA-81B2-4C9D74070564}"/>
              </a:ext>
            </a:extLst>
          </p:cNvPr>
          <p:cNvSpPr/>
          <p:nvPr/>
        </p:nvSpPr>
        <p:spPr>
          <a:xfrm>
            <a:off x="2979696" y="5203771"/>
            <a:ext cx="6232605" cy="461665"/>
          </a:xfrm>
          <a:prstGeom prst="rect">
            <a:avLst/>
          </a:prstGeom>
          <a:solidFill>
            <a:schemeClr val="accent4">
              <a:lumMod val="40000"/>
              <a:lumOff val="60000"/>
            </a:schemeClr>
          </a:solid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WORKER’S DATA CAN BE MANAGED</a:t>
            </a:r>
          </a:p>
        </p:txBody>
      </p:sp>
    </p:spTree>
    <p:extLst>
      <p:ext uri="{BB962C8B-B14F-4D97-AF65-F5344CB8AC3E}">
        <p14:creationId xmlns:p14="http://schemas.microsoft.com/office/powerpoint/2010/main" val="1265079937"/>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425</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Bahnschrift Condensed</vt:lpstr>
      <vt:lpstr>Berlin Sans FB</vt:lpstr>
      <vt:lpstr>Bradley Hand ITC</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M.A.N.I.A.C NIMO</dc:creator>
  <cp:lastModifiedBy>M.A.N.I.A.C NIMO</cp:lastModifiedBy>
  <cp:revision>4</cp:revision>
  <dcterms:created xsi:type="dcterms:W3CDTF">2023-04-01T17:39:28Z</dcterms:created>
  <dcterms:modified xsi:type="dcterms:W3CDTF">2023-04-02T04:27:03Z</dcterms:modified>
</cp:coreProperties>
</file>