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72" r:id="rId2"/>
  </p:sldMasterIdLst>
  <p:notesMasterIdLst>
    <p:notesMasterId r:id="rId16"/>
  </p:notesMasterIdLst>
  <p:sldIdLst>
    <p:sldId id="269" r:id="rId3"/>
    <p:sldId id="257" r:id="rId4"/>
    <p:sldId id="260" r:id="rId5"/>
    <p:sldId id="261" r:id="rId6"/>
    <p:sldId id="262" r:id="rId7"/>
    <p:sldId id="263" r:id="rId8"/>
    <p:sldId id="264" r:id="rId9"/>
    <p:sldId id="265" r:id="rId10"/>
    <p:sldId id="266" r:id="rId11"/>
    <p:sldId id="267" r:id="rId12"/>
    <p:sldId id="259" r:id="rId13"/>
    <p:sldId id="258"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941" autoAdjust="0"/>
    <p:restoredTop sz="94660"/>
  </p:normalViewPr>
  <p:slideViewPr>
    <p:cSldViewPr snapToGrid="0">
      <p:cViewPr varScale="1">
        <p:scale>
          <a:sx n="74" d="100"/>
          <a:sy n="74"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F5EBB3-FEF4-40A8-A863-AD679EFB1BFC}" type="datetimeFigureOut">
              <a:rPr lang="en-IN" smtClean="0"/>
              <a:t>12-04-2017</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5A5DDB-13EA-4CF6-8432-19F61A89DCD4}" type="slidenum">
              <a:rPr lang="en-IN" smtClean="0"/>
              <a:t>‹#›</a:t>
            </a:fld>
            <a:endParaRPr lang="en-IN"/>
          </a:p>
        </p:txBody>
      </p:sp>
    </p:spTree>
    <p:extLst>
      <p:ext uri="{BB962C8B-B14F-4D97-AF65-F5344CB8AC3E}">
        <p14:creationId xmlns:p14="http://schemas.microsoft.com/office/powerpoint/2010/main" val="2278803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152948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E9462EF3-3C4F-43EE-ACEE-D4B806740EA3}" type="datetimeFigureOut">
              <a:rPr lang="en-US" dirty="0"/>
              <a:pPr/>
              <a:t>4/12/2017</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r>
              <a:rPr lang="en-US" dirty="0"/>
              <a:t>
              </a:t>
            </a:r>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6343B39-165A-4B68-AA5C-581F5336313C}" type="datetimeFigureOut">
              <a:rPr lang="en-US" dirty="0"/>
              <a:t>4/12/2017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942C8C57-33F9-4259-AC4F-0E3F5BEC9B94}" type="datetimeFigureOut">
              <a:rPr lang="en-US" dirty="0"/>
              <a:t>4/12/2017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748772B-8FA2-401F-A0A1-A59855EDBC3E}" type="datetimeFigureOut">
              <a:rPr lang="en-US" dirty="0"/>
              <a:t>4/12/2017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3DD5BDE-5A90-4611-82E9-0FC5746D30C5}" type="datetimeFigureOut">
              <a:rPr lang="en-US" dirty="0"/>
              <a:t>4/12/2017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ADDA17D-0BEA-4E76-A7FC-F7C188BC48D1}" type="datetimeFigureOut">
              <a:rPr lang="en-US" dirty="0"/>
              <a:t>4/12/2017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909AC7D-18CA-4236-82B9-D75EB1D66EAE}" type="datetimeFigureOut">
              <a:rPr lang="en-US" dirty="0"/>
              <a:t>4/12/2017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68300E-C023-45CD-A0BE-EDB7A8C6EA8B}" type="datetimeFigureOut">
              <a:rPr lang="en-US" dirty="0"/>
              <a:t>4/12/2017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620EAD-E369-4933-8469-ED7764B56A1B}" type="datetimeFigureOut">
              <a:rPr lang="en-US" dirty="0"/>
              <a:t>4/12/2017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Shape 9"/>
          <p:cNvSpPr/>
          <p:nvPr/>
        </p:nvSpPr>
        <p:spPr>
          <a:xfrm>
            <a:off x="0" y="0"/>
            <a:ext cx="12192000" cy="6892000"/>
          </a:xfrm>
          <a:prstGeom prst="rect">
            <a:avLst/>
          </a:prstGeom>
          <a:solidFill>
            <a:srgbClr val="FFFFFF">
              <a:alpha val="26540"/>
            </a:srgbClr>
          </a:solidFill>
          <a:ln>
            <a:noFill/>
          </a:ln>
        </p:spPr>
        <p:txBody>
          <a:bodyPr lIns="121900" tIns="121900" rIns="121900" bIns="121900" anchor="ctr" anchorCtr="0">
            <a:noAutofit/>
          </a:bodyPr>
          <a:lstStyle/>
          <a:p>
            <a:pPr defTabSz="1219170"/>
            <a:endParaRPr sz="1867" kern="0">
              <a:solidFill>
                <a:srgbClr val="000000"/>
              </a:solidFill>
              <a:cs typeface="Arial"/>
              <a:sym typeface="Arial"/>
            </a:endParaRPr>
          </a:p>
        </p:txBody>
      </p:sp>
      <p:sp>
        <p:nvSpPr>
          <p:cNvPr id="10" name="Shape 10"/>
          <p:cNvSpPr/>
          <p:nvPr/>
        </p:nvSpPr>
        <p:spPr>
          <a:xfrm>
            <a:off x="3664001" y="997001"/>
            <a:ext cx="4863999" cy="4863999"/>
          </a:xfrm>
          <a:prstGeom prst="ellipse">
            <a:avLst/>
          </a:prstGeom>
          <a:solidFill>
            <a:srgbClr val="00B2FF">
              <a:alpha val="73330"/>
            </a:srgbClr>
          </a:solidFill>
          <a:ln>
            <a:noFill/>
          </a:ln>
        </p:spPr>
        <p:txBody>
          <a:bodyPr lIns="121900" tIns="121900" rIns="121900" bIns="121900" anchor="ctr" anchorCtr="0">
            <a:noAutofit/>
          </a:bodyPr>
          <a:lstStyle/>
          <a:p>
            <a:pPr defTabSz="1219170"/>
            <a:endParaRPr sz="1867" kern="0">
              <a:solidFill>
                <a:srgbClr val="000000"/>
              </a:solidFill>
              <a:cs typeface="Arial"/>
              <a:sym typeface="Arial"/>
            </a:endParaRPr>
          </a:p>
        </p:txBody>
      </p:sp>
      <p:sp>
        <p:nvSpPr>
          <p:cNvPr id="11" name="Shape 11"/>
          <p:cNvSpPr txBox="1">
            <a:spLocks noGrp="1"/>
          </p:cNvSpPr>
          <p:nvPr>
            <p:ph type="title"/>
          </p:nvPr>
        </p:nvSpPr>
        <p:spPr>
          <a:xfrm>
            <a:off x="3663934" y="997034"/>
            <a:ext cx="4863999" cy="4863999"/>
          </a:xfrm>
          <a:prstGeom prst="rect">
            <a:avLst/>
          </a:prstGeom>
        </p:spPr>
        <p:txBody>
          <a:bodyPr lIns="91425" tIns="91425" rIns="91425" bIns="91425" anchor="ctr" anchorCtr="0"/>
          <a:lstStyle>
            <a:lvl1pPr lvl="0" algn="ctr" rtl="0">
              <a:spcBef>
                <a:spcPts val="0"/>
              </a:spcBef>
              <a:buNone/>
              <a:defRPr sz="3200"/>
            </a:lvl1pPr>
            <a:lvl2pPr lvl="1" rtl="0">
              <a:spcBef>
                <a:spcPts val="0"/>
              </a:spcBef>
              <a:buNone/>
              <a:defRPr sz="3200"/>
            </a:lvl2pPr>
            <a:lvl3pPr lvl="2" rtl="0">
              <a:spcBef>
                <a:spcPts val="0"/>
              </a:spcBef>
              <a:buNone/>
              <a:defRPr sz="3200"/>
            </a:lvl3pPr>
            <a:lvl4pPr lvl="3" rtl="0">
              <a:spcBef>
                <a:spcPts val="0"/>
              </a:spcBef>
              <a:buNone/>
              <a:defRPr sz="3200"/>
            </a:lvl4pPr>
            <a:lvl5pPr lvl="4" rtl="0">
              <a:spcBef>
                <a:spcPts val="0"/>
              </a:spcBef>
              <a:buNone/>
              <a:defRPr sz="3200"/>
            </a:lvl5pPr>
            <a:lvl6pPr lvl="5" rtl="0">
              <a:spcBef>
                <a:spcPts val="0"/>
              </a:spcBef>
              <a:buNone/>
              <a:defRPr sz="3200"/>
            </a:lvl6pPr>
            <a:lvl7pPr lvl="6" rtl="0">
              <a:spcBef>
                <a:spcPts val="0"/>
              </a:spcBef>
              <a:buNone/>
              <a:defRPr sz="3200"/>
            </a:lvl7pPr>
            <a:lvl8pPr lvl="7" rtl="0">
              <a:spcBef>
                <a:spcPts val="0"/>
              </a:spcBef>
              <a:buNone/>
              <a:defRPr sz="3200"/>
            </a:lvl8pPr>
            <a:lvl9pPr lvl="8" rtl="0">
              <a:spcBef>
                <a:spcPts val="0"/>
              </a:spcBef>
              <a:buNone/>
              <a:defRPr sz="3200"/>
            </a:lvl9pPr>
          </a:lstStyle>
          <a:p>
            <a:endParaRPr/>
          </a:p>
        </p:txBody>
      </p:sp>
    </p:spTree>
    <p:extLst>
      <p:ext uri="{BB962C8B-B14F-4D97-AF65-F5344CB8AC3E}">
        <p14:creationId xmlns:p14="http://schemas.microsoft.com/office/powerpoint/2010/main" val="1467572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C0EF2-9919-473B-8215-8616BAF10692}" type="datetimeFigureOut">
              <a:rPr lang="en-US" dirty="0"/>
              <a:t>4/12/2017</a:t>
            </a:fld>
            <a:endParaRPr lang="en-US" dirty="0"/>
          </a:p>
        </p:txBody>
      </p:sp>
      <p:sp>
        <p:nvSpPr>
          <p:cNvPr id="5" name="Footer Placeholder 4"/>
          <p:cNvSpPr>
            <a:spLocks noGrp="1"/>
          </p:cNvSpPr>
          <p:nvPr>
            <p:ph type="ftr" sz="quarter" idx="11"/>
          </p:nvPr>
        </p:nvSpPr>
        <p:spPr/>
        <p:txBody>
          <a:bodyPr/>
          <a:lstStyle>
            <a:lvl1pPr>
              <a:defRPr sz="1000" b="1"/>
            </a:lvl1p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09472EB-AC54-4713-BFC2-BEB621108C63}" type="datetimeFigureOut">
              <a:rPr lang="en-US" dirty="0"/>
              <a:t>4/12/2017</a:t>
            </a:fld>
            <a:endParaRPr lang="en-US" dirty="0"/>
          </a:p>
        </p:txBody>
      </p:sp>
      <p:sp>
        <p:nvSpPr>
          <p:cNvPr id="5" name="Footer Placeholder 4"/>
          <p:cNvSpPr>
            <a:spLocks noGrp="1"/>
          </p:cNvSpPr>
          <p:nvPr>
            <p:ph type="ftr" sz="quarter" idx="11"/>
          </p:nvPr>
        </p:nvSpPr>
        <p:spPr/>
        <p:txBody>
          <a:bodyPr/>
          <a:lstStyle>
            <a:lvl1pPr>
              <a:defRPr sz="1000" b="1"/>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455A0C-791E-4545-B787-F98AD45CD761}" type="datetimeFigureOut">
              <a:rPr lang="en-US" dirty="0"/>
              <a:t>4/12/2017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536B77-F4F4-4427-AC4F-9A623798AD82}" type="datetimeFigureOut">
              <a:rPr lang="en-US" dirty="0"/>
              <a:t>4/12/2017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BE790C-34EB-4565-8437-CACF4CDB7822}" type="datetimeFigureOut">
              <a:rPr lang="en-US" dirty="0"/>
              <a:t>4/12/2017</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A4C11-22B8-4A4E-8126-B3AF6B948A8E}" type="datetimeFigureOut">
              <a:rPr lang="en-US" dirty="0"/>
              <a:t>4/12/2017</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6ED06B6-C816-4861-964D-15A98395707D}" type="datetimeFigureOut">
              <a:rPr lang="en-US" dirty="0"/>
              <a:t>4/12/2017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0B1A8AB-EA7C-4B1B-9D73-E2551851FABE}" type="datetimeFigureOut">
              <a:rPr lang="en-US" dirty="0"/>
              <a:t>4/12/2017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90786BE5-D2A3-4BF0-8B30-D7403E61B3DC}" type="datetimeFigureOut">
              <a:rPr lang="en-US" dirty="0"/>
              <a:t>4/12/2017</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r>
              <a:rPr lang="en-US" dirty="0"/>
              <a:t>
              </a:t>
            </a:r>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Shape 6"/>
          <p:cNvSpPr txBox="1">
            <a:spLocks noGrp="1"/>
          </p:cNvSpPr>
          <p:nvPr>
            <p:ph type="body" idx="1"/>
          </p:nvPr>
        </p:nvSpPr>
        <p:spPr>
          <a:xfrm>
            <a:off x="3870600" y="2012633"/>
            <a:ext cx="7624800" cy="4166800"/>
          </a:xfrm>
          <a:prstGeom prst="rect">
            <a:avLst/>
          </a:prstGeom>
          <a:noFill/>
          <a:ln>
            <a:noFill/>
          </a:ln>
        </p:spPr>
        <p:txBody>
          <a:bodyPr lIns="91425" tIns="91425" rIns="91425" bIns="91425" anchor="t" anchorCtr="0"/>
          <a:lstStyle>
            <a:lvl1pPr lvl="0" rtl="0">
              <a:spcBef>
                <a:spcPts val="0"/>
              </a:spcBef>
              <a:buClr>
                <a:srgbClr val="FFFFFF"/>
              </a:buClr>
              <a:buSzPct val="83333"/>
              <a:buFont typeface="Muli"/>
              <a:buChar char="➜"/>
              <a:defRPr sz="2400">
                <a:solidFill>
                  <a:srgbClr val="FFFFFF"/>
                </a:solidFill>
                <a:latin typeface="Muli"/>
                <a:ea typeface="Muli"/>
                <a:cs typeface="Muli"/>
                <a:sym typeface="Muli"/>
              </a:defRPr>
            </a:lvl1pPr>
            <a:lvl2pPr lvl="1" rtl="0">
              <a:spcBef>
                <a:spcPts val="0"/>
              </a:spcBef>
              <a:buClr>
                <a:srgbClr val="FFFFFF"/>
              </a:buClr>
              <a:buSzPct val="75000"/>
              <a:buFont typeface="Muli"/>
              <a:defRPr sz="2400">
                <a:solidFill>
                  <a:srgbClr val="FFFFFF"/>
                </a:solidFill>
                <a:latin typeface="Muli"/>
                <a:ea typeface="Muli"/>
                <a:cs typeface="Muli"/>
                <a:sym typeface="Muli"/>
              </a:defRPr>
            </a:lvl2pPr>
            <a:lvl3pPr lvl="2" rtl="0">
              <a:spcBef>
                <a:spcPts val="0"/>
              </a:spcBef>
              <a:buClr>
                <a:srgbClr val="FFFFFF"/>
              </a:buClr>
              <a:buSzPct val="100000"/>
              <a:buFont typeface="Muli"/>
              <a:defRPr sz="2400">
                <a:solidFill>
                  <a:srgbClr val="FFFFFF"/>
                </a:solidFill>
                <a:latin typeface="Muli"/>
                <a:ea typeface="Muli"/>
                <a:cs typeface="Muli"/>
                <a:sym typeface="Muli"/>
              </a:defRPr>
            </a:lvl3pPr>
            <a:lvl4pPr lvl="3" rtl="0">
              <a:spcBef>
                <a:spcPts val="0"/>
              </a:spcBef>
              <a:buClr>
                <a:srgbClr val="FFFFFF"/>
              </a:buClr>
              <a:buSzPct val="100000"/>
              <a:buFont typeface="Muli"/>
              <a:defRPr sz="2400">
                <a:solidFill>
                  <a:srgbClr val="FFFFFF"/>
                </a:solidFill>
                <a:latin typeface="Muli"/>
                <a:ea typeface="Muli"/>
                <a:cs typeface="Muli"/>
                <a:sym typeface="Muli"/>
              </a:defRPr>
            </a:lvl4pPr>
            <a:lvl5pPr lvl="4" rtl="0">
              <a:spcBef>
                <a:spcPts val="0"/>
              </a:spcBef>
              <a:buClr>
                <a:srgbClr val="FFFFFF"/>
              </a:buClr>
              <a:buSzPct val="100000"/>
              <a:buFont typeface="Muli"/>
              <a:defRPr sz="2400">
                <a:solidFill>
                  <a:srgbClr val="FFFFFF"/>
                </a:solidFill>
                <a:latin typeface="Muli"/>
                <a:ea typeface="Muli"/>
                <a:cs typeface="Muli"/>
                <a:sym typeface="Muli"/>
              </a:defRPr>
            </a:lvl5pPr>
            <a:lvl6pPr lvl="5" rtl="0">
              <a:spcBef>
                <a:spcPts val="0"/>
              </a:spcBef>
              <a:buClr>
                <a:srgbClr val="FFFFFF"/>
              </a:buClr>
              <a:buSzPct val="100000"/>
              <a:buFont typeface="Muli"/>
              <a:defRPr sz="2400">
                <a:solidFill>
                  <a:srgbClr val="FFFFFF"/>
                </a:solidFill>
                <a:latin typeface="Muli"/>
                <a:ea typeface="Muli"/>
                <a:cs typeface="Muli"/>
                <a:sym typeface="Muli"/>
              </a:defRPr>
            </a:lvl6pPr>
            <a:lvl7pPr lvl="6" rtl="0">
              <a:spcBef>
                <a:spcPts val="0"/>
              </a:spcBef>
              <a:buClr>
                <a:srgbClr val="FFFFFF"/>
              </a:buClr>
              <a:buSzPct val="100000"/>
              <a:buFont typeface="Muli"/>
              <a:defRPr sz="2400">
                <a:solidFill>
                  <a:srgbClr val="FFFFFF"/>
                </a:solidFill>
                <a:latin typeface="Muli"/>
                <a:ea typeface="Muli"/>
                <a:cs typeface="Muli"/>
                <a:sym typeface="Muli"/>
              </a:defRPr>
            </a:lvl7pPr>
            <a:lvl8pPr lvl="7" rtl="0">
              <a:spcBef>
                <a:spcPts val="0"/>
              </a:spcBef>
              <a:buClr>
                <a:srgbClr val="FFFFFF"/>
              </a:buClr>
              <a:buSzPct val="100000"/>
              <a:buFont typeface="Muli"/>
              <a:defRPr sz="2400">
                <a:solidFill>
                  <a:srgbClr val="FFFFFF"/>
                </a:solidFill>
                <a:latin typeface="Muli"/>
                <a:ea typeface="Muli"/>
                <a:cs typeface="Muli"/>
                <a:sym typeface="Muli"/>
              </a:defRPr>
            </a:lvl8pPr>
            <a:lvl9pPr lvl="8" rtl="0">
              <a:spcBef>
                <a:spcPts val="0"/>
              </a:spcBef>
              <a:buClr>
                <a:srgbClr val="FFFFFF"/>
              </a:buClr>
              <a:buSzPct val="100000"/>
              <a:buFont typeface="Muli"/>
              <a:defRPr sz="2400">
                <a:solidFill>
                  <a:srgbClr val="FFFFFF"/>
                </a:solidFill>
                <a:latin typeface="Muli"/>
                <a:ea typeface="Muli"/>
                <a:cs typeface="Muli"/>
                <a:sym typeface="Muli"/>
              </a:defRPr>
            </a:lvl9pPr>
          </a:lstStyle>
          <a:p>
            <a:endParaRPr/>
          </a:p>
        </p:txBody>
      </p:sp>
      <p:sp>
        <p:nvSpPr>
          <p:cNvPr id="7" name="Shape 7"/>
          <p:cNvSpPr txBox="1">
            <a:spLocks noGrp="1"/>
          </p:cNvSpPr>
          <p:nvPr>
            <p:ph type="title"/>
          </p:nvPr>
        </p:nvSpPr>
        <p:spPr>
          <a:xfrm>
            <a:off x="3870367" y="403167"/>
            <a:ext cx="7624800" cy="670799"/>
          </a:xfrm>
          <a:prstGeom prst="rect">
            <a:avLst/>
          </a:prstGeom>
          <a:noFill/>
          <a:ln>
            <a:noFill/>
          </a:ln>
        </p:spPr>
        <p:txBody>
          <a:bodyPr lIns="91425" tIns="91425" rIns="91425" bIns="91425" anchor="t" anchorCtr="0"/>
          <a:lstStyle>
            <a:lvl1pPr lvl="0" rtl="0">
              <a:spcBef>
                <a:spcPts val="0"/>
              </a:spcBef>
              <a:buNone/>
              <a:defRPr sz="1800" b="1">
                <a:solidFill>
                  <a:srgbClr val="FFFFFF"/>
                </a:solidFill>
                <a:latin typeface="Muli"/>
                <a:ea typeface="Muli"/>
                <a:cs typeface="Muli"/>
                <a:sym typeface="Muli"/>
              </a:defRPr>
            </a:lvl1pPr>
            <a:lvl2pPr lvl="1" rtl="0">
              <a:spcBef>
                <a:spcPts val="0"/>
              </a:spcBef>
              <a:buNone/>
              <a:defRPr sz="1800" b="1">
                <a:solidFill>
                  <a:srgbClr val="FFFFFF"/>
                </a:solidFill>
                <a:latin typeface="Muli"/>
                <a:ea typeface="Muli"/>
                <a:cs typeface="Muli"/>
                <a:sym typeface="Muli"/>
              </a:defRPr>
            </a:lvl2pPr>
            <a:lvl3pPr lvl="2" rtl="0">
              <a:spcBef>
                <a:spcPts val="0"/>
              </a:spcBef>
              <a:buNone/>
              <a:defRPr sz="1800" b="1">
                <a:solidFill>
                  <a:srgbClr val="FFFFFF"/>
                </a:solidFill>
                <a:latin typeface="Muli"/>
                <a:ea typeface="Muli"/>
                <a:cs typeface="Muli"/>
                <a:sym typeface="Muli"/>
              </a:defRPr>
            </a:lvl3pPr>
            <a:lvl4pPr lvl="3" rtl="0">
              <a:spcBef>
                <a:spcPts val="0"/>
              </a:spcBef>
              <a:buNone/>
              <a:defRPr sz="1800" b="1">
                <a:solidFill>
                  <a:srgbClr val="FFFFFF"/>
                </a:solidFill>
                <a:latin typeface="Muli"/>
                <a:ea typeface="Muli"/>
                <a:cs typeface="Muli"/>
                <a:sym typeface="Muli"/>
              </a:defRPr>
            </a:lvl4pPr>
            <a:lvl5pPr lvl="4" rtl="0">
              <a:spcBef>
                <a:spcPts val="0"/>
              </a:spcBef>
              <a:buNone/>
              <a:defRPr sz="1800" b="1">
                <a:solidFill>
                  <a:srgbClr val="FFFFFF"/>
                </a:solidFill>
                <a:latin typeface="Muli"/>
                <a:ea typeface="Muli"/>
                <a:cs typeface="Muli"/>
                <a:sym typeface="Muli"/>
              </a:defRPr>
            </a:lvl5pPr>
            <a:lvl6pPr lvl="5" rtl="0">
              <a:spcBef>
                <a:spcPts val="0"/>
              </a:spcBef>
              <a:buNone/>
              <a:defRPr sz="1800" b="1">
                <a:solidFill>
                  <a:srgbClr val="FFFFFF"/>
                </a:solidFill>
                <a:latin typeface="Muli"/>
                <a:ea typeface="Muli"/>
                <a:cs typeface="Muli"/>
                <a:sym typeface="Muli"/>
              </a:defRPr>
            </a:lvl6pPr>
            <a:lvl7pPr lvl="6" rtl="0">
              <a:spcBef>
                <a:spcPts val="0"/>
              </a:spcBef>
              <a:buNone/>
              <a:defRPr sz="1800" b="1">
                <a:solidFill>
                  <a:srgbClr val="FFFFFF"/>
                </a:solidFill>
                <a:latin typeface="Muli"/>
                <a:ea typeface="Muli"/>
                <a:cs typeface="Muli"/>
                <a:sym typeface="Muli"/>
              </a:defRPr>
            </a:lvl7pPr>
            <a:lvl8pPr lvl="7" rtl="0">
              <a:spcBef>
                <a:spcPts val="0"/>
              </a:spcBef>
              <a:buNone/>
              <a:defRPr sz="1800" b="1">
                <a:solidFill>
                  <a:srgbClr val="FFFFFF"/>
                </a:solidFill>
                <a:latin typeface="Muli"/>
                <a:ea typeface="Muli"/>
                <a:cs typeface="Muli"/>
                <a:sym typeface="Muli"/>
              </a:defRPr>
            </a:lvl8pPr>
            <a:lvl9pPr lvl="8">
              <a:spcBef>
                <a:spcPts val="0"/>
              </a:spcBef>
              <a:buNone/>
              <a:defRPr sz="1800" b="1">
                <a:solidFill>
                  <a:srgbClr val="FFFFFF"/>
                </a:solidFill>
                <a:latin typeface="Muli"/>
                <a:ea typeface="Muli"/>
                <a:cs typeface="Muli"/>
                <a:sym typeface="Muli"/>
              </a:defRPr>
            </a:lvl9pPr>
          </a:lstStyle>
          <a:p>
            <a:endParaRPr/>
          </a:p>
        </p:txBody>
      </p:sp>
    </p:spTree>
    <p:extLst>
      <p:ext uri="{BB962C8B-B14F-4D97-AF65-F5344CB8AC3E}">
        <p14:creationId xmlns:p14="http://schemas.microsoft.com/office/powerpoint/2010/main" val="393631702"/>
      </p:ext>
    </p:extLst>
  </p:cSld>
  <p:clrMap bg1="lt1" tx1="dk1" bg2="dk2" tx2="lt2" accent1="accent1" accent2="accent2" accent3="accent3" accent4="accent4" accent5="accent5" accent6="accent6" hlink="hlink" folHlink="folHlink"/>
  <p:sldLayoutIdLst>
    <p:sldLayoutId id="214748367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3663934" y="997034"/>
            <a:ext cx="4863999" cy="4863999"/>
          </a:xfrm>
          <a:prstGeom prst="rect">
            <a:avLst/>
          </a:prstGeom>
        </p:spPr>
        <p:txBody>
          <a:bodyPr lIns="121900" tIns="121900" rIns="121900" bIns="121900" anchor="ctr" anchorCtr="0">
            <a:noAutofit/>
          </a:bodyPr>
          <a:lstStyle/>
          <a:p>
            <a:r>
              <a:rPr lang="en" sz="5333" dirty="0"/>
              <a:t>Data Mining</a:t>
            </a:r>
            <a:endParaRPr lang="en" sz="5333" dirty="0"/>
          </a:p>
        </p:txBody>
      </p:sp>
    </p:spTree>
    <p:extLst>
      <p:ext uri="{BB962C8B-B14F-4D97-AF65-F5344CB8AC3E}">
        <p14:creationId xmlns:p14="http://schemas.microsoft.com/office/powerpoint/2010/main" val="1840723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89782" y="850007"/>
            <a:ext cx="9490590" cy="5705496"/>
          </a:xfrm>
          <a:prstGeom prst="rect">
            <a:avLst/>
          </a:prstGeom>
        </p:spPr>
      </p:pic>
    </p:spTree>
    <p:extLst>
      <p:ext uri="{BB962C8B-B14F-4D97-AF65-F5344CB8AC3E}">
        <p14:creationId xmlns:p14="http://schemas.microsoft.com/office/powerpoint/2010/main" val="68282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a:t>
            </a:r>
          </a:p>
        </p:txBody>
      </p:sp>
      <p:sp>
        <p:nvSpPr>
          <p:cNvPr id="3" name="Content Placeholder 2"/>
          <p:cNvSpPr>
            <a:spLocks noGrp="1"/>
          </p:cNvSpPr>
          <p:nvPr>
            <p:ph idx="1"/>
          </p:nvPr>
        </p:nvSpPr>
        <p:spPr>
          <a:xfrm>
            <a:off x="1154954" y="2410316"/>
            <a:ext cx="10358759" cy="4254501"/>
          </a:xfrm>
        </p:spPr>
        <p:txBody>
          <a:bodyPr>
            <a:normAutofit fontScale="92500" lnSpcReduction="10000"/>
          </a:bodyPr>
          <a:lstStyle/>
          <a:p>
            <a:r>
              <a:rPr lang="en-US" b="1" i="1" dirty="0">
                <a:latin typeface="Verdana" panose="020B0604030504040204" pitchFamily="34" charset="0"/>
                <a:ea typeface="Verdana" panose="020B0604030504040204" pitchFamily="34" charset="0"/>
                <a:cs typeface="Verdana" panose="020B0604030504040204" pitchFamily="34" charset="0"/>
              </a:rPr>
              <a:t>Banking</a:t>
            </a:r>
            <a:r>
              <a:rPr lang="en-US" i="1" dirty="0">
                <a:latin typeface="Verdana" panose="020B0604030504040204" pitchFamily="34" charset="0"/>
                <a:ea typeface="Verdana" panose="020B0604030504040204" pitchFamily="34" charset="0"/>
                <a:cs typeface="Verdana" panose="020B0604030504040204" pitchFamily="34" charset="0"/>
              </a:rPr>
              <a:t>:</a:t>
            </a:r>
          </a:p>
          <a:p>
            <a:pPr marL="0" indent="0">
              <a:buNone/>
            </a:pPr>
            <a:r>
              <a:rPr lang="en-US" i="1" dirty="0">
                <a:latin typeface="Verdana" panose="020B0604030504040204" pitchFamily="34" charset="0"/>
                <a:ea typeface="Verdana" panose="020B0604030504040204" pitchFamily="34" charset="0"/>
                <a:cs typeface="Verdana" panose="020B0604030504040204" pitchFamily="34" charset="0"/>
              </a:rPr>
              <a:t>	</a:t>
            </a:r>
            <a:r>
              <a:rPr lang="en-US" dirty="0">
                <a:latin typeface="Verdana" panose="020B0604030504040204" pitchFamily="34" charset="0"/>
                <a:ea typeface="Verdana" panose="020B0604030504040204" pitchFamily="34" charset="0"/>
                <a:cs typeface="Verdana" panose="020B0604030504040204" pitchFamily="34" charset="0"/>
              </a:rPr>
              <a:t> loan/credit card </a:t>
            </a:r>
            <a:r>
              <a:rPr lang="en-US" dirty="0" smtClean="0">
                <a:latin typeface="Verdana" panose="020B0604030504040204" pitchFamily="34" charset="0"/>
                <a:ea typeface="Verdana" panose="020B0604030504040204" pitchFamily="34" charset="0"/>
                <a:cs typeface="Verdana" panose="020B0604030504040204" pitchFamily="34" charset="0"/>
              </a:rPr>
              <a:t>approval.</a:t>
            </a:r>
            <a:endParaRPr lang="en-US"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	predict good customers based on old </a:t>
            </a:r>
            <a:r>
              <a:rPr lang="en-US" dirty="0" smtClean="0">
                <a:latin typeface="Verdana" panose="020B0604030504040204" pitchFamily="34" charset="0"/>
                <a:ea typeface="Verdana" panose="020B0604030504040204" pitchFamily="34" charset="0"/>
                <a:cs typeface="Verdana" panose="020B0604030504040204" pitchFamily="34" charset="0"/>
              </a:rPr>
              <a:t>customers.</a:t>
            </a:r>
            <a:endParaRPr lang="en-US" dirty="0">
              <a:latin typeface="Verdana" panose="020B0604030504040204" pitchFamily="34" charset="0"/>
              <a:ea typeface="Verdana" panose="020B0604030504040204" pitchFamily="34" charset="0"/>
              <a:cs typeface="Verdana" panose="020B0604030504040204" pitchFamily="34" charset="0"/>
            </a:endParaRPr>
          </a:p>
          <a:p>
            <a:r>
              <a:rPr lang="en-US" b="1" i="1" dirty="0">
                <a:latin typeface="Verdana" panose="020B0604030504040204" pitchFamily="34" charset="0"/>
                <a:ea typeface="Verdana" panose="020B0604030504040204" pitchFamily="34" charset="0"/>
                <a:cs typeface="Verdana" panose="020B0604030504040204" pitchFamily="34" charset="0"/>
              </a:rPr>
              <a:t>Customer relationship management:</a:t>
            </a:r>
          </a:p>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	identify those who are likely to leave for a competitor.</a:t>
            </a:r>
          </a:p>
          <a:p>
            <a:r>
              <a:rPr lang="en-US" b="1" i="1" dirty="0">
                <a:latin typeface="Verdana" panose="020B0604030504040204" pitchFamily="34" charset="0"/>
                <a:ea typeface="Verdana" panose="020B0604030504040204" pitchFamily="34" charset="0"/>
                <a:cs typeface="Verdana" panose="020B0604030504040204" pitchFamily="34" charset="0"/>
              </a:rPr>
              <a:t>Targeted marketing: </a:t>
            </a:r>
          </a:p>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	identify likely responders to </a:t>
            </a:r>
            <a:r>
              <a:rPr lang="en-US" dirty="0" smtClean="0">
                <a:latin typeface="Verdana" panose="020B0604030504040204" pitchFamily="34" charset="0"/>
                <a:ea typeface="Verdana" panose="020B0604030504040204" pitchFamily="34" charset="0"/>
                <a:cs typeface="Verdana" panose="020B0604030504040204" pitchFamily="34" charset="0"/>
              </a:rPr>
              <a:t>promotions.</a:t>
            </a:r>
            <a:endParaRPr lang="en-US" dirty="0">
              <a:latin typeface="Verdana" panose="020B0604030504040204" pitchFamily="34" charset="0"/>
              <a:ea typeface="Verdana" panose="020B0604030504040204" pitchFamily="34" charset="0"/>
              <a:cs typeface="Verdana" panose="020B0604030504040204" pitchFamily="34" charset="0"/>
            </a:endParaRPr>
          </a:p>
          <a:p>
            <a:r>
              <a:rPr lang="en-US" b="1" i="1" dirty="0">
                <a:latin typeface="Verdana" panose="020B0604030504040204" pitchFamily="34" charset="0"/>
                <a:ea typeface="Verdana" panose="020B0604030504040204" pitchFamily="34" charset="0"/>
                <a:cs typeface="Verdana" panose="020B0604030504040204" pitchFamily="34" charset="0"/>
              </a:rPr>
              <a:t>Fraud detection:</a:t>
            </a:r>
            <a:r>
              <a:rPr lang="en-US" i="1" dirty="0">
                <a:latin typeface="Verdana" panose="020B0604030504040204" pitchFamily="34" charset="0"/>
                <a:ea typeface="Verdana" panose="020B0604030504040204" pitchFamily="34" charset="0"/>
                <a:cs typeface="Verdana" panose="020B0604030504040204" pitchFamily="34" charset="0"/>
              </a:rPr>
              <a:t> </a:t>
            </a:r>
            <a:endParaRPr lang="en-US" i="1"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	telecommunications</a:t>
            </a:r>
            <a:r>
              <a:rPr lang="en-US" dirty="0">
                <a:latin typeface="Verdana" panose="020B0604030504040204" pitchFamily="34" charset="0"/>
                <a:ea typeface="Verdana" panose="020B0604030504040204" pitchFamily="34" charset="0"/>
                <a:cs typeface="Verdana" panose="020B0604030504040204" pitchFamily="34" charset="0"/>
              </a:rPr>
              <a:t>, financial </a:t>
            </a:r>
            <a:r>
              <a:rPr lang="en-US" dirty="0" smtClean="0">
                <a:latin typeface="Verdana" panose="020B0604030504040204" pitchFamily="34" charset="0"/>
                <a:ea typeface="Verdana" panose="020B0604030504040204" pitchFamily="34" charset="0"/>
                <a:cs typeface="Verdana" panose="020B0604030504040204" pitchFamily="34" charset="0"/>
              </a:rPr>
              <a:t>transactions from </a:t>
            </a:r>
            <a:r>
              <a:rPr lang="en-US" dirty="0">
                <a:latin typeface="Verdana" panose="020B0604030504040204" pitchFamily="34" charset="0"/>
                <a:ea typeface="Verdana" panose="020B0604030504040204" pitchFamily="34" charset="0"/>
                <a:cs typeface="Verdana" panose="020B0604030504040204" pitchFamily="34" charset="0"/>
              </a:rPr>
              <a:t>an online stream of event </a:t>
            </a:r>
            <a:r>
              <a:rPr lang="en-US" dirty="0" smtClean="0">
                <a:latin typeface="Verdana" panose="020B0604030504040204" pitchFamily="34" charset="0"/>
                <a:ea typeface="Verdana" panose="020B0604030504040204" pitchFamily="34" charset="0"/>
                <a:cs typeface="Verdana" panose="020B0604030504040204" pitchFamily="34" charset="0"/>
              </a:rPr>
              <a:t>identify 	fraudulent events.</a:t>
            </a:r>
            <a:endParaRPr lang="en-US" dirty="0">
              <a:latin typeface="Verdana" panose="020B0604030504040204" pitchFamily="34" charset="0"/>
              <a:ea typeface="Verdana" panose="020B0604030504040204" pitchFamily="34" charset="0"/>
              <a:cs typeface="Verdana" panose="020B0604030504040204" pitchFamily="34" charset="0"/>
            </a:endParaRPr>
          </a:p>
          <a:p>
            <a:r>
              <a:rPr lang="en-US" b="1" i="1" dirty="0">
                <a:latin typeface="Verdana" panose="020B0604030504040204" pitchFamily="34" charset="0"/>
                <a:ea typeface="Verdana" panose="020B0604030504040204" pitchFamily="34" charset="0"/>
                <a:cs typeface="Verdana" panose="020B0604030504040204" pitchFamily="34" charset="0"/>
              </a:rPr>
              <a:t>Manufacturing and production:</a:t>
            </a:r>
          </a:p>
          <a:p>
            <a:pPr marL="0" indent="0">
              <a:buNone/>
            </a:pPr>
            <a:r>
              <a:rPr lang="en-US" i="1" dirty="0">
                <a:latin typeface="Verdana" panose="020B0604030504040204" pitchFamily="34" charset="0"/>
                <a:ea typeface="Verdana" panose="020B0604030504040204" pitchFamily="34" charset="0"/>
                <a:cs typeface="Verdana" panose="020B0604030504040204" pitchFamily="34" charset="0"/>
              </a:rPr>
              <a:t>	</a:t>
            </a:r>
            <a:r>
              <a:rPr lang="en-US" dirty="0">
                <a:latin typeface="Verdana" panose="020B0604030504040204" pitchFamily="34" charset="0"/>
                <a:ea typeface="Verdana" panose="020B0604030504040204" pitchFamily="34" charset="0"/>
                <a:cs typeface="Verdana" panose="020B0604030504040204" pitchFamily="34" charset="0"/>
              </a:rPr>
              <a:t>automatically adjust knobs when process parameter </a:t>
            </a:r>
            <a:r>
              <a:rPr lang="en-US" dirty="0" smtClean="0">
                <a:latin typeface="Verdana" panose="020B0604030504040204" pitchFamily="34" charset="0"/>
                <a:ea typeface="Verdana" panose="020B0604030504040204" pitchFamily="34" charset="0"/>
                <a:cs typeface="Verdana" panose="020B0604030504040204" pitchFamily="34" charset="0"/>
              </a:rPr>
              <a:t>changes.</a:t>
            </a:r>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i="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034822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Data Mining</a:t>
            </a:r>
          </a:p>
        </p:txBody>
      </p:sp>
      <p:sp>
        <p:nvSpPr>
          <p:cNvPr id="3" name="Content Placeholder 2"/>
          <p:cNvSpPr>
            <a:spLocks noGrp="1"/>
          </p:cNvSpPr>
          <p:nvPr>
            <p:ph idx="1"/>
          </p:nvPr>
        </p:nvSpPr>
        <p:spPr>
          <a:xfrm>
            <a:off x="1154954" y="2603499"/>
            <a:ext cx="9598905" cy="3900331"/>
          </a:xfrm>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If you’ve ever used a credit card, then you may know that credit card companies will alert you when they think that your credit card is being fraudulently used by someone other than you. This is a perfect example of data mining – credit card companies have a history of your purchases from the past and know geographically where those purchases have been made. If all of a sudden some purchases are made in a city far from where you live, the credit card companies are put on alert to a possible fraud since their data mining shows that you don’t normally make purchases in that city. Then, the credit card company can disable your card for that transaction or just put a flag on your card for suspicious activity.</a:t>
            </a:r>
          </a:p>
        </p:txBody>
      </p:sp>
    </p:spTree>
    <p:extLst>
      <p:ext uri="{BB962C8B-B14F-4D97-AF65-F5344CB8AC3E}">
        <p14:creationId xmlns:p14="http://schemas.microsoft.com/office/powerpoint/2010/main" val="2297084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44125" y="3868856"/>
            <a:ext cx="4762843" cy="1200329"/>
          </a:xfrm>
          <a:prstGeom prst="rect">
            <a:avLst/>
          </a:prstGeom>
          <a:noFill/>
        </p:spPr>
        <p:txBody>
          <a:bodyPr wrap="none" lIns="91440" tIns="45720" rIns="91440" bIns="45720">
            <a:spAutoFit/>
          </a:bodyPr>
          <a:lstStyle/>
          <a:p>
            <a:pPr algn="ctr"/>
            <a:r>
              <a:rPr lang="en-US" sz="72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endParaRPr lang="en-US" sz="7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5" name="Subtitle 2"/>
          <p:cNvSpPr txBox="1">
            <a:spLocks/>
          </p:cNvSpPr>
          <p:nvPr/>
        </p:nvSpPr>
        <p:spPr>
          <a:xfrm>
            <a:off x="212160" y="5441585"/>
            <a:ext cx="11767544" cy="1148560"/>
          </a:xfrm>
          <a:prstGeom prst="rect">
            <a:avLst/>
          </a:prstGeom>
        </p:spPr>
        <p:txBody>
          <a:bodyPr vert="horz" lIns="121920" tIns="60960" rIns="121920" bIns="60960" rtlCol="0" anchor="t">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800" b="0" i="0" kern="1200" cap="all">
                <a:solidFill>
                  <a:schemeClr val="tx2">
                    <a:lumMod val="40000"/>
                    <a:lumOff val="6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9pPr>
          </a:lstStyle>
          <a:p>
            <a:pPr>
              <a:buClr>
                <a:srgbClr val="B01513"/>
              </a:buClr>
            </a:pPr>
            <a:r>
              <a:rPr lang="en-US" sz="1867" dirty="0">
                <a:solidFill>
                  <a:schemeClr val="accent5">
                    <a:lumMod val="75000"/>
                  </a:schemeClr>
                </a:solidFill>
                <a:latin typeface="Arial Rounded MT Bold" panose="020F0704030504030204" pitchFamily="34" charset="0"/>
                <a:cs typeface="Calibri" panose="020F0502020204030204" pitchFamily="34" charset="0"/>
                <a:sym typeface="Arial"/>
              </a:rPr>
              <a:t>By: akanksha Pradhan </a:t>
            </a:r>
            <a:r>
              <a:rPr lang="en-US" sz="1867" dirty="0" smtClean="0">
                <a:solidFill>
                  <a:schemeClr val="accent5">
                    <a:lumMod val="75000"/>
                  </a:schemeClr>
                </a:solidFill>
                <a:latin typeface="Arial Rounded MT Bold" panose="020F0704030504030204" pitchFamily="34" charset="0"/>
                <a:cs typeface="Calibri" panose="020F0502020204030204" pitchFamily="34" charset="0"/>
                <a:sym typeface="Arial"/>
              </a:rPr>
              <a:t>  </a:t>
            </a:r>
            <a:r>
              <a:rPr lang="en-US" sz="1867" dirty="0">
                <a:solidFill>
                  <a:schemeClr val="accent5">
                    <a:lumMod val="75000"/>
                  </a:schemeClr>
                </a:solidFill>
                <a:latin typeface="Arial Rounded MT Bold" panose="020F0704030504030204" pitchFamily="34" charset="0"/>
                <a:cs typeface="Calibri" panose="020F0502020204030204" pitchFamily="34" charset="0"/>
                <a:sym typeface="Arial"/>
              </a:rPr>
              <a:t>115a1078</a:t>
            </a:r>
          </a:p>
          <a:p>
            <a:pPr>
              <a:buClr>
                <a:srgbClr val="B01513"/>
              </a:buClr>
            </a:pPr>
            <a:r>
              <a:rPr lang="en-US" sz="1867" dirty="0">
                <a:solidFill>
                  <a:schemeClr val="accent5">
                    <a:lumMod val="75000"/>
                  </a:schemeClr>
                </a:solidFill>
                <a:latin typeface="Arial Rounded MT Bold" panose="020F0704030504030204" pitchFamily="34" charset="0"/>
                <a:cs typeface="Calibri" panose="020F0502020204030204" pitchFamily="34" charset="0"/>
                <a:sym typeface="Arial"/>
              </a:rPr>
              <a:t>     </a:t>
            </a:r>
            <a:r>
              <a:rPr lang="en-US" sz="1867" dirty="0" smtClean="0">
                <a:solidFill>
                  <a:schemeClr val="accent5">
                    <a:lumMod val="75000"/>
                  </a:schemeClr>
                </a:solidFill>
                <a:latin typeface="Arial Rounded MT Bold" panose="020F0704030504030204" pitchFamily="34" charset="0"/>
                <a:cs typeface="Calibri" panose="020F0502020204030204" pitchFamily="34" charset="0"/>
                <a:sym typeface="Arial"/>
              </a:rPr>
              <a:t>  </a:t>
            </a:r>
            <a:r>
              <a:rPr lang="en-US" sz="1867" dirty="0">
                <a:solidFill>
                  <a:schemeClr val="accent5">
                    <a:lumMod val="75000"/>
                  </a:schemeClr>
                </a:solidFill>
                <a:latin typeface="Arial Rounded MT Bold" panose="020F0704030504030204" pitchFamily="34" charset="0"/>
                <a:cs typeface="Calibri" panose="020F0502020204030204" pitchFamily="34" charset="0"/>
                <a:sym typeface="Arial"/>
              </a:rPr>
              <a:t>sidharth chandran  </a:t>
            </a:r>
            <a:r>
              <a:rPr lang="en-US" sz="1867" dirty="0" smtClean="0">
                <a:solidFill>
                  <a:schemeClr val="accent5">
                    <a:lumMod val="75000"/>
                  </a:schemeClr>
                </a:solidFill>
                <a:latin typeface="Arial Rounded MT Bold" panose="020F0704030504030204" pitchFamily="34" charset="0"/>
                <a:cs typeface="Calibri" panose="020F0502020204030204" pitchFamily="34" charset="0"/>
                <a:sym typeface="Arial"/>
              </a:rPr>
              <a:t> 115a1079</a:t>
            </a:r>
            <a:endParaRPr lang="en-US" sz="1867" dirty="0">
              <a:solidFill>
                <a:schemeClr val="accent5">
                  <a:lumMod val="75000"/>
                </a:schemeClr>
              </a:solidFill>
              <a:latin typeface="Arial Rounded MT Bold" panose="020F0704030504030204" pitchFamily="34" charset="0"/>
              <a:cs typeface="Calibri" panose="020F0502020204030204" pitchFamily="34" charset="0"/>
              <a:sym typeface="Arial"/>
            </a:endParaRPr>
          </a:p>
          <a:p>
            <a:pPr>
              <a:buClr>
                <a:srgbClr val="B01513"/>
              </a:buClr>
            </a:pPr>
            <a:r>
              <a:rPr lang="en-US" sz="1867" dirty="0">
                <a:solidFill>
                  <a:schemeClr val="accent5">
                    <a:lumMod val="75000"/>
                  </a:schemeClr>
                </a:solidFill>
                <a:latin typeface="Arial Rounded MT Bold" panose="020F0704030504030204" pitchFamily="34" charset="0"/>
                <a:cs typeface="Calibri" panose="020F0502020204030204" pitchFamily="34" charset="0"/>
                <a:sym typeface="Arial"/>
              </a:rPr>
              <a:t>      </a:t>
            </a:r>
            <a:r>
              <a:rPr lang="en-US" sz="1867" dirty="0" smtClean="0">
                <a:solidFill>
                  <a:schemeClr val="accent5">
                    <a:lumMod val="75000"/>
                  </a:schemeClr>
                </a:solidFill>
                <a:latin typeface="Arial Rounded MT Bold" panose="020F0704030504030204" pitchFamily="34" charset="0"/>
                <a:cs typeface="Calibri" panose="020F0502020204030204" pitchFamily="34" charset="0"/>
                <a:sym typeface="Arial"/>
              </a:rPr>
              <a:t> r </a:t>
            </a:r>
            <a:r>
              <a:rPr lang="en-US" sz="1867" dirty="0">
                <a:solidFill>
                  <a:schemeClr val="accent5">
                    <a:lumMod val="75000"/>
                  </a:schemeClr>
                </a:solidFill>
                <a:latin typeface="Arial Rounded MT Bold" panose="020F0704030504030204" pitchFamily="34" charset="0"/>
                <a:cs typeface="Calibri" panose="020F0502020204030204" pitchFamily="34" charset="0"/>
                <a:sym typeface="Arial"/>
              </a:rPr>
              <a:t>s kamleshwar           </a:t>
            </a:r>
            <a:r>
              <a:rPr lang="en-US" sz="1867" dirty="0" smtClean="0">
                <a:solidFill>
                  <a:schemeClr val="accent5">
                    <a:lumMod val="75000"/>
                  </a:schemeClr>
                </a:solidFill>
                <a:latin typeface="Arial Rounded MT Bold" panose="020F0704030504030204" pitchFamily="34" charset="0"/>
                <a:cs typeface="Calibri" panose="020F0502020204030204" pitchFamily="34" charset="0"/>
                <a:sym typeface="Arial"/>
              </a:rPr>
              <a:t> 115a1080</a:t>
            </a:r>
            <a:endParaRPr lang="en-US" sz="1867" dirty="0">
              <a:solidFill>
                <a:schemeClr val="accent5">
                  <a:lumMod val="75000"/>
                </a:schemeClr>
              </a:solidFill>
              <a:latin typeface="Arial Rounded MT Bold" panose="020F0704030504030204" pitchFamily="34" charset="0"/>
              <a:cs typeface="Calibri" panose="020F0502020204030204" pitchFamily="34" charset="0"/>
              <a:sym typeface="Arial"/>
            </a:endParaRPr>
          </a:p>
        </p:txBody>
      </p:sp>
    </p:spTree>
    <p:extLst>
      <p:ext uri="{BB962C8B-B14F-4D97-AF65-F5344CB8AC3E}">
        <p14:creationId xmlns:p14="http://schemas.microsoft.com/office/powerpoint/2010/main" val="1602297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Data </a:t>
            </a:r>
            <a:r>
              <a:rPr lang="en-US" dirty="0" smtClean="0"/>
              <a:t>Mining ?</a:t>
            </a:r>
            <a:endParaRPr lang="en-US" dirty="0"/>
          </a:p>
        </p:txBody>
      </p:sp>
      <p:sp>
        <p:nvSpPr>
          <p:cNvPr id="3" name="Content Placeholder 2"/>
          <p:cNvSpPr>
            <a:spLocks noGrp="1"/>
          </p:cNvSpPr>
          <p:nvPr>
            <p:ph idx="1"/>
          </p:nvPr>
        </p:nvSpPr>
        <p:spPr/>
        <p:txBody>
          <a:bodyPr>
            <a:normAutofit/>
          </a:bodyPr>
          <a:lstStyle/>
          <a:p>
            <a:r>
              <a:rPr lang="en-US" sz="2400" dirty="0"/>
              <a:t>Data mining is the process of finding patterns in a given data set. These patterns can often provide meaningful and insightful data to whoever is interested in that data. Data mining is used today in a wide variety of contexts – in fraud detection, as an aid in marketing campaigns, and even supermarkets use it to study their consumers.</a:t>
            </a:r>
          </a:p>
        </p:txBody>
      </p:sp>
    </p:spTree>
    <p:extLst>
      <p:ext uri="{BB962C8B-B14F-4D97-AF65-F5344CB8AC3E}">
        <p14:creationId xmlns:p14="http://schemas.microsoft.com/office/powerpoint/2010/main" val="2043613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DESCRIPTIVE FUNCTIONS</a:t>
            </a:r>
          </a:p>
        </p:txBody>
      </p:sp>
      <p:sp>
        <p:nvSpPr>
          <p:cNvPr id="3" name="Content Placeholder 2"/>
          <p:cNvSpPr>
            <a:spLocks noGrp="1"/>
          </p:cNvSpPr>
          <p:nvPr>
            <p:ph idx="1"/>
          </p:nvPr>
        </p:nvSpPr>
        <p:spPr>
          <a:xfrm>
            <a:off x="1154954" y="2603500"/>
            <a:ext cx="9792088" cy="3416300"/>
          </a:xfrm>
        </p:spPr>
        <p:txBody>
          <a:bodyPr>
            <a:normAutofit/>
          </a:bodyPr>
          <a:lstStyle/>
          <a:p>
            <a:r>
              <a:rPr lang="en-US" sz="2000" dirty="0">
                <a:latin typeface="Verdana" panose="020B0604030504040204" pitchFamily="34" charset="0"/>
                <a:ea typeface="Verdana" panose="020B0604030504040204" pitchFamily="34" charset="0"/>
                <a:cs typeface="Verdana" panose="020B0604030504040204" pitchFamily="34" charset="0"/>
              </a:rPr>
              <a:t>The descriptive function deals with the general properties of data in the database. Here is the list of descriptive functions −</a:t>
            </a:r>
          </a:p>
          <a:p>
            <a:endParaRPr lang="en-US" sz="2000" dirty="0">
              <a:latin typeface="Verdana" panose="020B0604030504040204" pitchFamily="34" charset="0"/>
              <a:ea typeface="Verdana" panose="020B0604030504040204" pitchFamily="34" charset="0"/>
              <a:cs typeface="Verdana" panose="020B0604030504040204" pitchFamily="34" charset="0"/>
            </a:endParaRPr>
          </a:p>
          <a:p>
            <a:pPr>
              <a:buFont typeface="Arial" panose="020B0604020202020204" pitchFamily="34" charset="0"/>
              <a:buChar char="•"/>
            </a:pPr>
            <a:r>
              <a:rPr lang="en-US" sz="2000" dirty="0">
                <a:latin typeface="Verdana" panose="020B0604030504040204" pitchFamily="34" charset="0"/>
                <a:ea typeface="Verdana" panose="020B0604030504040204" pitchFamily="34" charset="0"/>
                <a:cs typeface="Verdana" panose="020B0604030504040204" pitchFamily="34" charset="0"/>
              </a:rPr>
              <a:t>Class/Concept Description</a:t>
            </a:r>
          </a:p>
          <a:p>
            <a:pPr>
              <a:buFont typeface="Arial" panose="020B0604020202020204" pitchFamily="34" charset="0"/>
              <a:buChar char="•"/>
            </a:pPr>
            <a:r>
              <a:rPr lang="en-US" sz="2000" dirty="0">
                <a:latin typeface="Verdana" panose="020B0604030504040204" pitchFamily="34" charset="0"/>
                <a:ea typeface="Verdana" panose="020B0604030504040204" pitchFamily="34" charset="0"/>
                <a:cs typeface="Verdana" panose="020B0604030504040204" pitchFamily="34" charset="0"/>
              </a:rPr>
              <a:t>Mining of Frequent Patterns</a:t>
            </a:r>
          </a:p>
          <a:p>
            <a:pPr>
              <a:buFont typeface="Arial" panose="020B0604020202020204" pitchFamily="34" charset="0"/>
              <a:buChar char="•"/>
            </a:pPr>
            <a:r>
              <a:rPr lang="en-US" sz="2000" dirty="0">
                <a:latin typeface="Verdana" panose="020B0604030504040204" pitchFamily="34" charset="0"/>
                <a:ea typeface="Verdana" panose="020B0604030504040204" pitchFamily="34" charset="0"/>
                <a:cs typeface="Verdana" panose="020B0604030504040204" pitchFamily="34" charset="0"/>
              </a:rPr>
              <a:t>Mining of Associations</a:t>
            </a:r>
          </a:p>
          <a:p>
            <a:pPr>
              <a:buFont typeface="Arial" panose="020B0604020202020204" pitchFamily="34" charset="0"/>
              <a:buChar char="•"/>
            </a:pPr>
            <a:r>
              <a:rPr lang="en-US" sz="2000" dirty="0">
                <a:latin typeface="Verdana" panose="020B0604030504040204" pitchFamily="34" charset="0"/>
                <a:ea typeface="Verdana" panose="020B0604030504040204" pitchFamily="34" charset="0"/>
                <a:cs typeface="Verdana" panose="020B0604030504040204" pitchFamily="34" charset="0"/>
              </a:rPr>
              <a:t>Mining of Correlations</a:t>
            </a:r>
          </a:p>
          <a:p>
            <a:pPr>
              <a:buFont typeface="Arial" panose="020B0604020202020204" pitchFamily="34" charset="0"/>
              <a:buChar char="•"/>
            </a:pPr>
            <a:r>
              <a:rPr lang="en-US" sz="2000" dirty="0">
                <a:latin typeface="Verdana" panose="020B0604030504040204" pitchFamily="34" charset="0"/>
                <a:ea typeface="Verdana" panose="020B0604030504040204" pitchFamily="34" charset="0"/>
                <a:cs typeface="Verdana" panose="020B0604030504040204" pitchFamily="34" charset="0"/>
              </a:rPr>
              <a:t>Mining of Clusters</a:t>
            </a:r>
          </a:p>
        </p:txBody>
      </p:sp>
    </p:spTree>
    <p:extLst>
      <p:ext uri="{BB962C8B-B14F-4D97-AF65-F5344CB8AC3E}">
        <p14:creationId xmlns:p14="http://schemas.microsoft.com/office/powerpoint/2010/main" val="1976724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CLASS/CONCEPT DESCRIPTION</a:t>
            </a:r>
          </a:p>
        </p:txBody>
      </p:sp>
      <p:sp>
        <p:nvSpPr>
          <p:cNvPr id="3" name="Content Placeholder 2"/>
          <p:cNvSpPr>
            <a:spLocks noGrp="1"/>
          </p:cNvSpPr>
          <p:nvPr>
            <p:ph idx="1"/>
          </p:nvPr>
        </p:nvSpPr>
        <p:spPr/>
        <p:txBody>
          <a:bodyPr/>
          <a:lstStyle/>
          <a:p>
            <a:pPr algn="just"/>
            <a:r>
              <a:rPr lang="en-US" dirty="0">
                <a:solidFill>
                  <a:srgbClr val="000000"/>
                </a:solidFill>
                <a:latin typeface="Verdana" panose="020B0604030504040204" pitchFamily="34" charset="0"/>
              </a:rPr>
              <a:t>Class/Concept refers to the data to be associated with the classes or concepts. For example, in a company, the classes of items for sales include computer and printers, and concepts of customers include big spenders and budget spenders. Such descriptions of a class or a concept are called class/concept descriptions. These descriptions can be derived by the following two ways −</a:t>
            </a:r>
          </a:p>
          <a:p>
            <a:pPr algn="just">
              <a:buFont typeface="Arial" panose="020B0604020202020204" pitchFamily="34" charset="0"/>
              <a:buChar char="•"/>
            </a:pPr>
            <a:r>
              <a:rPr lang="en-US" b="1" dirty="0">
                <a:solidFill>
                  <a:srgbClr val="000000"/>
                </a:solidFill>
                <a:latin typeface="Verdana" panose="020B0604030504040204" pitchFamily="34" charset="0"/>
              </a:rPr>
              <a:t>Data Characterization</a:t>
            </a:r>
            <a:r>
              <a:rPr lang="en-US" dirty="0">
                <a:solidFill>
                  <a:srgbClr val="000000"/>
                </a:solidFill>
                <a:latin typeface="Verdana" panose="020B0604030504040204" pitchFamily="34" charset="0"/>
              </a:rPr>
              <a:t> − This refers to summarizing data of class under study. This class under study is called as Target Class.</a:t>
            </a:r>
          </a:p>
          <a:p>
            <a:pPr algn="just">
              <a:buFont typeface="Arial" panose="020B0604020202020204" pitchFamily="34" charset="0"/>
              <a:buChar char="•"/>
            </a:pPr>
            <a:r>
              <a:rPr lang="en-US" b="1" dirty="0">
                <a:solidFill>
                  <a:srgbClr val="000000"/>
                </a:solidFill>
                <a:latin typeface="Verdana" panose="020B0604030504040204" pitchFamily="34" charset="0"/>
              </a:rPr>
              <a:t>Data Discrimination</a:t>
            </a:r>
            <a:r>
              <a:rPr lang="en-US" dirty="0">
                <a:solidFill>
                  <a:srgbClr val="000000"/>
                </a:solidFill>
                <a:latin typeface="Verdana" panose="020B0604030504040204" pitchFamily="34" charset="0"/>
              </a:rPr>
              <a:t> − It refers to the mapping or classification of a class with some predefined group or class.</a:t>
            </a:r>
          </a:p>
          <a:p>
            <a:pPr marL="0" indent="0">
              <a:buNone/>
            </a:pPr>
            <a:endParaRPr lang="en-US" dirty="0"/>
          </a:p>
        </p:txBody>
      </p:sp>
    </p:spTree>
    <p:extLst>
      <p:ext uri="{BB962C8B-B14F-4D97-AF65-F5344CB8AC3E}">
        <p14:creationId xmlns:p14="http://schemas.microsoft.com/office/powerpoint/2010/main" val="1018879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MINING OF FREQUENT PATTERNS</a:t>
            </a:r>
          </a:p>
        </p:txBody>
      </p:sp>
      <p:sp>
        <p:nvSpPr>
          <p:cNvPr id="3" name="Content Placeholder 2"/>
          <p:cNvSpPr>
            <a:spLocks noGrp="1"/>
          </p:cNvSpPr>
          <p:nvPr>
            <p:ph idx="1"/>
          </p:nvPr>
        </p:nvSpPr>
        <p:spPr/>
        <p:txBody>
          <a:bodyPr/>
          <a:lstStyle/>
          <a:p>
            <a:pPr algn="just"/>
            <a:r>
              <a:rPr lang="en-US" dirty="0">
                <a:solidFill>
                  <a:srgbClr val="000000"/>
                </a:solidFill>
                <a:latin typeface="Verdana" panose="020B0604030504040204" pitchFamily="34" charset="0"/>
              </a:rPr>
              <a:t>Frequent patterns are those patterns that occur frequently in transactional data. Here is the list of kind of frequent patterns −</a:t>
            </a:r>
          </a:p>
          <a:p>
            <a:pPr algn="just">
              <a:buFont typeface="Arial" panose="020B0604020202020204" pitchFamily="34" charset="0"/>
              <a:buChar char="•"/>
            </a:pPr>
            <a:r>
              <a:rPr lang="en-US" b="1" dirty="0">
                <a:solidFill>
                  <a:srgbClr val="000000"/>
                </a:solidFill>
                <a:latin typeface="Verdana" panose="020B0604030504040204" pitchFamily="34" charset="0"/>
              </a:rPr>
              <a:t>Frequent Item Set</a:t>
            </a:r>
            <a:r>
              <a:rPr lang="en-US" dirty="0">
                <a:solidFill>
                  <a:srgbClr val="000000"/>
                </a:solidFill>
                <a:latin typeface="Verdana" panose="020B0604030504040204" pitchFamily="34" charset="0"/>
              </a:rPr>
              <a:t> − It refers to a set of items that frequently appear together, for example, milk and bread.</a:t>
            </a:r>
          </a:p>
          <a:p>
            <a:pPr algn="just">
              <a:buFont typeface="Arial" panose="020B0604020202020204" pitchFamily="34" charset="0"/>
              <a:buChar char="•"/>
            </a:pPr>
            <a:r>
              <a:rPr lang="en-US" b="1" dirty="0">
                <a:solidFill>
                  <a:srgbClr val="000000"/>
                </a:solidFill>
                <a:latin typeface="Verdana" panose="020B0604030504040204" pitchFamily="34" charset="0"/>
              </a:rPr>
              <a:t>Frequent Subsequence</a:t>
            </a:r>
            <a:r>
              <a:rPr lang="en-US" dirty="0">
                <a:solidFill>
                  <a:srgbClr val="000000"/>
                </a:solidFill>
                <a:latin typeface="Verdana" panose="020B0604030504040204" pitchFamily="34" charset="0"/>
              </a:rPr>
              <a:t> − A sequence of patterns that occur frequently such as purchasing a camera is followed by memory card.</a:t>
            </a:r>
          </a:p>
          <a:p>
            <a:pPr algn="just">
              <a:buFont typeface="Arial" panose="020B0604020202020204" pitchFamily="34" charset="0"/>
              <a:buChar char="•"/>
            </a:pPr>
            <a:r>
              <a:rPr lang="en-US" b="1" dirty="0">
                <a:solidFill>
                  <a:srgbClr val="000000"/>
                </a:solidFill>
                <a:latin typeface="Verdana" panose="020B0604030504040204" pitchFamily="34" charset="0"/>
              </a:rPr>
              <a:t>Frequent Sub Structure</a:t>
            </a:r>
            <a:r>
              <a:rPr lang="en-US" dirty="0">
                <a:solidFill>
                  <a:srgbClr val="000000"/>
                </a:solidFill>
                <a:latin typeface="Verdana" panose="020B0604030504040204" pitchFamily="34" charset="0"/>
              </a:rPr>
              <a:t> − Substructure refers to different structural forms, such as graphs, trees, or lattices, which may be combined with item−sets or subsequences.</a:t>
            </a:r>
          </a:p>
          <a:p>
            <a:pPr marL="0" indent="0">
              <a:buNone/>
            </a:pPr>
            <a:endParaRPr lang="en-US" dirty="0"/>
          </a:p>
        </p:txBody>
      </p:sp>
    </p:spTree>
    <p:extLst>
      <p:ext uri="{BB962C8B-B14F-4D97-AF65-F5344CB8AC3E}">
        <p14:creationId xmlns:p14="http://schemas.microsoft.com/office/powerpoint/2010/main" val="3383830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MINING OF ASSOCIATIONS</a:t>
            </a:r>
          </a:p>
        </p:txBody>
      </p:sp>
      <p:sp>
        <p:nvSpPr>
          <p:cNvPr id="3" name="Content Placeholder 2"/>
          <p:cNvSpPr>
            <a:spLocks noGrp="1"/>
          </p:cNvSpPr>
          <p:nvPr>
            <p:ph idx="1"/>
          </p:nvPr>
        </p:nvSpPr>
        <p:spPr/>
        <p:txBody>
          <a:bodyPr/>
          <a:lstStyle/>
          <a:p>
            <a:pPr algn="just"/>
            <a:r>
              <a:rPr lang="en-US" dirty="0">
                <a:solidFill>
                  <a:srgbClr val="000000"/>
                </a:solidFill>
                <a:latin typeface="Verdana" panose="020B0604030504040204" pitchFamily="34" charset="0"/>
              </a:rPr>
              <a:t>Associations are used in retail sales to identify patterns that are frequently purchased together. This process refers to the process of uncovering the relationship among data and determining association rules.</a:t>
            </a:r>
          </a:p>
          <a:p>
            <a:pPr algn="just"/>
            <a:r>
              <a:rPr lang="en-US" dirty="0">
                <a:solidFill>
                  <a:srgbClr val="000000"/>
                </a:solidFill>
                <a:latin typeface="Verdana" panose="020B0604030504040204" pitchFamily="34" charset="0"/>
              </a:rPr>
              <a:t>For example, a retailer generates an association rule that shows that 70% of time milk is sold with bread and only 30% of times biscuits are sold with bread.</a:t>
            </a:r>
          </a:p>
          <a:p>
            <a:pPr marL="0" indent="0">
              <a:buNone/>
            </a:pPr>
            <a:endParaRPr lang="en-US" dirty="0"/>
          </a:p>
        </p:txBody>
      </p:sp>
    </p:spTree>
    <p:extLst>
      <p:ext uri="{BB962C8B-B14F-4D97-AF65-F5344CB8AC3E}">
        <p14:creationId xmlns:p14="http://schemas.microsoft.com/office/powerpoint/2010/main" val="4027868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MINING OF CORRELATIONS</a:t>
            </a:r>
          </a:p>
        </p:txBody>
      </p:sp>
      <p:sp>
        <p:nvSpPr>
          <p:cNvPr id="3" name="Content Placeholder 2"/>
          <p:cNvSpPr>
            <a:spLocks noGrp="1"/>
          </p:cNvSpPr>
          <p:nvPr>
            <p:ph idx="1"/>
          </p:nvPr>
        </p:nvSpPr>
        <p:spPr/>
        <p:txBody>
          <a:bodyPr>
            <a:normAutofit/>
          </a:bodyPr>
          <a:lstStyle/>
          <a:p>
            <a:r>
              <a:rPr lang="en-US" sz="2400" dirty="0">
                <a:solidFill>
                  <a:srgbClr val="000000"/>
                </a:solidFill>
                <a:latin typeface="Verdana" panose="020B0604030504040204" pitchFamily="34" charset="0"/>
              </a:rPr>
              <a:t>It is a kind of additional analysis performed to uncover interesting statistical correlations between associated-attribute−value pairs or between two item sets to analyze that if they have positive, negative or no effect on each other.</a:t>
            </a:r>
            <a:endParaRPr lang="en-US" sz="2400" dirty="0"/>
          </a:p>
        </p:txBody>
      </p:sp>
    </p:spTree>
    <p:extLst>
      <p:ext uri="{BB962C8B-B14F-4D97-AF65-F5344CB8AC3E}">
        <p14:creationId xmlns:p14="http://schemas.microsoft.com/office/powerpoint/2010/main" val="1291924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MINING OF CLUSTERS</a:t>
            </a:r>
          </a:p>
        </p:txBody>
      </p:sp>
      <p:sp>
        <p:nvSpPr>
          <p:cNvPr id="3" name="Content Placeholder 2"/>
          <p:cNvSpPr>
            <a:spLocks noGrp="1"/>
          </p:cNvSpPr>
          <p:nvPr>
            <p:ph idx="1"/>
          </p:nvPr>
        </p:nvSpPr>
        <p:spPr/>
        <p:txBody>
          <a:bodyPr>
            <a:normAutofit/>
          </a:bodyPr>
          <a:lstStyle/>
          <a:p>
            <a:r>
              <a:rPr lang="en-US" sz="2400" dirty="0">
                <a:solidFill>
                  <a:srgbClr val="000000"/>
                </a:solidFill>
                <a:latin typeface="Verdana" panose="020B0604030504040204" pitchFamily="34" charset="0"/>
              </a:rPr>
              <a:t>Cluster refers to a group of similar kind of objects. Cluster analysis refers to forming group of objects that are very similar to each other but are highly different from the objects in other clusters.</a:t>
            </a:r>
            <a:endParaRPr lang="en-US" sz="2400" dirty="0"/>
          </a:p>
        </p:txBody>
      </p:sp>
    </p:spTree>
    <p:extLst>
      <p:ext uri="{BB962C8B-B14F-4D97-AF65-F5344CB8AC3E}">
        <p14:creationId xmlns:p14="http://schemas.microsoft.com/office/powerpoint/2010/main" val="3427688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MINING ISSUES</a:t>
            </a:r>
          </a:p>
        </p:txBody>
      </p:sp>
      <p:sp>
        <p:nvSpPr>
          <p:cNvPr id="3" name="Content Placeholder 2"/>
          <p:cNvSpPr>
            <a:spLocks noGrp="1"/>
          </p:cNvSpPr>
          <p:nvPr>
            <p:ph idx="1"/>
          </p:nvPr>
        </p:nvSpPr>
        <p:spPr/>
        <p:txBody>
          <a:bodyPr>
            <a:normAutofit/>
          </a:bodyPr>
          <a:lstStyle/>
          <a:p>
            <a:pPr algn="just"/>
            <a:r>
              <a:rPr lang="en-US" sz="2000" dirty="0">
                <a:solidFill>
                  <a:srgbClr val="000000"/>
                </a:solidFill>
                <a:latin typeface="Verdana" panose="020B0604030504040204" pitchFamily="34" charset="0"/>
              </a:rPr>
              <a:t>Data mining is not an easy task, as the algorithms used can get very complex and data is not always available at one place. It needs to be integrated from various heterogeneous data sources. These factors also create some issues. Here in this tutorial, we will discuss the major issues regarding −</a:t>
            </a:r>
          </a:p>
          <a:p>
            <a:pPr>
              <a:buFont typeface="Arial" panose="020B0604020202020204" pitchFamily="34" charset="0"/>
              <a:buChar char="•"/>
            </a:pPr>
            <a:r>
              <a:rPr lang="en-US" sz="2000" dirty="0">
                <a:solidFill>
                  <a:srgbClr val="000000"/>
                </a:solidFill>
                <a:latin typeface="Verdana" panose="020B0604030504040204" pitchFamily="34" charset="0"/>
              </a:rPr>
              <a:t>Mining Methodology and User Interaction</a:t>
            </a:r>
          </a:p>
          <a:p>
            <a:pPr>
              <a:buFont typeface="Arial" panose="020B0604020202020204" pitchFamily="34" charset="0"/>
              <a:buChar char="•"/>
            </a:pPr>
            <a:r>
              <a:rPr lang="en-US" sz="2000" dirty="0">
                <a:solidFill>
                  <a:srgbClr val="000000"/>
                </a:solidFill>
                <a:latin typeface="Verdana" panose="020B0604030504040204" pitchFamily="34" charset="0"/>
              </a:rPr>
              <a:t>Performance Issues</a:t>
            </a:r>
          </a:p>
          <a:p>
            <a:pPr>
              <a:buFont typeface="Arial" panose="020B0604020202020204" pitchFamily="34" charset="0"/>
              <a:buChar char="•"/>
            </a:pPr>
            <a:r>
              <a:rPr lang="en-US" sz="2000" dirty="0">
                <a:solidFill>
                  <a:srgbClr val="000000"/>
                </a:solidFill>
                <a:latin typeface="Verdana" panose="020B0604030504040204" pitchFamily="34" charset="0"/>
              </a:rPr>
              <a:t>Diverse Data Types Issues</a:t>
            </a:r>
          </a:p>
          <a:p>
            <a:pPr marL="0" indent="0">
              <a:buNone/>
            </a:pPr>
            <a:endParaRPr lang="en-US" sz="2000" dirty="0"/>
          </a:p>
        </p:txBody>
      </p:sp>
    </p:spTree>
    <p:extLst>
      <p:ext uri="{BB962C8B-B14F-4D97-AF65-F5344CB8AC3E}">
        <p14:creationId xmlns:p14="http://schemas.microsoft.com/office/powerpoint/2010/main" val="30856869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ppt/theme/theme2.xml><?xml version="1.0" encoding="utf-8"?>
<a:theme xmlns:a="http://schemas.openxmlformats.org/drawingml/2006/main" name="Banqu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53</TotalTime>
  <Words>590</Words>
  <Application>Microsoft Office PowerPoint</Application>
  <PresentationFormat>Widescreen</PresentationFormat>
  <Paragraphs>50</Paragraphs>
  <Slides>13</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13</vt:i4>
      </vt:variant>
    </vt:vector>
  </HeadingPairs>
  <TitlesOfParts>
    <vt:vector size="22" baseType="lpstr">
      <vt:lpstr>Arial</vt:lpstr>
      <vt:lpstr>Arial Rounded MT Bold</vt:lpstr>
      <vt:lpstr>Calibri</vt:lpstr>
      <vt:lpstr>Century Gothic</vt:lpstr>
      <vt:lpstr>Muli</vt:lpstr>
      <vt:lpstr>Verdana</vt:lpstr>
      <vt:lpstr>Wingdings 3</vt:lpstr>
      <vt:lpstr>Ion Boardroom</vt:lpstr>
      <vt:lpstr>Banquo template</vt:lpstr>
      <vt:lpstr>Data Mining</vt:lpstr>
      <vt:lpstr>What is Data Mining ?</vt:lpstr>
      <vt:lpstr>DESCRIPTIVE FUNCTIONS</vt:lpstr>
      <vt:lpstr>CLASS/CONCEPT DESCRIPTION</vt:lpstr>
      <vt:lpstr>MINING OF FREQUENT PATTERNS</vt:lpstr>
      <vt:lpstr>MINING OF ASSOCIATIONS</vt:lpstr>
      <vt:lpstr>MINING OF CORRELATIONS</vt:lpstr>
      <vt:lpstr>MINING OF CLUSTERS</vt:lpstr>
      <vt:lpstr>MINING ISSUES</vt:lpstr>
      <vt:lpstr>PowerPoint Presentation</vt:lpstr>
      <vt:lpstr>Applications</vt:lpstr>
      <vt:lpstr>Example of Data Mining</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dc:title>
  <dc:creator>KAPIL-PC</dc:creator>
  <cp:lastModifiedBy>sidharth pv</cp:lastModifiedBy>
  <cp:revision>8</cp:revision>
  <dcterms:created xsi:type="dcterms:W3CDTF">2017-04-11T15:49:41Z</dcterms:created>
  <dcterms:modified xsi:type="dcterms:W3CDTF">2017-04-12T15:37:23Z</dcterms:modified>
</cp:coreProperties>
</file>