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ibre Franklin"/>
      <p:regular r:id="rId23"/>
      <p:bold r:id="rId24"/>
      <p:italic r:id="rId25"/>
      <p:boldItalic r:id="rId26"/>
    </p:embeddedFont>
    <p:embeddedFont>
      <p:font typeface="Montserrat"/>
      <p:regular r:id="rId27"/>
      <p:bold r:id="rId28"/>
      <p:italic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h47etv18mWUcjoN+ASw7mn8iqw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ibreBaskerville-italic.fntdata"/><Relationship Id="rId10" Type="http://schemas.openxmlformats.org/officeDocument/2006/relationships/slide" Target="slides/slide5.xml"/><Relationship Id="rId32" Type="http://schemas.openxmlformats.org/officeDocument/2006/relationships/font" Target="fonts/LibreBaskerville-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rm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19"/>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19"/>
          <p:cNvSpPr/>
          <p:nvPr/>
        </p:nvSpPr>
        <p:spPr>
          <a:xfrm>
            <a:off x="65313" y="52317"/>
            <a:ext cx="9013372" cy="501915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19"/>
          <p:cNvSpPr txBox="1"/>
          <p:nvPr>
            <p:ph idx="1" type="subTitle"/>
          </p:nvPr>
        </p:nvSpPr>
        <p:spPr>
          <a:xfrm>
            <a:off x="1295400" y="2400300"/>
            <a:ext cx="6400800" cy="120015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19"/>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9"/>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9"/>
          <p:cNvSpPr/>
          <p:nvPr/>
        </p:nvSpPr>
        <p:spPr>
          <a:xfrm>
            <a:off x="62932" y="1086978"/>
            <a:ext cx="9021537" cy="11455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 name="Google Shape;21;p19"/>
          <p:cNvSpPr/>
          <p:nvPr/>
        </p:nvSpPr>
        <p:spPr>
          <a:xfrm>
            <a:off x="62932" y="1047540"/>
            <a:ext cx="9021537" cy="90435"/>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 name="Google Shape;22;p19"/>
          <p:cNvSpPr/>
          <p:nvPr/>
        </p:nvSpPr>
        <p:spPr>
          <a:xfrm>
            <a:off x="62932" y="2232487"/>
            <a:ext cx="9021537" cy="8289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 name="Google Shape;23;p19"/>
          <p:cNvSpPr txBox="1"/>
          <p:nvPr>
            <p:ph type="ctrTitle"/>
          </p:nvPr>
        </p:nvSpPr>
        <p:spPr>
          <a:xfrm>
            <a:off x="457200" y="1129448"/>
            <a:ext cx="8229600" cy="1102519"/>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8"/>
          <p:cNvSpPr txBox="1"/>
          <p:nvPr>
            <p:ph type="title"/>
          </p:nvPr>
        </p:nvSpPr>
        <p:spPr>
          <a:xfrm>
            <a:off x="914400" y="3675413"/>
            <a:ext cx="7315200" cy="391716"/>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8"/>
          <p:cNvSpPr txBox="1"/>
          <p:nvPr>
            <p:ph idx="1" type="body"/>
          </p:nvPr>
        </p:nvSpPr>
        <p:spPr>
          <a:xfrm>
            <a:off x="914400" y="4084369"/>
            <a:ext cx="7315200" cy="51435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28"/>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1" type="ftr"/>
          </p:nvPr>
        </p:nvSpPr>
        <p:spPr>
          <a:xfrm>
            <a:off x="914400" y="4629150"/>
            <a:ext cx="38862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p:nvPr>
            <p:ph idx="12" type="sldNum"/>
          </p:nvPr>
        </p:nvSpPr>
        <p:spPr>
          <a:xfrm>
            <a:off x="146304" y="4656582"/>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8"/>
          <p:cNvSpPr/>
          <p:nvPr/>
        </p:nvSpPr>
        <p:spPr>
          <a:xfrm flipH="1" rot="10800000">
            <a:off x="68307" y="3512666"/>
            <a:ext cx="9006840" cy="685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28"/>
          <p:cNvSpPr/>
          <p:nvPr/>
        </p:nvSpPr>
        <p:spPr>
          <a:xfrm>
            <a:off x="68509" y="3487856"/>
            <a:ext cx="9006639" cy="3428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28"/>
          <p:cNvSpPr/>
          <p:nvPr/>
        </p:nvSpPr>
        <p:spPr>
          <a:xfrm>
            <a:off x="68511" y="3579919"/>
            <a:ext cx="9006637" cy="3660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28"/>
          <p:cNvSpPr/>
          <p:nvPr>
            <p:ph idx="2" type="pic"/>
          </p:nvPr>
        </p:nvSpPr>
        <p:spPr>
          <a:xfrm>
            <a:off x="68309" y="50007"/>
            <a:ext cx="9001873" cy="3436144"/>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9"/>
          <p:cNvSpPr txBox="1"/>
          <p:nvPr>
            <p:ph type="title"/>
          </p:nvPr>
        </p:nvSpPr>
        <p:spPr>
          <a:xfrm>
            <a:off x="914400" y="205979"/>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9"/>
          <p:cNvSpPr txBox="1"/>
          <p:nvPr>
            <p:ph idx="1" type="body"/>
          </p:nvPr>
        </p:nvSpPr>
        <p:spPr>
          <a:xfrm rot="5400000">
            <a:off x="3086100" y="-1085850"/>
            <a:ext cx="3429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29"/>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9"/>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9"/>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0"/>
          <p:cNvSpPr txBox="1"/>
          <p:nvPr>
            <p:ph type="title"/>
          </p:nvPr>
        </p:nvSpPr>
        <p:spPr>
          <a:xfrm rot="5400000">
            <a:off x="5440918" y="1394463"/>
            <a:ext cx="4388644"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0"/>
          <p:cNvSpPr txBox="1"/>
          <p:nvPr>
            <p:ph idx="1" type="body"/>
          </p:nvPr>
        </p:nvSpPr>
        <p:spPr>
          <a:xfrm rot="5400000">
            <a:off x="1501378" y="-380998"/>
            <a:ext cx="4388644"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30"/>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0"/>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800"/>
              <a:buFont typeface="Libre Franklin"/>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Font typeface="Libre Baskerville"/>
              <a:buChar char="○"/>
              <a:defRPr/>
            </a:lvl5pPr>
            <a:lvl6pPr indent="-317500" lvl="5" marL="2743200" algn="l">
              <a:lnSpc>
                <a:spcPct val="115000"/>
              </a:lnSpc>
              <a:spcBef>
                <a:spcPts val="1600"/>
              </a:spcBef>
              <a:spcAft>
                <a:spcPts val="0"/>
              </a:spcAft>
              <a:buSzPts val="1400"/>
              <a:buFont typeface="Libre Baskerville"/>
              <a:buChar char="■"/>
              <a:defRPr/>
            </a:lvl6pPr>
            <a:lvl7pPr indent="-317500" lvl="6" marL="3200400" algn="l">
              <a:lnSpc>
                <a:spcPct val="115000"/>
              </a:lnSpc>
              <a:spcBef>
                <a:spcPts val="1600"/>
              </a:spcBef>
              <a:spcAft>
                <a:spcPts val="0"/>
              </a:spcAft>
              <a:buSzPts val="1400"/>
              <a:buFont typeface="Libre Baskerville"/>
              <a:buChar char="●"/>
              <a:defRPr/>
            </a:lvl7pPr>
            <a:lvl8pPr indent="-317500" lvl="7" marL="3657600" algn="l">
              <a:lnSpc>
                <a:spcPct val="115000"/>
              </a:lnSpc>
              <a:spcBef>
                <a:spcPts val="1600"/>
              </a:spcBef>
              <a:spcAft>
                <a:spcPts val="0"/>
              </a:spcAft>
              <a:buSzPts val="1400"/>
              <a:buFont typeface="Libre Baskerville"/>
              <a:buChar char="○"/>
              <a:defRPr/>
            </a:lvl8pPr>
            <a:lvl9pPr indent="-317500" lvl="8" marL="4114800" algn="l">
              <a:lnSpc>
                <a:spcPct val="115000"/>
              </a:lnSpc>
              <a:spcBef>
                <a:spcPts val="1600"/>
              </a:spcBef>
              <a:spcAft>
                <a:spcPts val="1600"/>
              </a:spcAft>
              <a:buSzPts val="1400"/>
              <a:buFont typeface="Libre Baskerville"/>
              <a:buChar char="■"/>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1"/>
          <p:cNvSpPr txBox="1"/>
          <p:nvPr>
            <p:ph type="title"/>
          </p:nvPr>
        </p:nvSpPr>
        <p:spPr>
          <a:xfrm>
            <a:off x="914400" y="205979"/>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1"/>
          <p:cNvSpPr txBox="1"/>
          <p:nvPr>
            <p:ph idx="1" type="body"/>
          </p:nvPr>
        </p:nvSpPr>
        <p:spPr>
          <a:xfrm>
            <a:off x="914400" y="1085850"/>
            <a:ext cx="777240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22"/>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 name="Google Shape;36;p22"/>
          <p:cNvSpPr/>
          <p:nvPr/>
        </p:nvSpPr>
        <p:spPr>
          <a:xfrm>
            <a:off x="65313" y="52317"/>
            <a:ext cx="9013372" cy="501915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22"/>
          <p:cNvSpPr txBox="1"/>
          <p:nvPr>
            <p:ph type="title"/>
          </p:nvPr>
        </p:nvSpPr>
        <p:spPr>
          <a:xfrm>
            <a:off x="722313" y="714376"/>
            <a:ext cx="7772400" cy="1021556"/>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722313" y="1910953"/>
            <a:ext cx="7772400" cy="1003697"/>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22"/>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1" type="ftr"/>
          </p:nvPr>
        </p:nvSpPr>
        <p:spPr>
          <a:xfrm>
            <a:off x="800100" y="4629150"/>
            <a:ext cx="40005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2"/>
          <p:cNvSpPr/>
          <p:nvPr/>
        </p:nvSpPr>
        <p:spPr>
          <a:xfrm flipH="1" rot="10800000">
            <a:off x="69413" y="1782623"/>
            <a:ext cx="9013515" cy="685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 name="Google Shape;42;p22"/>
          <p:cNvSpPr/>
          <p:nvPr/>
        </p:nvSpPr>
        <p:spPr>
          <a:xfrm>
            <a:off x="69147" y="1756107"/>
            <a:ext cx="9013781" cy="3428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 name="Google Shape;43;p22"/>
          <p:cNvSpPr/>
          <p:nvPr/>
        </p:nvSpPr>
        <p:spPr>
          <a:xfrm>
            <a:off x="68307" y="1851660"/>
            <a:ext cx="9014621" cy="3429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 name="Google Shape;44;p22"/>
          <p:cNvSpPr/>
          <p:nvPr>
            <p:ph idx="12" type="sldNum"/>
          </p:nvPr>
        </p:nvSpPr>
        <p:spPr>
          <a:xfrm>
            <a:off x="146304" y="4656582"/>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3"/>
          <p:cNvSpPr txBox="1"/>
          <p:nvPr>
            <p:ph type="title"/>
          </p:nvPr>
        </p:nvSpPr>
        <p:spPr>
          <a:xfrm>
            <a:off x="914400" y="205979"/>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23"/>
          <p:cNvSpPr txBox="1"/>
          <p:nvPr>
            <p:ph idx="1" type="body"/>
          </p:nvPr>
        </p:nvSpPr>
        <p:spPr>
          <a:xfrm>
            <a:off x="914400" y="1085850"/>
            <a:ext cx="374904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23"/>
          <p:cNvSpPr txBox="1"/>
          <p:nvPr>
            <p:ph idx="2" type="body"/>
          </p:nvPr>
        </p:nvSpPr>
        <p:spPr>
          <a:xfrm>
            <a:off x="4933950" y="1085850"/>
            <a:ext cx="374904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4"/>
          <p:cNvSpPr txBox="1"/>
          <p:nvPr>
            <p:ph type="title"/>
          </p:nvPr>
        </p:nvSpPr>
        <p:spPr>
          <a:xfrm>
            <a:off x="914400" y="20478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4"/>
          <p:cNvSpPr txBox="1"/>
          <p:nvPr>
            <p:ph idx="1" type="body"/>
          </p:nvPr>
        </p:nvSpPr>
        <p:spPr>
          <a:xfrm>
            <a:off x="914400" y="1085850"/>
            <a:ext cx="3733800" cy="5715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24"/>
          <p:cNvSpPr txBox="1"/>
          <p:nvPr>
            <p:ph idx="2" type="body"/>
          </p:nvPr>
        </p:nvSpPr>
        <p:spPr>
          <a:xfrm>
            <a:off x="4953000" y="1085850"/>
            <a:ext cx="3733800" cy="5715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24"/>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4"/>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4"/>
          <p:cNvSpPr txBox="1"/>
          <p:nvPr>
            <p:ph idx="3" type="body"/>
          </p:nvPr>
        </p:nvSpPr>
        <p:spPr>
          <a:xfrm>
            <a:off x="914400" y="1685925"/>
            <a:ext cx="3733800" cy="29146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24"/>
          <p:cNvSpPr txBox="1"/>
          <p:nvPr>
            <p:ph idx="4" type="body"/>
          </p:nvPr>
        </p:nvSpPr>
        <p:spPr>
          <a:xfrm>
            <a:off x="4953000" y="1685925"/>
            <a:ext cx="3733800" cy="29146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5"/>
          <p:cNvSpPr txBox="1"/>
          <p:nvPr>
            <p:ph type="title"/>
          </p:nvPr>
        </p:nvSpPr>
        <p:spPr>
          <a:xfrm>
            <a:off x="914400" y="205979"/>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6"/>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6"/>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6"/>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7"/>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27"/>
          <p:cNvSpPr/>
          <p:nvPr/>
        </p:nvSpPr>
        <p:spPr>
          <a:xfrm>
            <a:off x="64008" y="52316"/>
            <a:ext cx="9013372" cy="5020056"/>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27"/>
          <p:cNvSpPr txBox="1"/>
          <p:nvPr>
            <p:ph type="title"/>
          </p:nvPr>
        </p:nvSpPr>
        <p:spPr>
          <a:xfrm>
            <a:off x="914400" y="20478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a:off x="914400" y="1200150"/>
            <a:ext cx="1905000" cy="337185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27"/>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27"/>
          <p:cNvSpPr txBox="1"/>
          <p:nvPr>
            <p:ph idx="2" type="body"/>
          </p:nvPr>
        </p:nvSpPr>
        <p:spPr>
          <a:xfrm>
            <a:off x="2971800" y="1200150"/>
            <a:ext cx="5715000" cy="33718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8"/>
          <p:cNvSpPr/>
          <p:nvPr/>
        </p:nvSpPr>
        <p:spPr>
          <a:xfrm>
            <a:off x="64008" y="52316"/>
            <a:ext cx="9013372" cy="5020056"/>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18"/>
          <p:cNvSpPr txBox="1"/>
          <p:nvPr>
            <p:ph type="title"/>
          </p:nvPr>
        </p:nvSpPr>
        <p:spPr>
          <a:xfrm>
            <a:off x="914400" y="205979"/>
            <a:ext cx="7772400" cy="85725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8"/>
          <p:cNvSpPr txBox="1"/>
          <p:nvPr>
            <p:ph idx="1" type="body"/>
          </p:nvPr>
        </p:nvSpPr>
        <p:spPr>
          <a:xfrm>
            <a:off x="914400" y="1085850"/>
            <a:ext cx="7772400" cy="3429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8"/>
          <p:cNvSpPr txBox="1"/>
          <p:nvPr>
            <p:ph idx="10" type="dt"/>
          </p:nvPr>
        </p:nvSpPr>
        <p:spPr>
          <a:xfrm>
            <a:off x="6172200" y="4643437"/>
            <a:ext cx="2476500" cy="35718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18"/>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18"/>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319775" y="312517"/>
            <a:ext cx="8639030" cy="437523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Clr>
                <a:srgbClr val="CC0000"/>
              </a:buClr>
              <a:buSzPts val="5200"/>
              <a:buFont typeface="Libre Baskerville"/>
              <a:buNone/>
            </a:pPr>
            <a:br>
              <a:rPr b="1" lang="en-US" sz="3200">
                <a:solidFill>
                  <a:srgbClr val="CC0000"/>
                </a:solidFill>
                <a:latin typeface="Libre Baskerville"/>
                <a:ea typeface="Libre Baskerville"/>
                <a:cs typeface="Libre Baskerville"/>
                <a:sym typeface="Libre Baskerville"/>
              </a:rPr>
            </a:br>
            <a:br>
              <a:rPr b="1" lang="en-US" sz="3200">
                <a:solidFill>
                  <a:srgbClr val="CC0000"/>
                </a:solidFill>
                <a:latin typeface="Libre Baskerville"/>
                <a:ea typeface="Libre Baskerville"/>
                <a:cs typeface="Libre Baskerville"/>
                <a:sym typeface="Libre Baskerville"/>
              </a:rPr>
            </a:br>
            <a:br>
              <a:rPr b="1" lang="en-US" sz="3200">
                <a:solidFill>
                  <a:srgbClr val="CC0000"/>
                </a:solidFill>
                <a:latin typeface="Libre Baskerville"/>
                <a:ea typeface="Libre Baskerville"/>
                <a:cs typeface="Libre Baskerville"/>
                <a:sym typeface="Libre Baskerville"/>
              </a:rPr>
            </a:br>
            <a:r>
              <a:rPr b="1" lang="en-US" sz="3200">
                <a:solidFill>
                  <a:srgbClr val="FF0000"/>
                </a:solidFill>
                <a:latin typeface="Arial"/>
                <a:ea typeface="Arial"/>
                <a:cs typeface="Arial"/>
                <a:sym typeface="Arial"/>
              </a:rPr>
              <a:t>Project on Regression</a:t>
            </a:r>
            <a:br>
              <a:rPr b="1" lang="en-US" sz="3200">
                <a:solidFill>
                  <a:srgbClr val="CC0000"/>
                </a:solidFill>
                <a:latin typeface="Libre Baskerville"/>
                <a:ea typeface="Libre Baskerville"/>
                <a:cs typeface="Libre Baskerville"/>
                <a:sym typeface="Libre Baskerville"/>
              </a:rPr>
            </a:br>
            <a:r>
              <a:rPr b="1" lang="en-US" sz="2400">
                <a:solidFill>
                  <a:srgbClr val="343232"/>
                </a:solidFill>
                <a:latin typeface="Arial"/>
                <a:ea typeface="Arial"/>
                <a:cs typeface="Arial"/>
                <a:sym typeface="Arial"/>
              </a:rPr>
              <a:t>Ted talks views Prediction</a:t>
            </a:r>
            <a:br>
              <a:rPr b="1" lang="en-US" sz="3200">
                <a:solidFill>
                  <a:srgbClr val="343232"/>
                </a:solidFill>
                <a:latin typeface="Libre Baskerville"/>
                <a:ea typeface="Libre Baskerville"/>
                <a:cs typeface="Libre Baskerville"/>
                <a:sym typeface="Libre Baskerville"/>
              </a:rPr>
            </a:br>
            <a:br>
              <a:rPr b="1" lang="en-US" sz="3200">
                <a:solidFill>
                  <a:schemeClr val="accent2"/>
                </a:solidFill>
                <a:latin typeface="Libre Baskerville"/>
                <a:ea typeface="Libre Baskerville"/>
                <a:cs typeface="Libre Baskerville"/>
                <a:sym typeface="Libre Baskerville"/>
              </a:rPr>
            </a:br>
            <a:r>
              <a:rPr b="1" lang="en-US" sz="3200">
                <a:solidFill>
                  <a:schemeClr val="accent2"/>
                </a:solidFill>
                <a:latin typeface="Libre Baskerville"/>
                <a:ea typeface="Libre Baskerville"/>
                <a:cs typeface="Libre Baskerville"/>
                <a:sym typeface="Libre Baskerville"/>
              </a:rPr>
              <a:t> </a:t>
            </a:r>
            <a:endParaRPr b="1" sz="1800">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EDA-Data Cleaning- Steps and challenges</a:t>
            </a:r>
            <a:endParaRPr b="1" sz="2000">
              <a:solidFill>
                <a:srgbClr val="FF0000"/>
              </a:solidFill>
              <a:latin typeface="Arial"/>
              <a:ea typeface="Arial"/>
              <a:cs typeface="Arial"/>
              <a:sym typeface="Arial"/>
            </a:endParaRPr>
          </a:p>
        </p:txBody>
      </p:sp>
      <p:sp>
        <p:nvSpPr>
          <p:cNvPr id="162" name="Google Shape;16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Finding out missing values.</a:t>
            </a:r>
            <a:endParaRPr b="1" sz="16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Finding out duplicates.</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Finding out outliers.</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Data Transformation.</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Feature selection and feature dropping.</a:t>
            </a:r>
            <a:endParaRPr/>
          </a:p>
          <a:p>
            <a:pPr indent="-228600" lvl="0" marL="4572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11700" y="445025"/>
            <a:ext cx="8520600" cy="44622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Correlations</a:t>
            </a:r>
            <a:endParaRPr b="1" sz="2000">
              <a:solidFill>
                <a:srgbClr val="FF0000"/>
              </a:solidFill>
              <a:latin typeface="Arial"/>
              <a:ea typeface="Arial"/>
              <a:cs typeface="Arial"/>
              <a:sym typeface="Arial"/>
            </a:endParaRPr>
          </a:p>
        </p:txBody>
      </p:sp>
      <p:pic>
        <p:nvPicPr>
          <p:cNvPr id="168" name="Google Shape;168;p11"/>
          <p:cNvPicPr preferRelativeResize="0"/>
          <p:nvPr/>
        </p:nvPicPr>
        <p:blipFill rotWithShape="1">
          <a:blip r:embed="rId3">
            <a:alphaModFix/>
          </a:blip>
          <a:srcRect b="0" l="0" r="0" t="0"/>
          <a:stretch/>
        </p:blipFill>
        <p:spPr>
          <a:xfrm>
            <a:off x="844954" y="914402"/>
            <a:ext cx="7237011" cy="40048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Models</a:t>
            </a:r>
            <a:endParaRPr b="1" sz="2000">
              <a:solidFill>
                <a:srgbClr val="FF0000"/>
              </a:solidFill>
              <a:latin typeface="Arial"/>
              <a:ea typeface="Arial"/>
              <a:cs typeface="Arial"/>
              <a:sym typeface="Arial"/>
            </a:endParaRPr>
          </a:p>
        </p:txBody>
      </p:sp>
      <p:sp>
        <p:nvSpPr>
          <p:cNvPr id="174" name="Google Shape;174;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Linear Regression.</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Catboost.</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XGBoost.</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Random forest.</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Model improvement.</a:t>
            </a:r>
            <a:endParaRPr b="1" sz="16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Feature Importance XGBoost and Random forest</a:t>
            </a:r>
            <a:endParaRPr b="1" sz="2000">
              <a:solidFill>
                <a:srgbClr val="FF0000"/>
              </a:solidFill>
              <a:latin typeface="Arial"/>
              <a:ea typeface="Arial"/>
              <a:cs typeface="Arial"/>
              <a:sym typeface="Arial"/>
            </a:endParaRPr>
          </a:p>
        </p:txBody>
      </p:sp>
      <p:pic>
        <p:nvPicPr>
          <p:cNvPr id="180" name="Google Shape;180;p13"/>
          <p:cNvPicPr preferRelativeResize="0"/>
          <p:nvPr/>
        </p:nvPicPr>
        <p:blipFill rotWithShape="1">
          <a:blip r:embed="rId3">
            <a:alphaModFix/>
          </a:blip>
          <a:srcRect b="0" l="0" r="0" t="0"/>
          <a:stretch/>
        </p:blipFill>
        <p:spPr>
          <a:xfrm>
            <a:off x="277794" y="1157469"/>
            <a:ext cx="4444679" cy="3368233"/>
          </a:xfrm>
          <a:prstGeom prst="rect">
            <a:avLst/>
          </a:prstGeom>
          <a:noFill/>
          <a:ln>
            <a:noFill/>
          </a:ln>
        </p:spPr>
      </p:pic>
      <p:pic>
        <p:nvPicPr>
          <p:cNvPr id="181" name="Google Shape;181;p13"/>
          <p:cNvPicPr preferRelativeResize="0"/>
          <p:nvPr/>
        </p:nvPicPr>
        <p:blipFill rotWithShape="1">
          <a:blip r:embed="rId4">
            <a:alphaModFix/>
          </a:blip>
          <a:srcRect b="0" l="0" r="0" t="0"/>
          <a:stretch/>
        </p:blipFill>
        <p:spPr>
          <a:xfrm>
            <a:off x="4907665" y="1284789"/>
            <a:ext cx="3877520" cy="31367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311702" y="277794"/>
            <a:ext cx="8438761" cy="39353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Model scores</a:t>
            </a:r>
            <a:endParaRPr b="1" sz="2000">
              <a:solidFill>
                <a:srgbClr val="FF0000"/>
              </a:solidFill>
              <a:latin typeface="Arial"/>
              <a:ea typeface="Arial"/>
              <a:cs typeface="Arial"/>
              <a:sym typeface="Arial"/>
            </a:endParaRPr>
          </a:p>
        </p:txBody>
      </p:sp>
      <p:sp>
        <p:nvSpPr>
          <p:cNvPr id="187" name="Google Shape;18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pic>
        <p:nvPicPr>
          <p:cNvPr id="188" name="Google Shape;188;p14"/>
          <p:cNvPicPr preferRelativeResize="0"/>
          <p:nvPr/>
        </p:nvPicPr>
        <p:blipFill rotWithShape="1">
          <a:blip r:embed="rId3">
            <a:alphaModFix/>
          </a:blip>
          <a:srcRect b="0" l="0" r="0" t="0"/>
          <a:stretch/>
        </p:blipFill>
        <p:spPr>
          <a:xfrm>
            <a:off x="556068" y="717623"/>
            <a:ext cx="3437198" cy="3738630"/>
          </a:xfrm>
          <a:prstGeom prst="rect">
            <a:avLst/>
          </a:prstGeom>
          <a:noFill/>
          <a:ln>
            <a:noFill/>
          </a:ln>
        </p:spPr>
      </p:pic>
      <p:pic>
        <p:nvPicPr>
          <p:cNvPr id="189" name="Google Shape;189;p14"/>
          <p:cNvPicPr preferRelativeResize="0"/>
          <p:nvPr/>
        </p:nvPicPr>
        <p:blipFill rotWithShape="1">
          <a:blip r:embed="rId4">
            <a:alphaModFix/>
          </a:blip>
          <a:srcRect b="0" l="0" r="0" t="0"/>
          <a:stretch/>
        </p:blipFill>
        <p:spPr>
          <a:xfrm>
            <a:off x="5058142" y="729202"/>
            <a:ext cx="3368231" cy="3773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311700" y="208343"/>
            <a:ext cx="8520600" cy="5555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Challenges</a:t>
            </a:r>
            <a:endParaRPr b="1" sz="2000">
              <a:solidFill>
                <a:srgbClr val="FF0000"/>
              </a:solidFill>
              <a:latin typeface="Arial"/>
              <a:ea typeface="Arial"/>
              <a:cs typeface="Arial"/>
              <a:sym typeface="Arial"/>
            </a:endParaRPr>
          </a:p>
        </p:txBody>
      </p:sp>
      <p:sp>
        <p:nvSpPr>
          <p:cNvPr id="195" name="Google Shape;19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I have faced many challenges during this project starting with looking for converting the data into numerical and standardization also selecting the right amount of features and encoding including target encoding and one_hot_encoding.</a:t>
            </a:r>
            <a:endParaRPr/>
          </a:p>
          <a:p>
            <a:pPr indent="-22860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I have made a few observations that keeping right amount of features and right feature selection is very important and finally are responsible for your models betterment and good accuracy.</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Regularization and hyper parameter tuning.</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I have faced some of challenges during converting the str type to the dictionary type column.</a:t>
            </a:r>
            <a:endParaRPr sz="1600">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sz="1600">
              <a:solidFill>
                <a:schemeClr val="accen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Conclusion</a:t>
            </a:r>
            <a:endParaRPr b="1" sz="2000">
              <a:solidFill>
                <a:srgbClr val="FF0000"/>
              </a:solidFill>
              <a:latin typeface="Arial"/>
              <a:ea typeface="Arial"/>
              <a:cs typeface="Arial"/>
              <a:sym typeface="Arial"/>
            </a:endParaRPr>
          </a:p>
        </p:txBody>
      </p:sp>
      <p:sp>
        <p:nvSpPr>
          <p:cNvPr id="201" name="Google Shape;201;p16"/>
          <p:cNvSpPr txBox="1"/>
          <p:nvPr>
            <p:ph idx="1" type="body"/>
          </p:nvPr>
        </p:nvSpPr>
        <p:spPr>
          <a:xfrm>
            <a:off x="311700" y="847676"/>
            <a:ext cx="8623956" cy="410629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1600">
                <a:latin typeface="Arial"/>
                <a:ea typeface="Arial"/>
                <a:cs typeface="Arial"/>
                <a:sym typeface="Arial"/>
              </a:rPr>
              <a:t>I have started with data loading and importing the libraries and then I started with the exploring the data and looking into columns which were used for visualization. I have seen few columns for the null values and outliers as well.</a:t>
            </a:r>
            <a:endParaRPr/>
          </a:p>
          <a:p>
            <a:pPr indent="0" lvl="0" marL="0" rtl="0" algn="l">
              <a:lnSpc>
                <a:spcPct val="115000"/>
              </a:lnSpc>
              <a:spcBef>
                <a:spcPts val="0"/>
              </a:spcBef>
              <a:spcAft>
                <a:spcPts val="0"/>
              </a:spcAft>
              <a:buSzPts val="1800"/>
              <a:buNone/>
            </a:pPr>
            <a:r>
              <a:rPr b="1" lang="en-US" sz="1600">
                <a:latin typeface="Arial"/>
                <a:ea typeface="Arial"/>
                <a:cs typeface="Arial"/>
                <a:sym typeface="Arial"/>
              </a:rPr>
              <a:t>I treated the data accordingly and since I have categorical data with me I did target encoding and one hot ending on given columns. Since some values were varying and causing the heteroskedasticity. I have done standardization accordingly.</a:t>
            </a:r>
            <a:endParaRPr/>
          </a:p>
          <a:p>
            <a:pPr indent="0" lvl="0" marL="0" rtl="0" algn="l">
              <a:lnSpc>
                <a:spcPct val="115000"/>
              </a:lnSpc>
              <a:spcBef>
                <a:spcPts val="0"/>
              </a:spcBef>
              <a:spcAft>
                <a:spcPts val="0"/>
              </a:spcAft>
              <a:buSzPts val="1800"/>
              <a:buNone/>
            </a:pPr>
            <a:r>
              <a:rPr b="1" lang="en-US" sz="1600">
                <a:latin typeface="Arial"/>
                <a:ea typeface="Arial"/>
                <a:cs typeface="Arial"/>
                <a:sym typeface="Arial"/>
              </a:rPr>
              <a:t>I have  explored the data and looked for the trend in bi-variate analysis.</a:t>
            </a:r>
            <a:endParaRPr/>
          </a:p>
          <a:p>
            <a:pPr indent="0" lvl="0" marL="0" rtl="0" algn="l">
              <a:lnSpc>
                <a:spcPct val="115000"/>
              </a:lnSpc>
              <a:spcBef>
                <a:spcPts val="0"/>
              </a:spcBef>
              <a:spcAft>
                <a:spcPts val="0"/>
              </a:spcAft>
              <a:buSzPts val="1800"/>
              <a:buNone/>
            </a:pPr>
            <a:r>
              <a:rPr b="1" lang="en-US" sz="1600">
                <a:latin typeface="Arial"/>
                <a:ea typeface="Arial"/>
                <a:cs typeface="Arial"/>
                <a:sym typeface="Arial"/>
              </a:rPr>
              <a:t>I have checked that views are correlated with the speakers as shown top 5 speaker with daily views exceeding 100000.</a:t>
            </a:r>
            <a:endParaRPr/>
          </a:p>
          <a:p>
            <a:pPr indent="0" lvl="0" marL="0" rtl="0" algn="l">
              <a:lnSpc>
                <a:spcPct val="115000"/>
              </a:lnSpc>
              <a:spcBef>
                <a:spcPts val="0"/>
              </a:spcBef>
              <a:spcAft>
                <a:spcPts val="0"/>
              </a:spcAft>
              <a:buSzPts val="1800"/>
              <a:buNone/>
            </a:pPr>
            <a:r>
              <a:rPr b="1" lang="en-US" sz="1600">
                <a:latin typeface="Arial"/>
                <a:ea typeface="Arial"/>
                <a:cs typeface="Arial"/>
                <a:sym typeface="Arial"/>
              </a:rPr>
              <a:t>More talks sessions delivered is showing that more views and popularity also duration is not much influenced when there are popular speakers.</a:t>
            </a:r>
            <a:endParaRPr/>
          </a:p>
          <a:p>
            <a:pPr indent="0" lvl="0" marL="0" rtl="0" algn="l">
              <a:lnSpc>
                <a:spcPct val="115000"/>
              </a:lnSpc>
              <a:spcBef>
                <a:spcPts val="0"/>
              </a:spcBef>
              <a:spcAft>
                <a:spcPts val="0"/>
              </a:spcAft>
              <a:buSzPts val="1800"/>
              <a:buNone/>
            </a:pPr>
            <a:r>
              <a:rPr b="1" lang="en-US" sz="1600">
                <a:latin typeface="Arial"/>
                <a:ea typeface="Arial"/>
                <a:cs typeface="Arial"/>
                <a:sym typeface="Arial"/>
              </a:rPr>
              <a:t>Finally I started modeling and saw XGBoost , cat boost and random forest performed well. For score improvement I have used regularization and hyper parameter tuning. I was able to predict views correctly more than 80% of time.</a:t>
            </a:r>
            <a:endParaRPr/>
          </a:p>
          <a:p>
            <a:pPr indent="0" lvl="0" marL="0" rtl="0" algn="l">
              <a:lnSpc>
                <a:spcPct val="115000"/>
              </a:lnSpc>
              <a:spcBef>
                <a:spcPts val="0"/>
              </a:spcBef>
              <a:spcAft>
                <a:spcPts val="0"/>
              </a:spcAft>
              <a:buSzPts val="1800"/>
              <a:buNone/>
            </a:pPr>
            <a:r>
              <a:t/>
            </a:r>
            <a:endParaRPr b="1" sz="1600">
              <a:solidFill>
                <a:schemeClr val="accent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600">
              <a:solidFill>
                <a:schemeClr val="accent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600">
              <a:solidFill>
                <a:schemeClr val="accent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600">
              <a:solidFill>
                <a:schemeClr val="accent2"/>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6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idx="1" type="body"/>
          </p:nvPr>
        </p:nvSpPr>
        <p:spPr>
          <a:xfrm>
            <a:off x="311700" y="261258"/>
            <a:ext cx="8520600" cy="430761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sz="7200">
                <a:solidFill>
                  <a:srgbClr val="FF0000"/>
                </a:solidFill>
                <a:latin typeface="Arial"/>
                <a:ea typeface="Arial"/>
                <a:cs typeface="Arial"/>
                <a:sym typeface="Arial"/>
              </a:rPr>
              <a:t>Thank you..</a:t>
            </a:r>
            <a:endParaRPr/>
          </a:p>
        </p:txBody>
      </p:sp>
      <p:pic>
        <p:nvPicPr>
          <p:cNvPr descr="C:\Users\Sunny.Kumar\Desktop\IMAGES.png" id="207" name="Google Shape;207;p17"/>
          <p:cNvPicPr preferRelativeResize="0"/>
          <p:nvPr/>
        </p:nvPicPr>
        <p:blipFill rotWithShape="1">
          <a:blip r:embed="rId3">
            <a:alphaModFix/>
          </a:blip>
          <a:srcRect b="0" l="0" r="0" t="0"/>
          <a:stretch/>
        </p:blipFill>
        <p:spPr>
          <a:xfrm>
            <a:off x="3310745" y="1482159"/>
            <a:ext cx="5143500" cy="3184843"/>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3125165" y="173620"/>
            <a:ext cx="1840374" cy="4629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Content</a:t>
            </a:r>
            <a:endParaRPr b="1" sz="2000">
              <a:solidFill>
                <a:srgbClr val="FF0000"/>
              </a:solidFill>
              <a:latin typeface="Arial"/>
              <a:ea typeface="Arial"/>
              <a:cs typeface="Arial"/>
              <a:sym typeface="Arial"/>
            </a:endParaRPr>
          </a:p>
        </p:txBody>
      </p:sp>
      <p:sp>
        <p:nvSpPr>
          <p:cNvPr id="111" name="Google Shape;111;p2"/>
          <p:cNvSpPr txBox="1"/>
          <p:nvPr>
            <p:ph idx="1" type="body"/>
          </p:nvPr>
        </p:nvSpPr>
        <p:spPr>
          <a:xfrm>
            <a:off x="311700" y="544010"/>
            <a:ext cx="8520600" cy="442153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Problem Statement.</a:t>
            </a:r>
            <a:endParaRPr b="1" sz="1600">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Data Summary.</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Project Story.</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Visualization.</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EDA-Top 5 speakers according to daily Views.</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EDA-Most Popular speakers.</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EDA-Data Cleaning- Steps and challenges.</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Correlation.</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Models.</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Feature Importance XGBoost and Random forest.</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Model Scores.</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Challenges.</a:t>
            </a:r>
            <a:endParaRPr/>
          </a:p>
          <a:p>
            <a:pPr indent="-330200" lvl="0" marL="457200" rtl="0" algn="l">
              <a:lnSpc>
                <a:spcPct val="115000"/>
              </a:lnSpc>
              <a:spcBef>
                <a:spcPts val="0"/>
              </a:spcBef>
              <a:spcAft>
                <a:spcPts val="0"/>
              </a:spcAft>
              <a:buClr>
                <a:schemeClr val="lt1"/>
              </a:buClr>
              <a:buSzPts val="1600"/>
              <a:buChar char="•"/>
            </a:pPr>
            <a:r>
              <a:rPr b="1" lang="en-US" sz="1600">
                <a:latin typeface="Arial"/>
                <a:ea typeface="Arial"/>
                <a:cs typeface="Arial"/>
                <a:sym typeface="Arial"/>
              </a:rPr>
              <a:t>Conclusion.</a:t>
            </a:r>
            <a:endParaRPr/>
          </a:p>
          <a:p>
            <a:pPr indent="-330200" lvl="0" marL="457200" rtl="0" algn="l">
              <a:lnSpc>
                <a:spcPct val="115000"/>
              </a:lnSpc>
              <a:spcBef>
                <a:spcPts val="0"/>
              </a:spcBef>
              <a:spcAft>
                <a:spcPts val="0"/>
              </a:spcAft>
              <a:buClr>
                <a:schemeClr val="lt1"/>
              </a:buClr>
              <a:buSzPts val="1600"/>
              <a:buNone/>
            </a:pPr>
            <a:r>
              <a:t/>
            </a:r>
            <a:endParaRPr b="1" sz="1600">
              <a:solidFill>
                <a:schemeClr val="accent2"/>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Problem Statement</a:t>
            </a:r>
            <a:endParaRPr b="1" sz="2000">
              <a:solidFill>
                <a:srgbClr val="FF0000"/>
              </a:solidFill>
              <a:latin typeface="Arial"/>
              <a:ea typeface="Arial"/>
              <a:cs typeface="Arial"/>
              <a:sym typeface="Arial"/>
            </a:endParaRPr>
          </a:p>
        </p:txBody>
      </p:sp>
      <p:sp>
        <p:nvSpPr>
          <p:cNvPr id="117" name="Google Shape;117;p3"/>
          <p:cNvSpPr txBox="1"/>
          <p:nvPr>
            <p:ph idx="1" type="body"/>
          </p:nvPr>
        </p:nvSpPr>
        <p:spPr>
          <a:xfrm>
            <a:off x="311701" y="1152475"/>
            <a:ext cx="7697183"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p:txBody>
      </p:sp>
      <p:sp>
        <p:nvSpPr>
          <p:cNvPr id="118" name="Google Shape;118;p3"/>
          <p:cNvSpPr/>
          <p:nvPr/>
        </p:nvSpPr>
        <p:spPr>
          <a:xfrm>
            <a:off x="441436" y="1692165"/>
            <a:ext cx="5286703"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TED is devoted to spreading powerful ideas on just about any topic. These datasets contain over 4,000 TED talks including transcripts in many languages. Founded in 1984 The main objective is to build a predictive model, which could help in predicting the views of the videos uploaded on the TEDx website.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59825" y="205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Data Summary</a:t>
            </a:r>
            <a:endParaRPr b="1" sz="2000">
              <a:solidFill>
                <a:srgbClr val="FF0000"/>
              </a:solidFill>
              <a:latin typeface="Arial"/>
              <a:ea typeface="Arial"/>
              <a:cs typeface="Arial"/>
              <a:sym typeface="Arial"/>
            </a:endParaRPr>
          </a:p>
        </p:txBody>
      </p:sp>
      <p:sp>
        <p:nvSpPr>
          <p:cNvPr id="124" name="Google Shape;124;p4"/>
          <p:cNvSpPr txBox="1"/>
          <p:nvPr>
            <p:ph idx="1" type="body"/>
          </p:nvPr>
        </p:nvSpPr>
        <p:spPr>
          <a:xfrm>
            <a:off x="315310" y="630622"/>
            <a:ext cx="8681544" cy="410954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500">
                <a:solidFill>
                  <a:schemeClr val="accent2"/>
                </a:solidFill>
                <a:highlight>
                  <a:srgbClr val="FFFFFF"/>
                </a:highlight>
                <a:latin typeface="Montserrat"/>
                <a:ea typeface="Montserrat"/>
                <a:cs typeface="Montserrat"/>
                <a:sym typeface="Montserrat"/>
              </a:rPr>
              <a:t> </a:t>
            </a:r>
            <a:r>
              <a:rPr b="1" lang="en-US" sz="1600">
                <a:highlight>
                  <a:srgbClr val="FFFFFF"/>
                </a:highlight>
                <a:latin typeface="Arial"/>
                <a:ea typeface="Arial"/>
                <a:cs typeface="Arial"/>
                <a:sym typeface="Arial"/>
              </a:rPr>
              <a:t>This dataset include the variables from  17 October 2017 to  20 April 2018</a:t>
            </a:r>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Talk id- Talk identification number provided by TED.  </a:t>
            </a:r>
            <a:endParaRPr b="1" sz="1600">
              <a:latin typeface="Arial"/>
              <a:ea typeface="Arial"/>
              <a:cs typeface="Arial"/>
              <a:sym typeface="Arial"/>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 title -Title of the talk. </a:t>
            </a:r>
            <a:endParaRPr b="1" sz="1600">
              <a:latin typeface="Arial"/>
              <a:ea typeface="Arial"/>
              <a:cs typeface="Arial"/>
              <a:sym typeface="Arial"/>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speaker_1 -First speaker in TED's speaker list.</a:t>
            </a:r>
            <a:endParaRPr b="1" sz="1600">
              <a:latin typeface="Arial"/>
              <a:ea typeface="Arial"/>
              <a:cs typeface="Arial"/>
              <a:sym typeface="Arial"/>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speakers -Speakers in the talk.</a:t>
            </a:r>
            <a:endParaRPr b="1" sz="1600">
              <a:latin typeface="Arial"/>
              <a:ea typeface="Arial"/>
              <a:cs typeface="Arial"/>
              <a:sym typeface="Arial"/>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occupations -Occupations of the speakers.</a:t>
            </a:r>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About speakers *Blurb about each speaker dictionary.</a:t>
            </a:r>
            <a:endParaRPr b="1" sz="1600">
              <a:latin typeface="Arial"/>
              <a:ea typeface="Arial"/>
              <a:cs typeface="Arial"/>
              <a:sym typeface="Arial"/>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Views(Dependent Variable) Count of views.</a:t>
            </a:r>
            <a:endParaRPr/>
          </a:p>
          <a:p>
            <a:pPr indent="-323850" lvl="0" marL="457200" rtl="0" algn="l">
              <a:lnSpc>
                <a:spcPct val="115000"/>
              </a:lnSpc>
              <a:spcBef>
                <a:spcPts val="600"/>
              </a:spcBef>
              <a:spcAft>
                <a:spcPts val="0"/>
              </a:spcAft>
              <a:buClr>
                <a:schemeClr val="lt1"/>
              </a:buClr>
              <a:buSzPts val="1500"/>
              <a:buChar char="•"/>
            </a:pPr>
            <a:r>
              <a:rPr b="1" lang="en-US" sz="1600">
                <a:latin typeface="Arial"/>
                <a:ea typeface="Arial"/>
                <a:cs typeface="Arial"/>
                <a:sym typeface="Arial"/>
              </a:rPr>
              <a:t>Recorded date -Date the talk was recorded.</a:t>
            </a:r>
            <a:endParaRPr b="1" sz="16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Data Summary continued..</a:t>
            </a:r>
            <a:endParaRPr sz="2000">
              <a:solidFill>
                <a:srgbClr val="FF0000"/>
              </a:solidFill>
              <a:latin typeface="Arial"/>
              <a:ea typeface="Arial"/>
              <a:cs typeface="Arial"/>
              <a:sym typeface="Arial"/>
            </a:endParaRPr>
          </a:p>
        </p:txBody>
      </p:sp>
      <p:sp>
        <p:nvSpPr>
          <p:cNvPr id="130" name="Google Shape;13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Available lang-All available languages (lang. code) for a talk .</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Comments-Count of comments.</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Topics-Related tags or topics for the talk .</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Related talks-Related talks (key='talk id', value='title') dictionary .</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Url -URL of the talk.</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Description-Description of the talk </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Transcript-Full transcript of the talk.</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Published date-Date the talk was published to TED.com </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event -Event or medium in which the talk was given. </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Native lang Language the talk was given.</a:t>
            </a:r>
            <a:endParaRPr b="1" sz="1600">
              <a:highlight>
                <a:srgbClr val="FFFFFF"/>
              </a:highlight>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Project Story</a:t>
            </a:r>
            <a:endParaRPr b="1" sz="2000">
              <a:solidFill>
                <a:srgbClr val="FF0000"/>
              </a:solidFill>
              <a:latin typeface="Arial"/>
              <a:ea typeface="Arial"/>
              <a:cs typeface="Arial"/>
              <a:sym typeface="Arial"/>
            </a:endParaRPr>
          </a:p>
        </p:txBody>
      </p:sp>
      <p:sp>
        <p:nvSpPr>
          <p:cNvPr id="136" name="Google Shape;13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Data collection and data Understanding.</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Loading to tool and importing Libraries.</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Data Preparation and Data cleaning.</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Data Transformation.</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Feature selection and removal.</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Modeling-  importing models, Defining the dependent and independent.</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Model improvement- Regularization.</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Model improvement- Hyper parameter tuning.</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Model Evaluation and selection.</a:t>
            </a:r>
            <a:endParaRPr/>
          </a:p>
          <a:p>
            <a:pPr indent="-342900" lvl="0" marL="457200" rtl="0" algn="l">
              <a:lnSpc>
                <a:spcPct val="115000"/>
              </a:lnSpc>
              <a:spcBef>
                <a:spcPts val="0"/>
              </a:spcBef>
              <a:spcAft>
                <a:spcPts val="0"/>
              </a:spcAft>
              <a:buSzPts val="1800"/>
              <a:buChar char="•"/>
            </a:pPr>
            <a:r>
              <a:rPr b="1" lang="en-US" sz="1600">
                <a:latin typeface="Arial"/>
                <a:ea typeface="Arial"/>
                <a:cs typeface="Arial"/>
                <a:sym typeface="Arial"/>
              </a:rPr>
              <a:t>Deployment.</a:t>
            </a:r>
            <a:endParaRPr b="1"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311700" y="169075"/>
            <a:ext cx="8520600" cy="56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Visualization</a:t>
            </a:r>
            <a:endParaRPr b="1" sz="2000">
              <a:solidFill>
                <a:srgbClr val="FF0000"/>
              </a:solidFill>
              <a:latin typeface="Arial"/>
              <a:ea typeface="Arial"/>
              <a:cs typeface="Arial"/>
              <a:sym typeface="Arial"/>
            </a:endParaRPr>
          </a:p>
        </p:txBody>
      </p:sp>
      <p:sp>
        <p:nvSpPr>
          <p:cNvPr id="142" name="Google Shape;142;p7"/>
          <p:cNvSpPr txBox="1"/>
          <p:nvPr/>
        </p:nvSpPr>
        <p:spPr>
          <a:xfrm>
            <a:off x="525025" y="4182425"/>
            <a:ext cx="81069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400" u="none" cap="none" strike="noStrike">
                <a:solidFill>
                  <a:srgbClr val="C00000"/>
                </a:solidFill>
                <a:latin typeface="Arial"/>
                <a:ea typeface="Arial"/>
                <a:cs typeface="Arial"/>
                <a:sym typeface="Arial"/>
              </a:rPr>
              <a:t>Views are right skewed. Views have positive skewed distribution of data. Mean is greater than mode. Mean is greater than median as well.</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Montserrat"/>
              <a:ea typeface="Montserrat"/>
              <a:cs typeface="Montserrat"/>
              <a:sym typeface="Montserrat"/>
            </a:endParaRPr>
          </a:p>
        </p:txBody>
      </p:sp>
      <p:pic>
        <p:nvPicPr>
          <p:cNvPr id="143" name="Google Shape;143;p7"/>
          <p:cNvPicPr preferRelativeResize="0"/>
          <p:nvPr/>
        </p:nvPicPr>
        <p:blipFill rotWithShape="1">
          <a:blip r:embed="rId3">
            <a:alphaModFix/>
          </a:blip>
          <a:srcRect b="0" l="0" r="0" t="0"/>
          <a:stretch/>
        </p:blipFill>
        <p:spPr>
          <a:xfrm>
            <a:off x="1123781" y="840828"/>
            <a:ext cx="6181725" cy="3091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FF0000"/>
              </a:buClr>
              <a:buSzPts val="2800"/>
              <a:buFont typeface="Arial"/>
              <a:buNone/>
            </a:pPr>
            <a:r>
              <a:rPr b="1" lang="en-US" sz="2000">
                <a:solidFill>
                  <a:srgbClr val="FF0000"/>
                </a:solidFill>
                <a:latin typeface="Arial"/>
                <a:ea typeface="Arial"/>
                <a:cs typeface="Arial"/>
                <a:sym typeface="Arial"/>
              </a:rPr>
              <a:t>EDA-Top 5 speaker according to daily Views</a:t>
            </a:r>
            <a:endParaRPr b="1" sz="2000">
              <a:solidFill>
                <a:srgbClr val="FF0000"/>
              </a:solidFill>
              <a:latin typeface="Arial"/>
              <a:ea typeface="Arial"/>
              <a:cs typeface="Arial"/>
              <a:sym typeface="Arial"/>
            </a:endParaRPr>
          </a:p>
        </p:txBody>
      </p:sp>
      <p:pic>
        <p:nvPicPr>
          <p:cNvPr id="149" name="Google Shape;149;p8"/>
          <p:cNvPicPr preferRelativeResize="0"/>
          <p:nvPr/>
        </p:nvPicPr>
        <p:blipFill rotWithShape="1">
          <a:blip r:embed="rId3">
            <a:alphaModFix/>
          </a:blip>
          <a:srcRect b="0" l="0" r="0" t="0"/>
          <a:stretch/>
        </p:blipFill>
        <p:spPr>
          <a:xfrm>
            <a:off x="590307" y="983848"/>
            <a:ext cx="7824488" cy="38659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800"/>
              <a:buFont typeface="Libre Baskerville"/>
              <a:buNone/>
            </a:pPr>
            <a:r>
              <a:rPr b="1" lang="en-US" sz="2000">
                <a:latin typeface="Libre Baskerville"/>
                <a:ea typeface="Libre Baskerville"/>
                <a:cs typeface="Libre Baskerville"/>
                <a:sym typeface="Libre Baskerville"/>
              </a:rPr>
              <a:t> </a:t>
            </a:r>
            <a:r>
              <a:rPr b="1" lang="en-US" sz="2000">
                <a:solidFill>
                  <a:srgbClr val="FF0000"/>
                </a:solidFill>
                <a:latin typeface="Arial"/>
                <a:ea typeface="Arial"/>
                <a:cs typeface="Arial"/>
                <a:sym typeface="Arial"/>
              </a:rPr>
              <a:t>EDA-Most Popular speakers </a:t>
            </a:r>
            <a:endParaRPr b="1" sz="2000">
              <a:solidFill>
                <a:srgbClr val="FF0000"/>
              </a:solidFill>
              <a:latin typeface="Arial"/>
              <a:ea typeface="Arial"/>
              <a:cs typeface="Arial"/>
              <a:sym typeface="Arial"/>
            </a:endParaRPr>
          </a:p>
        </p:txBody>
      </p:sp>
      <p:sp>
        <p:nvSpPr>
          <p:cNvPr id="155" name="Google Shape;155;p9"/>
          <p:cNvSpPr txBox="1"/>
          <p:nvPr>
            <p:ph idx="1" type="body"/>
          </p:nvPr>
        </p:nvSpPr>
        <p:spPr>
          <a:xfrm>
            <a:off x="311700" y="999548"/>
            <a:ext cx="8520600" cy="3993931"/>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US" sz="1400">
                <a:solidFill>
                  <a:schemeClr val="accent2"/>
                </a:solidFill>
              </a:rPr>
              <a:t>                </a:t>
            </a:r>
            <a:r>
              <a:rPr b="1" lang="en-US" sz="1400">
                <a:solidFill>
                  <a:srgbClr val="FF0000"/>
                </a:solidFill>
              </a:rPr>
              <a:t>More talks session delivered shows more views and popularity</a:t>
            </a:r>
            <a:r>
              <a:rPr b="1" lang="en-US" sz="1200">
                <a:solidFill>
                  <a:srgbClr val="FF0000"/>
                </a:solidFill>
              </a:rPr>
              <a:t>.</a:t>
            </a:r>
            <a:endParaRPr/>
          </a:p>
          <a:p>
            <a:pPr indent="-228600" lvl="0" marL="457200" rtl="0" algn="l">
              <a:lnSpc>
                <a:spcPct val="115000"/>
              </a:lnSpc>
              <a:spcBef>
                <a:spcPts val="0"/>
              </a:spcBef>
              <a:spcAft>
                <a:spcPts val="0"/>
              </a:spcAft>
              <a:buSzPts val="1800"/>
              <a:buNone/>
            </a:pPr>
            <a:r>
              <a:t/>
            </a:r>
            <a:endParaRPr sz="1200">
              <a:solidFill>
                <a:schemeClr val="accent2"/>
              </a:solidFill>
            </a:endParaRPr>
          </a:p>
        </p:txBody>
      </p:sp>
      <p:pic>
        <p:nvPicPr>
          <p:cNvPr id="156" name="Google Shape;156;p9"/>
          <p:cNvPicPr preferRelativeResize="0"/>
          <p:nvPr/>
        </p:nvPicPr>
        <p:blipFill rotWithShape="1">
          <a:blip r:embed="rId3">
            <a:alphaModFix/>
          </a:blip>
          <a:srcRect b="0" l="0" r="0" t="0"/>
          <a:stretch/>
        </p:blipFill>
        <p:spPr>
          <a:xfrm>
            <a:off x="735726" y="1341033"/>
            <a:ext cx="6968363" cy="3493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