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ReaYjH6P4pu0CLOLBqQa87Xci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1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4"/>
          <p:cNvSpPr>
            <a:spLocks noGrp="1"/>
          </p:cNvSpPr>
          <p:nvPr>
            <p:ph type="pic" idx="2"/>
          </p:nvPr>
        </p:nvSpPr>
        <p:spPr>
          <a:xfrm>
            <a:off x="1792288" y="612775"/>
            <a:ext cx="5486400" cy="4114800"/>
          </a:xfrm>
          <a:prstGeom prst="rect">
            <a:avLst/>
          </a:prstGeom>
          <a:noFill/>
          <a:ln>
            <a:noFill/>
          </a:ln>
        </p:spPr>
      </p:sp>
      <p:sp>
        <p:nvSpPr>
          <p:cNvPr id="72" name="Google Shape;72;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1"/>
              </a:buClr>
              <a:buSzPts val="1800"/>
              <a:buChar char="●"/>
              <a:defRPr/>
            </a:lvl1pPr>
            <a:lvl2pPr marL="914400" lvl="1" indent="-317500" algn="l">
              <a:lnSpc>
                <a:spcPct val="115000"/>
              </a:lnSpc>
              <a:spcBef>
                <a:spcPts val="1600"/>
              </a:spcBef>
              <a:spcAft>
                <a:spcPts val="0"/>
              </a:spcAft>
              <a:buClr>
                <a:schemeClr val="dk1"/>
              </a:buClr>
              <a:buSzPts val="1400"/>
              <a:buChar char="○"/>
              <a:defRPr/>
            </a:lvl2pPr>
            <a:lvl3pPr marL="1371600" lvl="2" indent="-317500" algn="l">
              <a:lnSpc>
                <a:spcPct val="115000"/>
              </a:lnSpc>
              <a:spcBef>
                <a:spcPts val="1600"/>
              </a:spcBef>
              <a:spcAft>
                <a:spcPts val="0"/>
              </a:spcAft>
              <a:buClr>
                <a:schemeClr val="dk1"/>
              </a:buClr>
              <a:buSzPts val="1400"/>
              <a:buChar char="■"/>
              <a:defRPr/>
            </a:lvl3pPr>
            <a:lvl4pPr marL="1828800" lvl="3" indent="-317500" algn="l">
              <a:lnSpc>
                <a:spcPct val="115000"/>
              </a:lnSpc>
              <a:spcBef>
                <a:spcPts val="1600"/>
              </a:spcBef>
              <a:spcAft>
                <a:spcPts val="0"/>
              </a:spcAft>
              <a:buClr>
                <a:schemeClr val="dk1"/>
              </a:buClr>
              <a:buSzPts val="1400"/>
              <a:buChar char="●"/>
              <a:defRPr/>
            </a:lvl4pPr>
            <a:lvl5pPr marL="2286000" lvl="4" indent="-317500" algn="l">
              <a:lnSpc>
                <a:spcPct val="115000"/>
              </a:lnSpc>
              <a:spcBef>
                <a:spcPts val="1600"/>
              </a:spcBef>
              <a:spcAft>
                <a:spcPts val="0"/>
              </a:spcAft>
              <a:buClr>
                <a:schemeClr val="dk1"/>
              </a:buClr>
              <a:buSzPts val="1400"/>
              <a:buChar char="○"/>
              <a:defRPr/>
            </a:lvl5pPr>
            <a:lvl6pPr marL="2743200" lvl="5" indent="-317500" algn="l">
              <a:lnSpc>
                <a:spcPct val="115000"/>
              </a:lnSpc>
              <a:spcBef>
                <a:spcPts val="1600"/>
              </a:spcBef>
              <a:spcAft>
                <a:spcPts val="0"/>
              </a:spcAft>
              <a:buClr>
                <a:schemeClr val="dk1"/>
              </a:buClr>
              <a:buSzPts val="1400"/>
              <a:buChar char="■"/>
              <a:defRPr/>
            </a:lvl6pPr>
            <a:lvl7pPr marL="3200400" lvl="6" indent="-317500" algn="l">
              <a:lnSpc>
                <a:spcPct val="115000"/>
              </a:lnSpc>
              <a:spcBef>
                <a:spcPts val="1600"/>
              </a:spcBef>
              <a:spcAft>
                <a:spcPts val="0"/>
              </a:spcAft>
              <a:buClr>
                <a:schemeClr val="dk1"/>
              </a:buClr>
              <a:buSzPts val="1400"/>
              <a:buChar char="●"/>
              <a:defRPr/>
            </a:lvl7pPr>
            <a:lvl8pPr marL="3657600" lvl="7" indent="-317500" algn="l">
              <a:lnSpc>
                <a:spcPct val="115000"/>
              </a:lnSpc>
              <a:spcBef>
                <a:spcPts val="1600"/>
              </a:spcBef>
              <a:spcAft>
                <a:spcPts val="0"/>
              </a:spcAft>
              <a:buClr>
                <a:schemeClr val="dk1"/>
              </a:buClr>
              <a:buSzPts val="1400"/>
              <a:buChar char="○"/>
              <a:defRPr/>
            </a:lvl8pPr>
            <a:lvl9pPr marL="4114800" lvl="8" indent="-317500" algn="l">
              <a:lnSpc>
                <a:spcPct val="115000"/>
              </a:lnSpc>
              <a:spcBef>
                <a:spcPts val="1600"/>
              </a:spcBef>
              <a:spcAft>
                <a:spcPts val="1600"/>
              </a:spcAft>
              <a:buClr>
                <a:schemeClr val="dk1"/>
              </a:buClr>
              <a:buSzPts val="1400"/>
              <a:buChar char="■"/>
              <a:defRPr/>
            </a:lvl9pPr>
          </a:lstStyle>
          <a:p>
            <a:endParaRPr/>
          </a:p>
        </p:txBody>
      </p:sp>
      <p:sp>
        <p:nvSpPr>
          <p:cNvPr id="24" name="Google Shape;24;p26"/>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1F497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3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3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3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208347" y="228600"/>
            <a:ext cx="8783253" cy="64008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Clr>
                <a:srgbClr val="FF0000"/>
              </a:buClr>
              <a:buSzPts val="5200"/>
              <a:buFont typeface="Arial"/>
              <a:buNone/>
            </a:pPr>
            <a:r>
              <a:rPr lang="en-US" sz="2800" b="1" dirty="0">
                <a:solidFill>
                  <a:srgbClr val="FF0000"/>
                </a:solidFill>
                <a:latin typeface="Arial"/>
                <a:ea typeface="Arial"/>
                <a:cs typeface="Arial"/>
                <a:sym typeface="Arial"/>
              </a:rPr>
              <a:t>   Project on Unsupervised learning</a:t>
            </a:r>
            <a:br>
              <a:rPr lang="en-US" sz="3200" b="1" dirty="0">
                <a:solidFill>
                  <a:srgbClr val="FF0000"/>
                </a:solidFill>
                <a:latin typeface="Arial"/>
                <a:ea typeface="Arial"/>
                <a:cs typeface="Arial"/>
                <a:sym typeface="Arial"/>
              </a:rPr>
            </a:br>
            <a:br>
              <a:rPr lang="en-US" sz="3200" b="1" dirty="0">
                <a:solidFill>
                  <a:srgbClr val="FF0000"/>
                </a:solidFill>
                <a:latin typeface="Arial"/>
                <a:ea typeface="Arial"/>
                <a:cs typeface="Arial"/>
                <a:sym typeface="Arial"/>
              </a:rPr>
            </a:br>
            <a:r>
              <a:rPr lang="en-US" sz="2400" b="1" dirty="0">
                <a:solidFill>
                  <a:srgbClr val="FF0000"/>
                </a:solidFill>
                <a:latin typeface="Arial"/>
                <a:ea typeface="Arial"/>
                <a:cs typeface="Arial"/>
                <a:sym typeface="Arial"/>
              </a:rPr>
              <a:t>      Zomato clustering and sentiment analysis</a:t>
            </a:r>
            <a:br>
              <a:rPr lang="en-US" sz="3200" b="1" dirty="0">
                <a:solidFill>
                  <a:srgbClr val="0F243E"/>
                </a:solidFill>
                <a:latin typeface="Calibri"/>
                <a:ea typeface="Calibri"/>
                <a:cs typeface="Calibri"/>
                <a:sym typeface="Calibri"/>
              </a:rPr>
            </a:br>
            <a:br>
              <a:rPr lang="en-US" sz="3200" b="1" dirty="0">
                <a:solidFill>
                  <a:schemeClr val="accent2"/>
                </a:solidFill>
                <a:latin typeface="Calibri"/>
                <a:ea typeface="Calibri"/>
                <a:cs typeface="Calibri"/>
                <a:sym typeface="Calibri"/>
              </a:rPr>
            </a:br>
            <a:r>
              <a:rPr lang="en-US" sz="3200" b="1" dirty="0">
                <a:solidFill>
                  <a:schemeClr val="accent2"/>
                </a:solidFill>
                <a:latin typeface="Calibri"/>
                <a:ea typeface="Calibri"/>
                <a:cs typeface="Calibri"/>
                <a:sym typeface="Calibri"/>
              </a:rPr>
              <a:t>                                       </a:t>
            </a:r>
            <a:r>
              <a:rPr lang="en-US" sz="1800" b="1" dirty="0">
                <a:solidFill>
                  <a:srgbClr val="FF0000"/>
                </a:solidFill>
                <a:latin typeface="Arial"/>
                <a:ea typeface="Arial"/>
                <a:cs typeface="Arial"/>
                <a:sym typeface="Arial"/>
              </a:rPr>
              <a:t>Work done by- </a:t>
            </a:r>
            <a:r>
              <a:rPr lang="en-US" sz="1800" b="1">
                <a:solidFill>
                  <a:srgbClr val="FF0000"/>
                </a:solidFill>
                <a:latin typeface="Arial"/>
                <a:ea typeface="Arial"/>
                <a:cs typeface="Arial"/>
                <a:sym typeface="Arial"/>
              </a:rPr>
              <a:t>Aditya raj</a:t>
            </a:r>
            <a:endParaRPr sz="1800" b="1">
              <a:solidFill>
                <a:srgbClr val="FF0000"/>
              </a:solidFill>
              <a:latin typeface="Arial"/>
              <a:ea typeface="Arial"/>
              <a:cs typeface="Arial"/>
              <a:sym typeface="Arial"/>
            </a:endParaRPr>
          </a:p>
        </p:txBody>
      </p:sp>
      <p:pic>
        <p:nvPicPr>
          <p:cNvPr id="93" name="Google Shape;93;p1" descr="FSSAI asks Zomato to get food safety licence to continue operations"/>
          <p:cNvPicPr preferRelativeResize="0"/>
          <p:nvPr/>
        </p:nvPicPr>
        <p:blipFill rotWithShape="1">
          <a:blip r:embed="rId3">
            <a:alphaModFix/>
          </a:blip>
          <a:srcRect/>
          <a:stretch/>
        </p:blipFill>
        <p:spPr>
          <a:xfrm>
            <a:off x="685800" y="533400"/>
            <a:ext cx="7696200" cy="3733800"/>
          </a:xfrm>
          <a:prstGeom prst="rect">
            <a:avLst/>
          </a:prstGeom>
          <a:noFill/>
          <a:ln>
            <a:noFill/>
          </a:ln>
        </p:spPr>
      </p:pic>
      <p:pic>
        <p:nvPicPr>
          <p:cNvPr id="94" name="Google Shape;94;p1" descr="FSSAI asks Zomato to get food safety licence to continue operations"/>
          <p:cNvPicPr preferRelativeResize="0"/>
          <p:nvPr/>
        </p:nvPicPr>
        <p:blipFill rotWithShape="1">
          <a:blip r:embed="rId4">
            <a:alphaModFix/>
          </a:blip>
          <a:srcRect/>
          <a:stretch/>
        </p:blipFill>
        <p:spPr>
          <a:xfrm>
            <a:off x="7777090" y="87924"/>
            <a:ext cx="1295400" cy="68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196770" y="262361"/>
            <a:ext cx="86355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Visualization-Popular cuisines restaurant in Hyderabad</a:t>
            </a:r>
            <a:endParaRPr sz="2000" b="1">
              <a:solidFill>
                <a:srgbClr val="FF0000"/>
              </a:solidFill>
              <a:latin typeface="Arial"/>
              <a:ea typeface="Arial"/>
              <a:cs typeface="Arial"/>
              <a:sym typeface="Arial"/>
            </a:endParaRPr>
          </a:p>
        </p:txBody>
      </p:sp>
      <p:pic>
        <p:nvPicPr>
          <p:cNvPr id="160" name="Google Shape;160;p10"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161" name="Google Shape;161;p10"/>
          <p:cNvPicPr preferRelativeResize="0"/>
          <p:nvPr/>
        </p:nvPicPr>
        <p:blipFill rotWithShape="1">
          <a:blip r:embed="rId4">
            <a:alphaModFix/>
          </a:blip>
          <a:srcRect/>
          <a:stretch/>
        </p:blipFill>
        <p:spPr>
          <a:xfrm>
            <a:off x="0" y="1143000"/>
            <a:ext cx="9144000" cy="571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96770" y="262361"/>
            <a:ext cx="86355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Visualization-10 most expensive restaurants</a:t>
            </a:r>
            <a:endParaRPr sz="2000" b="1">
              <a:solidFill>
                <a:srgbClr val="FF0000"/>
              </a:solidFill>
              <a:latin typeface="Arial"/>
              <a:ea typeface="Arial"/>
              <a:cs typeface="Arial"/>
              <a:sym typeface="Arial"/>
            </a:endParaRPr>
          </a:p>
        </p:txBody>
      </p:sp>
      <p:pic>
        <p:nvPicPr>
          <p:cNvPr id="167" name="Google Shape;167;p11"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168" name="Google Shape;168;p11"/>
          <p:cNvPicPr preferRelativeResize="0"/>
          <p:nvPr/>
        </p:nvPicPr>
        <p:blipFill rotWithShape="1">
          <a:blip r:embed="rId4">
            <a:alphaModFix/>
          </a:blip>
          <a:srcRect/>
          <a:stretch/>
        </p:blipFill>
        <p:spPr>
          <a:xfrm>
            <a:off x="0" y="838200"/>
            <a:ext cx="9144000" cy="601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196770" y="262361"/>
            <a:ext cx="86355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Visualization-10 least expensive restaurants</a:t>
            </a:r>
            <a:endParaRPr sz="2000" b="1">
              <a:solidFill>
                <a:srgbClr val="FF0000"/>
              </a:solidFill>
              <a:latin typeface="Arial"/>
              <a:ea typeface="Arial"/>
              <a:cs typeface="Arial"/>
              <a:sym typeface="Arial"/>
            </a:endParaRPr>
          </a:p>
        </p:txBody>
      </p:sp>
      <p:pic>
        <p:nvPicPr>
          <p:cNvPr id="174" name="Google Shape;174;p12"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175" name="Google Shape;175;p12"/>
          <p:cNvPicPr preferRelativeResize="0"/>
          <p:nvPr/>
        </p:nvPicPr>
        <p:blipFill rotWithShape="1">
          <a:blip r:embed="rId4">
            <a:alphaModFix/>
          </a:blip>
          <a:srcRect/>
          <a:stretch/>
        </p:blipFill>
        <p:spPr>
          <a:xfrm>
            <a:off x="0" y="990600"/>
            <a:ext cx="9144000" cy="586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196770" y="262361"/>
            <a:ext cx="86355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Natural Language Processing(NLP)</a:t>
            </a:r>
            <a:endParaRPr sz="2000" b="1">
              <a:solidFill>
                <a:srgbClr val="FF0000"/>
              </a:solidFill>
              <a:latin typeface="Arial"/>
              <a:ea typeface="Arial"/>
              <a:cs typeface="Arial"/>
              <a:sym typeface="Arial"/>
            </a:endParaRPr>
          </a:p>
        </p:txBody>
      </p:sp>
      <p:pic>
        <p:nvPicPr>
          <p:cNvPr id="181" name="Google Shape;181;p13"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
        <p:nvSpPr>
          <p:cNvPr id="182" name="Google Shape;182;p13"/>
          <p:cNvSpPr/>
          <p:nvPr/>
        </p:nvSpPr>
        <p:spPr>
          <a:xfrm>
            <a:off x="457200" y="914400"/>
            <a:ext cx="8153400" cy="762000"/>
          </a:xfrm>
          <a:prstGeom prst="flowChartTerminator">
            <a:avLst/>
          </a:prstGeom>
          <a:solidFill>
            <a:srgbClr val="DAE5F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NLP part of sentimental analysis involves in below steps</a:t>
            </a:r>
            <a:endParaRPr sz="1800" b="1">
              <a:solidFill>
                <a:schemeClr val="dk1"/>
              </a:solidFill>
              <a:latin typeface="Arial"/>
              <a:ea typeface="Arial"/>
              <a:cs typeface="Arial"/>
              <a:sym typeface="Arial"/>
            </a:endParaRPr>
          </a:p>
        </p:txBody>
      </p:sp>
      <p:sp>
        <p:nvSpPr>
          <p:cNvPr id="183" name="Google Shape;183;p13"/>
          <p:cNvSpPr/>
          <p:nvPr/>
        </p:nvSpPr>
        <p:spPr>
          <a:xfrm>
            <a:off x="457200" y="1905000"/>
            <a:ext cx="2209800" cy="1905000"/>
          </a:xfrm>
          <a:prstGeom prst="ellipse">
            <a:avLst/>
          </a:prstGeom>
          <a:gradFill>
            <a:gsLst>
              <a:gs pos="0">
                <a:srgbClr val="939393"/>
              </a:gs>
              <a:gs pos="50000">
                <a:srgbClr val="D5D5D5"/>
              </a:gs>
              <a:gs pos="100000">
                <a:schemeClr val="lt1"/>
              </a:gs>
            </a:gsLst>
            <a:path path="circle">
              <a:fillToRect l="50000" t="50000" r="50000" b="50000"/>
            </a:path>
            <a:tileRect/>
          </a:gra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Data collection and Preprocessing</a:t>
            </a:r>
            <a:endParaRPr sz="1800" b="1">
              <a:solidFill>
                <a:schemeClr val="dk1"/>
              </a:solidFill>
              <a:latin typeface="Calibri"/>
              <a:ea typeface="Calibri"/>
              <a:cs typeface="Calibri"/>
              <a:sym typeface="Calibri"/>
            </a:endParaRPr>
          </a:p>
        </p:txBody>
      </p:sp>
      <p:sp>
        <p:nvSpPr>
          <p:cNvPr id="184" name="Google Shape;184;p13"/>
          <p:cNvSpPr/>
          <p:nvPr/>
        </p:nvSpPr>
        <p:spPr>
          <a:xfrm>
            <a:off x="6705600" y="1905000"/>
            <a:ext cx="2209800" cy="1905000"/>
          </a:xfrm>
          <a:prstGeom prst="ellipse">
            <a:avLst/>
          </a:prstGeom>
          <a:gradFill>
            <a:gsLst>
              <a:gs pos="0">
                <a:srgbClr val="939393"/>
              </a:gs>
              <a:gs pos="50000">
                <a:srgbClr val="D5D5D5"/>
              </a:gs>
              <a:gs pos="100000">
                <a:schemeClr val="lt1"/>
              </a:gs>
            </a:gsLst>
            <a:path path="circle">
              <a:fillToRect l="50000" t="50000" r="50000" b="50000"/>
            </a:path>
            <a:tileRect/>
          </a:gra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Attribute selection(TF-IDF)</a:t>
            </a:r>
            <a:endParaRPr sz="1800" b="1">
              <a:solidFill>
                <a:schemeClr val="dk1"/>
              </a:solidFill>
              <a:latin typeface="Arial"/>
              <a:ea typeface="Arial"/>
              <a:cs typeface="Arial"/>
              <a:sym typeface="Arial"/>
            </a:endParaRPr>
          </a:p>
        </p:txBody>
      </p:sp>
      <p:sp>
        <p:nvSpPr>
          <p:cNvPr id="185" name="Google Shape;185;p13"/>
          <p:cNvSpPr/>
          <p:nvPr/>
        </p:nvSpPr>
        <p:spPr>
          <a:xfrm>
            <a:off x="3429000" y="1905000"/>
            <a:ext cx="2362200" cy="1905000"/>
          </a:xfrm>
          <a:prstGeom prst="ellipse">
            <a:avLst/>
          </a:prstGeom>
          <a:gradFill>
            <a:gsLst>
              <a:gs pos="0">
                <a:srgbClr val="939393"/>
              </a:gs>
              <a:gs pos="50000">
                <a:srgbClr val="D5D5D5"/>
              </a:gs>
              <a:gs pos="100000">
                <a:schemeClr val="lt1"/>
              </a:gs>
            </a:gsLst>
            <a:path path="circle">
              <a:fillToRect l="50000" t="50000" r="50000" b="50000"/>
            </a:path>
            <a:tileRect/>
          </a:gra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Test transformation(Vectorization)</a:t>
            </a:r>
            <a:endParaRPr sz="1800">
              <a:solidFill>
                <a:schemeClr val="dk1"/>
              </a:solidFill>
              <a:latin typeface="Arial"/>
              <a:ea typeface="Arial"/>
              <a:cs typeface="Arial"/>
              <a:sym typeface="Arial"/>
            </a:endParaRPr>
          </a:p>
        </p:txBody>
      </p:sp>
      <p:sp>
        <p:nvSpPr>
          <p:cNvPr id="186" name="Google Shape;186;p13"/>
          <p:cNvSpPr/>
          <p:nvPr/>
        </p:nvSpPr>
        <p:spPr>
          <a:xfrm>
            <a:off x="6858000" y="4572000"/>
            <a:ext cx="2209800" cy="1905000"/>
          </a:xfrm>
          <a:prstGeom prst="ellipse">
            <a:avLst/>
          </a:prstGeom>
          <a:gradFill>
            <a:gsLst>
              <a:gs pos="0">
                <a:srgbClr val="939393"/>
              </a:gs>
              <a:gs pos="50000">
                <a:srgbClr val="D5D5D5"/>
              </a:gs>
              <a:gs pos="100000">
                <a:schemeClr val="lt1"/>
              </a:gs>
            </a:gsLst>
            <a:path path="circle">
              <a:fillToRect l="50000" t="50000" r="50000" b="50000"/>
            </a:path>
            <a:tileRect/>
          </a:gra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Data profiling and mining</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(Removal of stop words etc.</a:t>
            </a:r>
            <a:endParaRPr sz="1800" b="1">
              <a:solidFill>
                <a:schemeClr val="dk1"/>
              </a:solidFill>
              <a:latin typeface="Arial"/>
              <a:ea typeface="Arial"/>
              <a:cs typeface="Arial"/>
              <a:sym typeface="Arial"/>
            </a:endParaRPr>
          </a:p>
        </p:txBody>
      </p:sp>
      <p:sp>
        <p:nvSpPr>
          <p:cNvPr id="187" name="Google Shape;187;p13"/>
          <p:cNvSpPr/>
          <p:nvPr/>
        </p:nvSpPr>
        <p:spPr>
          <a:xfrm>
            <a:off x="3429000" y="4572000"/>
            <a:ext cx="2209800" cy="1828800"/>
          </a:xfrm>
          <a:prstGeom prst="ellipse">
            <a:avLst/>
          </a:prstGeom>
          <a:gradFill>
            <a:gsLst>
              <a:gs pos="0">
                <a:srgbClr val="939393"/>
              </a:gs>
              <a:gs pos="50000">
                <a:srgbClr val="D5D5D5"/>
              </a:gs>
              <a:gs pos="100000">
                <a:schemeClr val="lt1"/>
              </a:gs>
            </a:gsLst>
            <a:path path="circle">
              <a:fillToRect l="50000" t="50000" r="50000" b="50000"/>
            </a:path>
            <a:tileRect/>
          </a:gra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Interpretation and evaluation</a:t>
            </a:r>
            <a:endParaRPr sz="1800" b="1">
              <a:solidFill>
                <a:schemeClr val="dk1"/>
              </a:solidFill>
              <a:latin typeface="Arial"/>
              <a:ea typeface="Arial"/>
              <a:cs typeface="Arial"/>
              <a:sym typeface="Arial"/>
            </a:endParaRPr>
          </a:p>
        </p:txBody>
      </p:sp>
      <p:sp>
        <p:nvSpPr>
          <p:cNvPr id="188" name="Google Shape;188;p13"/>
          <p:cNvSpPr/>
          <p:nvPr/>
        </p:nvSpPr>
        <p:spPr>
          <a:xfrm>
            <a:off x="228600" y="4191000"/>
            <a:ext cx="2895600" cy="2438400"/>
          </a:xfrm>
          <a:prstGeom prst="rect">
            <a:avLst/>
          </a:prstGeom>
          <a:gradFill>
            <a:gsLst>
              <a:gs pos="0">
                <a:srgbClr val="939393"/>
              </a:gs>
              <a:gs pos="50000">
                <a:srgbClr val="D5D5D5"/>
              </a:gs>
              <a:gs pos="100000">
                <a:schemeClr val="lt1"/>
              </a:gs>
            </a:gsLst>
            <a:lin ang="810000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b="1">
                <a:solidFill>
                  <a:schemeClr val="dk1"/>
                </a:solidFill>
                <a:latin typeface="Arial"/>
                <a:ea typeface="Arial"/>
                <a:cs typeface="Arial"/>
                <a:sym typeface="Arial"/>
              </a:rPr>
              <a:t>1)Stopwords Removal.</a:t>
            </a:r>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2)Reduction of words.</a:t>
            </a:r>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3)Make text lowercase.</a:t>
            </a:r>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4)Remove punctuation.</a:t>
            </a:r>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5)Remove emoji's.</a:t>
            </a:r>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6)Vectorization.</a:t>
            </a:r>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(i)TF-IDF</a:t>
            </a:r>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7) Modeling.</a:t>
            </a:r>
            <a:endParaRPr sz="1800" b="1">
              <a:solidFill>
                <a:schemeClr val="dk1"/>
              </a:solidFill>
              <a:latin typeface="Arial"/>
              <a:ea typeface="Arial"/>
              <a:cs typeface="Arial"/>
              <a:sym typeface="Arial"/>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3"/>
          <p:cNvSpPr/>
          <p:nvPr/>
        </p:nvSpPr>
        <p:spPr>
          <a:xfrm>
            <a:off x="5867400" y="5181600"/>
            <a:ext cx="609600" cy="304800"/>
          </a:xfrm>
          <a:prstGeom prst="leftArrow">
            <a:avLst>
              <a:gd name="adj1" fmla="val 50000"/>
              <a:gd name="adj2" fmla="val 5307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13"/>
          <p:cNvSpPr/>
          <p:nvPr/>
        </p:nvSpPr>
        <p:spPr>
          <a:xfrm>
            <a:off x="2743200" y="3048000"/>
            <a:ext cx="685800" cy="304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13"/>
          <p:cNvSpPr/>
          <p:nvPr/>
        </p:nvSpPr>
        <p:spPr>
          <a:xfrm>
            <a:off x="6019800" y="3124200"/>
            <a:ext cx="609600" cy="304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13"/>
          <p:cNvSpPr/>
          <p:nvPr/>
        </p:nvSpPr>
        <p:spPr>
          <a:xfrm>
            <a:off x="1295400" y="3810000"/>
            <a:ext cx="304800" cy="381000"/>
          </a:xfrm>
          <a:prstGeom prst="down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196770" y="262361"/>
            <a:ext cx="86355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NLP(Sentimental analysis)</a:t>
            </a:r>
            <a:endParaRPr sz="2000" b="1">
              <a:solidFill>
                <a:srgbClr val="FF0000"/>
              </a:solidFill>
              <a:latin typeface="Arial"/>
              <a:ea typeface="Arial"/>
              <a:cs typeface="Arial"/>
              <a:sym typeface="Arial"/>
            </a:endParaRPr>
          </a:p>
        </p:txBody>
      </p:sp>
      <p:pic>
        <p:nvPicPr>
          <p:cNvPr id="198" name="Google Shape;198;p14"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199" name="Google Shape;199;p14"/>
          <p:cNvPicPr preferRelativeResize="0"/>
          <p:nvPr/>
        </p:nvPicPr>
        <p:blipFill rotWithShape="1">
          <a:blip r:embed="rId4">
            <a:alphaModFix/>
          </a:blip>
          <a:srcRect/>
          <a:stretch/>
        </p:blipFill>
        <p:spPr>
          <a:xfrm>
            <a:off x="3810000" y="1143000"/>
            <a:ext cx="5334000" cy="2981325"/>
          </a:xfrm>
          <a:prstGeom prst="rect">
            <a:avLst/>
          </a:prstGeom>
          <a:noFill/>
          <a:ln>
            <a:noFill/>
          </a:ln>
        </p:spPr>
      </p:pic>
      <p:pic>
        <p:nvPicPr>
          <p:cNvPr id="200" name="Google Shape;200;p14"/>
          <p:cNvPicPr preferRelativeResize="0"/>
          <p:nvPr/>
        </p:nvPicPr>
        <p:blipFill rotWithShape="1">
          <a:blip r:embed="rId5">
            <a:alphaModFix/>
          </a:blip>
          <a:srcRect/>
          <a:stretch/>
        </p:blipFill>
        <p:spPr>
          <a:xfrm>
            <a:off x="3733800" y="4419600"/>
            <a:ext cx="5257800" cy="2209800"/>
          </a:xfrm>
          <a:prstGeom prst="rect">
            <a:avLst/>
          </a:prstGeom>
          <a:noFill/>
          <a:ln>
            <a:noFill/>
          </a:ln>
        </p:spPr>
      </p:pic>
      <p:sp>
        <p:nvSpPr>
          <p:cNvPr id="201" name="Google Shape;201;p14"/>
          <p:cNvSpPr/>
          <p:nvPr/>
        </p:nvSpPr>
        <p:spPr>
          <a:xfrm>
            <a:off x="228600" y="1066800"/>
            <a:ext cx="3429000" cy="30480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process of detecting positive or negative sentiment in text. It's often used by businesses to detect sentiment in social data, gauge brand reputation, and understand customers.</a:t>
            </a:r>
            <a:endParaRPr/>
          </a:p>
        </p:txBody>
      </p:sp>
      <p:sp>
        <p:nvSpPr>
          <p:cNvPr id="202" name="Google Shape;202;p14"/>
          <p:cNvSpPr/>
          <p:nvPr/>
        </p:nvSpPr>
        <p:spPr>
          <a:xfrm>
            <a:off x="304800" y="4309403"/>
            <a:ext cx="3016348" cy="23622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Sentiment is greater than 3.5 than map it to 1</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Sentiment is less than 3.5 than map it to 0</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96770" y="262361"/>
            <a:ext cx="86355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Clustering of restaurants</a:t>
            </a:r>
            <a:endParaRPr sz="2000" b="1">
              <a:solidFill>
                <a:srgbClr val="FF0000"/>
              </a:solidFill>
              <a:latin typeface="Arial"/>
              <a:ea typeface="Arial"/>
              <a:cs typeface="Arial"/>
              <a:sym typeface="Arial"/>
            </a:endParaRPr>
          </a:p>
        </p:txBody>
      </p:sp>
      <p:pic>
        <p:nvPicPr>
          <p:cNvPr id="208" name="Google Shape;208;p15"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209" name="Google Shape;209;p15"/>
          <p:cNvPicPr preferRelativeResize="0"/>
          <p:nvPr/>
        </p:nvPicPr>
        <p:blipFill rotWithShape="1">
          <a:blip r:embed="rId4">
            <a:alphaModFix/>
          </a:blip>
          <a:srcRect/>
          <a:stretch/>
        </p:blipFill>
        <p:spPr>
          <a:xfrm>
            <a:off x="5638800" y="1524000"/>
            <a:ext cx="3252787" cy="4800600"/>
          </a:xfrm>
          <a:prstGeom prst="rect">
            <a:avLst/>
          </a:prstGeom>
          <a:noFill/>
          <a:ln>
            <a:noFill/>
          </a:ln>
        </p:spPr>
      </p:pic>
      <p:sp>
        <p:nvSpPr>
          <p:cNvPr id="210" name="Google Shape;210;p15"/>
          <p:cNvSpPr/>
          <p:nvPr/>
        </p:nvSpPr>
        <p:spPr>
          <a:xfrm>
            <a:off x="228600" y="1447800"/>
            <a:ext cx="5029200" cy="49530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Clustering is the task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clusters.</a:t>
            </a:r>
            <a:endParaRPr sz="1800" b="1">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196770" y="262361"/>
            <a:ext cx="4680030" cy="4996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Most frequent used words in review</a:t>
            </a:r>
            <a:endParaRPr sz="2000" b="1">
              <a:solidFill>
                <a:srgbClr val="FF0000"/>
              </a:solidFill>
              <a:latin typeface="Arial"/>
              <a:ea typeface="Arial"/>
              <a:cs typeface="Arial"/>
              <a:sym typeface="Arial"/>
            </a:endParaRPr>
          </a:p>
        </p:txBody>
      </p:sp>
      <p:pic>
        <p:nvPicPr>
          <p:cNvPr id="216" name="Google Shape;216;p16"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217" name="Google Shape;217;p16"/>
          <p:cNvPicPr preferRelativeResize="0"/>
          <p:nvPr/>
        </p:nvPicPr>
        <p:blipFill rotWithShape="1">
          <a:blip r:embed="rId4">
            <a:alphaModFix/>
          </a:blip>
          <a:srcRect/>
          <a:stretch/>
        </p:blipFill>
        <p:spPr>
          <a:xfrm>
            <a:off x="0" y="838201"/>
            <a:ext cx="9144000" cy="2971799"/>
          </a:xfrm>
          <a:prstGeom prst="rect">
            <a:avLst/>
          </a:prstGeom>
          <a:noFill/>
          <a:ln>
            <a:noFill/>
          </a:ln>
        </p:spPr>
      </p:pic>
      <p:pic>
        <p:nvPicPr>
          <p:cNvPr id="218" name="Google Shape;218;p16"/>
          <p:cNvPicPr preferRelativeResize="0"/>
          <p:nvPr/>
        </p:nvPicPr>
        <p:blipFill rotWithShape="1">
          <a:blip r:embed="rId5">
            <a:alphaModFix/>
          </a:blip>
          <a:srcRect/>
          <a:stretch/>
        </p:blipFill>
        <p:spPr>
          <a:xfrm>
            <a:off x="0" y="3810000"/>
            <a:ext cx="9144000" cy="304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311700" y="457200"/>
            <a:ext cx="8520600" cy="6857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Popular cuisines</a:t>
            </a:r>
            <a:endParaRPr sz="2000" b="1">
              <a:solidFill>
                <a:srgbClr val="FF0000"/>
              </a:solidFill>
              <a:latin typeface="Arial"/>
              <a:ea typeface="Arial"/>
              <a:cs typeface="Arial"/>
              <a:sym typeface="Arial"/>
            </a:endParaRPr>
          </a:p>
        </p:txBody>
      </p:sp>
      <p:sp>
        <p:nvSpPr>
          <p:cNvPr id="224" name="Google Shape;224;p17"/>
          <p:cNvSpPr txBox="1"/>
          <p:nvPr/>
        </p:nvSpPr>
        <p:spPr>
          <a:xfrm>
            <a:off x="525025" y="5576567"/>
            <a:ext cx="8106900" cy="1079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600"/>
              <a:buFont typeface="Calibri"/>
              <a:buNone/>
            </a:pPr>
            <a:endParaRPr sz="1600" b="1">
              <a:solidFill>
                <a:schemeClr val="lt1"/>
              </a:solidFill>
              <a:latin typeface="Montserrat"/>
              <a:ea typeface="Montserrat"/>
              <a:cs typeface="Montserrat"/>
              <a:sym typeface="Montserrat"/>
            </a:endParaRPr>
          </a:p>
        </p:txBody>
      </p:sp>
      <p:pic>
        <p:nvPicPr>
          <p:cNvPr id="225" name="Google Shape;225;p17"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226" name="Google Shape;226;p17"/>
          <p:cNvPicPr preferRelativeResize="0"/>
          <p:nvPr/>
        </p:nvPicPr>
        <p:blipFill rotWithShape="1">
          <a:blip r:embed="rId4">
            <a:alphaModFix/>
          </a:blip>
          <a:srcRect/>
          <a:stretch/>
        </p:blipFill>
        <p:spPr>
          <a:xfrm>
            <a:off x="3886200" y="1295400"/>
            <a:ext cx="5048250" cy="4905375"/>
          </a:xfrm>
          <a:prstGeom prst="rect">
            <a:avLst/>
          </a:prstGeom>
          <a:noFill/>
          <a:ln>
            <a:noFill/>
          </a:ln>
        </p:spPr>
      </p:pic>
      <p:sp>
        <p:nvSpPr>
          <p:cNvPr id="227" name="Google Shape;227;p17"/>
          <p:cNvSpPr/>
          <p:nvPr/>
        </p:nvSpPr>
        <p:spPr>
          <a:xfrm>
            <a:off x="228600" y="1371600"/>
            <a:ext cx="3429000" cy="464820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These are some of the highlighted frequencies of the cuisines which are popular and are repeated.</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Few populars are below.</a:t>
            </a:r>
            <a:endParaRPr/>
          </a:p>
          <a:p>
            <a:pPr marL="0" marR="0" lvl="0" indent="0" algn="ctr" rtl="0">
              <a:spcBef>
                <a:spcPts val="0"/>
              </a:spcBef>
              <a:spcAft>
                <a:spcPts val="0"/>
              </a:spcAft>
              <a:buNone/>
            </a:pPr>
            <a:endParaRPr sz="1800" b="1">
              <a:solidFill>
                <a:schemeClr val="dk1"/>
              </a:solidFill>
              <a:latin typeface="Arial"/>
              <a:ea typeface="Arial"/>
              <a:cs typeface="Arial"/>
              <a:sym typeface="Arial"/>
            </a:endParaRPr>
          </a:p>
          <a:p>
            <a:pPr marL="0" marR="0" lvl="0" indent="0" algn="ctr" rtl="0">
              <a:spcBef>
                <a:spcPts val="0"/>
              </a:spcBef>
              <a:spcAft>
                <a:spcPts val="0"/>
              </a:spcAft>
              <a:buNone/>
            </a:pPr>
            <a:endParaRPr sz="1800" b="1">
              <a:solidFill>
                <a:schemeClr val="dk1"/>
              </a:solidFill>
              <a:latin typeface="Arial"/>
              <a:ea typeface="Arial"/>
              <a:cs typeface="Arial"/>
              <a:sym typeface="Arial"/>
            </a:endParaRPr>
          </a:p>
          <a:p>
            <a:pPr marL="0" marR="0" lvl="0" indent="0" algn="ctr" rtl="0">
              <a:spcBef>
                <a:spcPts val="0"/>
              </a:spcBef>
              <a:spcAft>
                <a:spcPts val="0"/>
              </a:spcAft>
              <a:buNone/>
            </a:pPr>
            <a:endParaRPr sz="1800" b="1">
              <a:solidFill>
                <a:schemeClr val="dk1"/>
              </a:solidFill>
              <a:latin typeface="Arial"/>
              <a:ea typeface="Arial"/>
              <a:cs typeface="Arial"/>
              <a:sym typeface="Arial"/>
            </a:endParaRPr>
          </a:p>
          <a:p>
            <a:pPr marL="0" marR="0" lvl="0" indent="0" algn="ctr" rtl="0">
              <a:spcBef>
                <a:spcPts val="0"/>
              </a:spcBef>
              <a:spcAft>
                <a:spcPts val="0"/>
              </a:spcAft>
              <a:buNone/>
            </a:pPr>
            <a:endParaRPr sz="1800" b="1">
              <a:solidFill>
                <a:schemeClr val="dk1"/>
              </a:solidFill>
              <a:latin typeface="Arial"/>
              <a:ea typeface="Arial"/>
              <a:cs typeface="Arial"/>
              <a:sym typeface="Arial"/>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Indian,Food,North,Chinese,European,Kebab,South,continental etc. </a:t>
            </a:r>
            <a:endParaRPr sz="1800" b="1">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04800" y="381000"/>
            <a:ext cx="5631900" cy="54963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Techniques and accuracies</a:t>
            </a:r>
            <a:endParaRPr sz="2000" b="1">
              <a:solidFill>
                <a:srgbClr val="FF0000"/>
              </a:solidFill>
              <a:latin typeface="Arial"/>
              <a:ea typeface="Arial"/>
              <a:cs typeface="Arial"/>
              <a:sym typeface="Arial"/>
            </a:endParaRPr>
          </a:p>
        </p:txBody>
      </p:sp>
      <p:sp>
        <p:nvSpPr>
          <p:cNvPr id="233" name="Google Shape;233;p18"/>
          <p:cNvSpPr txBox="1">
            <a:spLocks noGrp="1"/>
          </p:cNvSpPr>
          <p:nvPr>
            <p:ph type="body" idx="1"/>
          </p:nvPr>
        </p:nvSpPr>
        <p:spPr>
          <a:xfrm>
            <a:off x="152400" y="1536632"/>
            <a:ext cx="8839200" cy="516896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None/>
            </a:pPr>
            <a:endParaRPr sz="1800" b="1">
              <a:solidFill>
                <a:srgbClr val="17365D"/>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None/>
            </a:pPr>
            <a:endParaRPr/>
          </a:p>
        </p:txBody>
      </p:sp>
      <p:pic>
        <p:nvPicPr>
          <p:cNvPr id="234" name="Google Shape;234;p18"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235" name="Google Shape;235;p18"/>
          <p:cNvPicPr preferRelativeResize="0"/>
          <p:nvPr/>
        </p:nvPicPr>
        <p:blipFill rotWithShape="1">
          <a:blip r:embed="rId4">
            <a:alphaModFix/>
          </a:blip>
          <a:srcRect/>
          <a:stretch/>
        </p:blipFill>
        <p:spPr>
          <a:xfrm>
            <a:off x="304800" y="1752600"/>
            <a:ext cx="8610600" cy="4876800"/>
          </a:xfrm>
          <a:prstGeom prst="rect">
            <a:avLst/>
          </a:prstGeom>
          <a:noFill/>
          <a:ln>
            <a:noFill/>
          </a:ln>
        </p:spPr>
      </p:pic>
      <p:sp>
        <p:nvSpPr>
          <p:cNvPr id="236" name="Google Shape;236;p18"/>
          <p:cNvSpPr/>
          <p:nvPr/>
        </p:nvSpPr>
        <p:spPr>
          <a:xfrm>
            <a:off x="990600" y="1143000"/>
            <a:ext cx="6858000" cy="457200"/>
          </a:xfrm>
          <a:prstGeom prst="roundRect">
            <a:avLst>
              <a:gd name="adj" fmla="val 16667"/>
            </a:avLst>
          </a:prstGeom>
          <a:solidFill>
            <a:srgbClr val="C5D8F1"/>
          </a:solidFill>
          <a:ln w="25400" cap="flat" cmpd="sng">
            <a:solidFill>
              <a:srgbClr val="9537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Random Forest with Cross Validation(class_weight={0: 2.0, 1: 1.0})</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xfrm>
            <a:off x="304800" y="381000"/>
            <a:ext cx="5631900" cy="54963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Techniques and accuracies continued</a:t>
            </a:r>
            <a:endParaRPr sz="2000" b="1">
              <a:solidFill>
                <a:srgbClr val="FF0000"/>
              </a:solidFill>
              <a:latin typeface="Arial"/>
              <a:ea typeface="Arial"/>
              <a:cs typeface="Arial"/>
              <a:sym typeface="Arial"/>
            </a:endParaRPr>
          </a:p>
        </p:txBody>
      </p:sp>
      <p:sp>
        <p:nvSpPr>
          <p:cNvPr id="242" name="Google Shape;242;p19"/>
          <p:cNvSpPr txBox="1">
            <a:spLocks noGrp="1"/>
          </p:cNvSpPr>
          <p:nvPr>
            <p:ph type="body" idx="1"/>
          </p:nvPr>
        </p:nvSpPr>
        <p:spPr>
          <a:xfrm>
            <a:off x="152400" y="1536632"/>
            <a:ext cx="8839200" cy="516896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None/>
            </a:pPr>
            <a:endParaRPr sz="1800" b="1">
              <a:solidFill>
                <a:srgbClr val="17365D"/>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None/>
            </a:pPr>
            <a:endParaRPr/>
          </a:p>
        </p:txBody>
      </p:sp>
      <p:pic>
        <p:nvPicPr>
          <p:cNvPr id="243" name="Google Shape;243;p19"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
        <p:nvSpPr>
          <p:cNvPr id="244" name="Google Shape;244;p19"/>
          <p:cNvSpPr/>
          <p:nvPr/>
        </p:nvSpPr>
        <p:spPr>
          <a:xfrm>
            <a:off x="762000" y="1143000"/>
            <a:ext cx="6858000" cy="457200"/>
          </a:xfrm>
          <a:prstGeom prst="roundRect">
            <a:avLst>
              <a:gd name="adj" fmla="val 16667"/>
            </a:avLst>
          </a:prstGeom>
          <a:solidFill>
            <a:srgbClr val="C5D8F1"/>
          </a:solidFill>
          <a:ln w="25400" cap="flat" cmpd="sng">
            <a:solidFill>
              <a:srgbClr val="9537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Logistic Regression (class_weight={0: 2.0, 1:1.0})</a:t>
            </a:r>
            <a:endParaRPr sz="1800">
              <a:solidFill>
                <a:schemeClr val="dk1"/>
              </a:solidFill>
              <a:latin typeface="Calibri"/>
              <a:ea typeface="Calibri"/>
              <a:cs typeface="Calibri"/>
              <a:sym typeface="Calibri"/>
            </a:endParaRPr>
          </a:p>
        </p:txBody>
      </p:sp>
      <p:pic>
        <p:nvPicPr>
          <p:cNvPr id="245" name="Google Shape;245;p19"/>
          <p:cNvPicPr preferRelativeResize="0"/>
          <p:nvPr/>
        </p:nvPicPr>
        <p:blipFill rotWithShape="1">
          <a:blip r:embed="rId4">
            <a:alphaModFix/>
          </a:blip>
          <a:srcRect/>
          <a:stretch/>
        </p:blipFill>
        <p:spPr>
          <a:xfrm>
            <a:off x="228600" y="1752600"/>
            <a:ext cx="8686800" cy="510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583808" y="152401"/>
            <a:ext cx="1625992" cy="5333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Content</a:t>
            </a:r>
            <a:endParaRPr sz="2000" b="1">
              <a:solidFill>
                <a:srgbClr val="FF0000"/>
              </a:solidFill>
              <a:latin typeface="Arial"/>
              <a:ea typeface="Arial"/>
              <a:cs typeface="Arial"/>
              <a:sym typeface="Arial"/>
            </a:endParaRPr>
          </a:p>
        </p:txBody>
      </p:sp>
      <p:sp>
        <p:nvSpPr>
          <p:cNvPr id="100" name="Google Shape;100;p2"/>
          <p:cNvSpPr txBox="1">
            <a:spLocks noGrp="1"/>
          </p:cNvSpPr>
          <p:nvPr>
            <p:ph type="body" idx="1"/>
          </p:nvPr>
        </p:nvSpPr>
        <p:spPr>
          <a:xfrm>
            <a:off x="152400" y="609600"/>
            <a:ext cx="8839200" cy="5943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Problem Statement.</a:t>
            </a:r>
            <a:endParaRPr sz="1800" b="1">
              <a:latin typeface="Arial"/>
              <a:ea typeface="Arial"/>
              <a:cs typeface="Arial"/>
              <a:sym typeface="Arial"/>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Project Steps.</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EDA-Data preparation and exploration.</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Visualization-Top 10 rated restaurants in 2019.</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Visualization-Top 10 rated restaurants in 2018.</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Visualization-Yearly reviews trend.</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Visualization-Popular cuisines restaurant in Hyderabad</a:t>
            </a:r>
            <a:endParaRPr sz="1800" b="1">
              <a:latin typeface="Arial"/>
              <a:ea typeface="Arial"/>
              <a:cs typeface="Arial"/>
              <a:sym typeface="Arial"/>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Visualization-Most Popular cuisines restaurant in Hyderabad.</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Visualization-10 most expensive restaurants.</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Visualization-10 least expensive restaurants</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Natural Language Processing(NLP).</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Clustering of restaurants.</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Most frequent word used and Popular cuisines.</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Modeling  and Hyper parameter tuning.</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Techniques and accuracies</a:t>
            </a:r>
            <a:endParaRPr sz="1800" b="1">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Challenges.</a:t>
            </a:r>
            <a:endParaRPr/>
          </a:p>
          <a:p>
            <a:pPr marL="457200" lvl="0" indent="-330200" algn="l" rtl="0">
              <a:lnSpc>
                <a:spcPct val="115000"/>
              </a:lnSpc>
              <a:spcBef>
                <a:spcPts val="0"/>
              </a:spcBef>
              <a:spcAft>
                <a:spcPts val="0"/>
              </a:spcAft>
              <a:buClr>
                <a:schemeClr val="lt1"/>
              </a:buClr>
              <a:buSzPts val="1600"/>
              <a:buChar char="•"/>
            </a:pPr>
            <a:r>
              <a:rPr lang="en-US" sz="1800" b="1">
                <a:latin typeface="Arial"/>
                <a:ea typeface="Arial"/>
                <a:cs typeface="Arial"/>
                <a:sym typeface="Arial"/>
              </a:rPr>
              <a:t>Conclusion.</a:t>
            </a:r>
            <a:endParaRPr/>
          </a:p>
          <a:p>
            <a:pPr marL="457200" lvl="0" indent="-330200" algn="l" rtl="0">
              <a:lnSpc>
                <a:spcPct val="115000"/>
              </a:lnSpc>
              <a:spcBef>
                <a:spcPts val="0"/>
              </a:spcBef>
              <a:spcAft>
                <a:spcPts val="0"/>
              </a:spcAft>
              <a:buClr>
                <a:schemeClr val="lt1"/>
              </a:buClr>
              <a:buSzPts val="1600"/>
              <a:buNone/>
            </a:pPr>
            <a:endParaRPr sz="1600" b="1">
              <a:solidFill>
                <a:schemeClr val="accent2"/>
              </a:solidFill>
              <a:latin typeface="Calibri"/>
              <a:ea typeface="Calibri"/>
              <a:cs typeface="Calibri"/>
              <a:sym typeface="Calibri"/>
            </a:endParaRPr>
          </a:p>
        </p:txBody>
      </p:sp>
      <p:pic>
        <p:nvPicPr>
          <p:cNvPr id="101" name="Google Shape;101;p2"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0"/>
          <p:cNvSpPr txBox="1">
            <a:spLocks noGrp="1"/>
          </p:cNvSpPr>
          <p:nvPr>
            <p:ph type="title"/>
          </p:nvPr>
        </p:nvSpPr>
        <p:spPr>
          <a:xfrm>
            <a:off x="311700" y="531800"/>
            <a:ext cx="8520600" cy="76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Conclusion</a:t>
            </a:r>
            <a:endParaRPr sz="2000" b="1">
              <a:solidFill>
                <a:srgbClr val="FF0000"/>
              </a:solidFill>
              <a:latin typeface="Arial"/>
              <a:ea typeface="Arial"/>
              <a:cs typeface="Arial"/>
              <a:sym typeface="Arial"/>
            </a:endParaRPr>
          </a:p>
        </p:txBody>
      </p:sp>
      <p:sp>
        <p:nvSpPr>
          <p:cNvPr id="251" name="Google Shape;251;p20"/>
          <p:cNvSpPr txBox="1">
            <a:spLocks noGrp="1"/>
          </p:cNvSpPr>
          <p:nvPr>
            <p:ph type="body" idx="1"/>
          </p:nvPr>
        </p:nvSpPr>
        <p:spPr>
          <a:xfrm>
            <a:off x="228600" y="1828800"/>
            <a:ext cx="8623956" cy="464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Started with data loading and importing the libraries and then started with the exploring the data and done some of the visualization to see the common pattern in the data and looked into columns and rows. It was seen that there were few missing values present as per the ratio, imputed the values accordingly. I have seen that I have almost everything in the form of words which I converted accordingly. Found some of the string and removed. Found 4 years were unique.  Explored the restaurant with respect to rating received. Found some of the top restaurants for the ratings and year wise popularity and saw the ratings trend with respect to year and seems to be growing over the year. Checked the restaurant expensive which were around 2800, 2500/- and being 1600/- top 10</a:t>
            </a:r>
            <a:r>
              <a:rPr lang="en-US" sz="1800" b="1" baseline="30000">
                <a:latin typeface="Arial"/>
                <a:ea typeface="Arial"/>
                <a:cs typeface="Arial"/>
                <a:sym typeface="Arial"/>
              </a:rPr>
              <a:t>th</a:t>
            </a:r>
            <a:r>
              <a:rPr lang="en-US" sz="1800" b="1">
                <a:latin typeface="Arial"/>
                <a:ea typeface="Arial"/>
                <a:cs typeface="Arial"/>
                <a:sym typeface="Arial"/>
              </a:rPr>
              <a:t> number. Similarly explored the least costly restaurant around 350/- to 150 as top 10</a:t>
            </a:r>
            <a:r>
              <a:rPr lang="en-US" sz="1800" b="1" baseline="30000">
                <a:latin typeface="Arial"/>
                <a:ea typeface="Arial"/>
                <a:cs typeface="Arial"/>
                <a:sym typeface="Arial"/>
              </a:rPr>
              <a:t>th</a:t>
            </a:r>
            <a:r>
              <a:rPr lang="en-US" sz="1800" b="1">
                <a:latin typeface="Arial"/>
                <a:ea typeface="Arial"/>
                <a:cs typeface="Arial"/>
                <a:sym typeface="Arial"/>
              </a:rPr>
              <a:t>.Also checked the overall cost. During the clustering of cuisines I have seen that North India, continental, chinese,seafood, European, fast food etc were popular.</a:t>
            </a:r>
            <a:endParaRPr sz="1600" b="1">
              <a:solidFill>
                <a:schemeClr val="accent2"/>
              </a:solidFill>
              <a:latin typeface="Arial"/>
              <a:ea typeface="Arial"/>
              <a:cs typeface="Arial"/>
              <a:sym typeface="Arial"/>
            </a:endParaRPr>
          </a:p>
          <a:p>
            <a:pPr marL="0" lvl="0" indent="0" algn="l" rtl="0">
              <a:lnSpc>
                <a:spcPct val="115000"/>
              </a:lnSpc>
              <a:spcBef>
                <a:spcPts val="0"/>
              </a:spcBef>
              <a:spcAft>
                <a:spcPts val="0"/>
              </a:spcAft>
              <a:buClr>
                <a:schemeClr val="dk1"/>
              </a:buClr>
              <a:buSzPts val="1800"/>
              <a:buNone/>
            </a:pPr>
            <a:endParaRPr sz="1600" b="1">
              <a:solidFill>
                <a:schemeClr val="accent2"/>
              </a:solidFill>
              <a:latin typeface="Arial"/>
              <a:ea typeface="Arial"/>
              <a:cs typeface="Arial"/>
              <a:sym typeface="Arial"/>
            </a:endParaRPr>
          </a:p>
          <a:p>
            <a:pPr marL="0" lvl="0" indent="0" algn="l" rtl="0">
              <a:lnSpc>
                <a:spcPct val="115000"/>
              </a:lnSpc>
              <a:spcBef>
                <a:spcPts val="0"/>
              </a:spcBef>
              <a:spcAft>
                <a:spcPts val="0"/>
              </a:spcAft>
              <a:buClr>
                <a:schemeClr val="dk1"/>
              </a:buClr>
              <a:buSzPts val="1800"/>
              <a:buNone/>
            </a:pPr>
            <a:endParaRPr sz="1600" b="1">
              <a:solidFill>
                <a:schemeClr val="lt1"/>
              </a:solidFill>
              <a:latin typeface="Arial"/>
              <a:ea typeface="Arial"/>
              <a:cs typeface="Arial"/>
              <a:sym typeface="Arial"/>
            </a:endParaRPr>
          </a:p>
        </p:txBody>
      </p:sp>
      <p:pic>
        <p:nvPicPr>
          <p:cNvPr id="252" name="Google Shape;252;p20"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311700" y="685800"/>
            <a:ext cx="6622500" cy="60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Conclusion</a:t>
            </a:r>
            <a:endParaRPr sz="2000" b="1">
              <a:solidFill>
                <a:srgbClr val="FF0000"/>
              </a:solidFill>
              <a:latin typeface="Arial"/>
              <a:ea typeface="Arial"/>
              <a:cs typeface="Arial"/>
              <a:sym typeface="Arial"/>
            </a:endParaRPr>
          </a:p>
        </p:txBody>
      </p:sp>
      <p:sp>
        <p:nvSpPr>
          <p:cNvPr id="258" name="Google Shape;258;p21"/>
          <p:cNvSpPr txBox="1">
            <a:spLocks noGrp="1"/>
          </p:cNvSpPr>
          <p:nvPr>
            <p:ph type="body" idx="1"/>
          </p:nvPr>
        </p:nvSpPr>
        <p:spPr>
          <a:xfrm>
            <a:off x="228600" y="1600200"/>
            <a:ext cx="8623956" cy="487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Also, I have explored and seen restaurants weekly open time. I after all these exploration I have merged the dataframe of reviews. Found the north Indian restaurant being the highest numbers of 61 while top 10, 10</a:t>
            </a:r>
            <a:r>
              <a:rPr lang="en-US" sz="1800" b="1" baseline="30000">
                <a:latin typeface="Arial"/>
                <a:ea typeface="Arial"/>
                <a:cs typeface="Arial"/>
                <a:sym typeface="Arial"/>
              </a:rPr>
              <a:t>th</a:t>
            </a:r>
            <a:r>
              <a:rPr lang="en-US" sz="1800" b="1">
                <a:latin typeface="Arial"/>
                <a:ea typeface="Arial"/>
                <a:cs typeface="Arial"/>
                <a:sym typeface="Arial"/>
              </a:rPr>
              <a:t> was bakery of 7 numbers. Finally started with natural language processing for removing the unwanted words or punctuations present in the data, tried removing emojis and some of the stopwords. I then divided the sentiments into 0 and 1 values where 0 being the negative comments or comments under 3.5 rating and 1 being good comments or comments above 3.5 rating for the restaurant.</a:t>
            </a:r>
            <a:endParaRPr/>
          </a:p>
          <a:p>
            <a:pPr marL="0" lvl="0" indent="0" algn="l" rtl="0">
              <a:lnSpc>
                <a:spcPct val="115000"/>
              </a:lnSpc>
              <a:spcBef>
                <a:spcPts val="0"/>
              </a:spcBef>
              <a:spcAft>
                <a:spcPts val="0"/>
              </a:spcAft>
              <a:buClr>
                <a:schemeClr val="dk1"/>
              </a:buClr>
              <a:buSzPts val="1800"/>
              <a:buNone/>
            </a:pPr>
            <a:r>
              <a:rPr lang="en-US" sz="1600" b="1">
                <a:latin typeface="Arial"/>
                <a:ea typeface="Arial"/>
                <a:cs typeface="Arial"/>
                <a:sym typeface="Arial"/>
              </a:rPr>
              <a:t>Converted the words to lower case, and removed the spaces and special character etc.</a:t>
            </a:r>
            <a:endParaRPr/>
          </a:p>
          <a:p>
            <a:pPr marL="0" lvl="0" indent="0" algn="l" rtl="0">
              <a:lnSpc>
                <a:spcPct val="115000"/>
              </a:lnSpc>
              <a:spcBef>
                <a:spcPts val="0"/>
              </a:spcBef>
              <a:spcAft>
                <a:spcPts val="0"/>
              </a:spcAft>
              <a:buClr>
                <a:schemeClr val="dk1"/>
              </a:buClr>
              <a:buSzPts val="1800"/>
              <a:buNone/>
            </a:pPr>
            <a:r>
              <a:rPr lang="en-US" sz="1600" b="1">
                <a:latin typeface="Arial"/>
                <a:ea typeface="Arial"/>
                <a:cs typeface="Arial"/>
                <a:sym typeface="Arial"/>
              </a:rPr>
              <a:t>Finally started with the Modeling made use of Bag of words, and Naïve bayes multinomial classification, Decision tree, Random Forest, K-mean clustering, and Logistic regression. However I have tried with different weight for the model at different times in an iteration but only I have good findings for the Random forest classfier and for logistic regression using cross validation hyper parameter tuning have given the better results with best parameters to use.	</a:t>
            </a:r>
            <a:endParaRPr sz="1600" b="1">
              <a:solidFill>
                <a:schemeClr val="accent2"/>
              </a:solidFill>
              <a:latin typeface="Arial"/>
              <a:ea typeface="Arial"/>
              <a:cs typeface="Arial"/>
              <a:sym typeface="Arial"/>
            </a:endParaRPr>
          </a:p>
          <a:p>
            <a:pPr marL="0" lvl="0" indent="0" algn="l" rtl="0">
              <a:lnSpc>
                <a:spcPct val="115000"/>
              </a:lnSpc>
              <a:spcBef>
                <a:spcPts val="0"/>
              </a:spcBef>
              <a:spcAft>
                <a:spcPts val="0"/>
              </a:spcAft>
              <a:buClr>
                <a:schemeClr val="dk1"/>
              </a:buClr>
              <a:buSzPts val="1800"/>
              <a:buNone/>
            </a:pPr>
            <a:endParaRPr sz="1600" b="1">
              <a:solidFill>
                <a:schemeClr val="lt1"/>
              </a:solidFill>
              <a:latin typeface="Arial"/>
              <a:ea typeface="Arial"/>
              <a:cs typeface="Arial"/>
              <a:sym typeface="Arial"/>
            </a:endParaRPr>
          </a:p>
        </p:txBody>
      </p:sp>
      <p:pic>
        <p:nvPicPr>
          <p:cNvPr id="259" name="Google Shape;259;p21"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2"/>
          <p:cNvSpPr txBox="1">
            <a:spLocks noGrp="1"/>
          </p:cNvSpPr>
          <p:nvPr>
            <p:ph type="title"/>
          </p:nvPr>
        </p:nvSpPr>
        <p:spPr>
          <a:xfrm>
            <a:off x="311700" y="533400"/>
            <a:ext cx="8520600" cy="76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Challenges</a:t>
            </a:r>
            <a:endParaRPr sz="2000" b="1">
              <a:solidFill>
                <a:srgbClr val="FF0000"/>
              </a:solidFill>
              <a:latin typeface="Arial"/>
              <a:ea typeface="Arial"/>
              <a:cs typeface="Arial"/>
              <a:sym typeface="Arial"/>
            </a:endParaRPr>
          </a:p>
        </p:txBody>
      </p:sp>
      <p:sp>
        <p:nvSpPr>
          <p:cNvPr id="265" name="Google Shape;265;p22"/>
          <p:cNvSpPr txBox="1">
            <a:spLocks noGrp="1"/>
          </p:cNvSpPr>
          <p:nvPr>
            <p:ph type="body" idx="1"/>
          </p:nvPr>
        </p:nvSpPr>
        <p:spPr>
          <a:xfrm>
            <a:off x="228600" y="1219200"/>
            <a:ext cx="8603700" cy="563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The major challenges I have faced in this project are mentioned Below:</a:t>
            </a:r>
            <a:endParaRPr/>
          </a:p>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1)Analysing the data and exploring the data was making no much sense because data that I had was having objects datatypes and few strings and comments, restaurants names , reviews etc.</a:t>
            </a:r>
            <a:endParaRPr/>
          </a:p>
          <a:p>
            <a:pPr marL="0" lvl="0" indent="0" algn="l" rtl="0">
              <a:lnSpc>
                <a:spcPct val="115000"/>
              </a:lnSpc>
              <a:spcBef>
                <a:spcPts val="0"/>
              </a:spcBef>
              <a:spcAft>
                <a:spcPts val="0"/>
              </a:spcAft>
              <a:buClr>
                <a:schemeClr val="dk1"/>
              </a:buClr>
              <a:buSzPts val="1800"/>
              <a:buNone/>
            </a:pPr>
            <a:endParaRPr sz="1800" b="1">
              <a:latin typeface="Arial"/>
              <a:ea typeface="Arial"/>
              <a:cs typeface="Arial"/>
              <a:sym typeface="Arial"/>
            </a:endParaRPr>
          </a:p>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2)Removal of punctualtions and stopwords, symbols, emojis and some of the repeated words like (myyyyyyyyyyyyyyyyy).</a:t>
            </a:r>
            <a:endParaRPr/>
          </a:p>
          <a:p>
            <a:pPr marL="0" lvl="0" indent="0" algn="l" rtl="0">
              <a:lnSpc>
                <a:spcPct val="115000"/>
              </a:lnSpc>
              <a:spcBef>
                <a:spcPts val="0"/>
              </a:spcBef>
              <a:spcAft>
                <a:spcPts val="0"/>
              </a:spcAft>
              <a:buClr>
                <a:schemeClr val="dk1"/>
              </a:buClr>
              <a:buSzPts val="1800"/>
              <a:buNone/>
            </a:pPr>
            <a:endParaRPr sz="1800" b="1">
              <a:latin typeface="Arial"/>
              <a:ea typeface="Arial"/>
              <a:cs typeface="Arial"/>
              <a:sym typeface="Arial"/>
            </a:endParaRPr>
          </a:p>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3)I have faced challenged in merging the dataframes as it was not matching the length.</a:t>
            </a:r>
            <a:endParaRPr/>
          </a:p>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4)I have faced the challenged while importing the libraries. I had to install some of the libraries like spacy, contractions.</a:t>
            </a:r>
            <a:endParaRPr/>
          </a:p>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5)I have faced challenges while using K-Mean clustering could not use effectively. Scaling consumed more time and could not understand data for a while.</a:t>
            </a:r>
            <a:endParaRPr/>
          </a:p>
          <a:p>
            <a:pPr marL="0" lvl="0" indent="0" algn="l" rtl="0">
              <a:lnSpc>
                <a:spcPct val="115000"/>
              </a:lnSpc>
              <a:spcBef>
                <a:spcPts val="0"/>
              </a:spcBef>
              <a:spcAft>
                <a:spcPts val="0"/>
              </a:spcAft>
              <a:buClr>
                <a:schemeClr val="dk1"/>
              </a:buClr>
              <a:buSzPts val="1800"/>
              <a:buNone/>
            </a:pPr>
            <a:r>
              <a:rPr lang="en-US" sz="1800" b="1">
                <a:latin typeface="Arial"/>
                <a:ea typeface="Arial"/>
                <a:cs typeface="Arial"/>
                <a:sym typeface="Arial"/>
              </a:rPr>
              <a:t>6)Hyperparameter tuning was another problem which I faced and consumed a lot more time for rendering.</a:t>
            </a:r>
            <a:endParaRPr sz="1800" b="1">
              <a:latin typeface="Arial"/>
              <a:ea typeface="Arial"/>
              <a:cs typeface="Arial"/>
              <a:sym typeface="Arial"/>
            </a:endParaRPr>
          </a:p>
          <a:p>
            <a:pPr marL="0" lvl="0" indent="0" algn="l" rtl="0">
              <a:lnSpc>
                <a:spcPct val="115000"/>
              </a:lnSpc>
              <a:spcBef>
                <a:spcPts val="0"/>
              </a:spcBef>
              <a:spcAft>
                <a:spcPts val="0"/>
              </a:spcAft>
              <a:buClr>
                <a:schemeClr val="dk1"/>
              </a:buClr>
              <a:buSzPts val="1800"/>
              <a:buNone/>
            </a:pPr>
            <a:endParaRPr sz="1800" b="1">
              <a:latin typeface="Arial"/>
              <a:ea typeface="Arial"/>
              <a:cs typeface="Arial"/>
              <a:sym typeface="Arial"/>
            </a:endParaRPr>
          </a:p>
          <a:p>
            <a:pPr marL="0" lvl="0" indent="0" algn="l" rtl="0">
              <a:lnSpc>
                <a:spcPct val="115000"/>
              </a:lnSpc>
              <a:spcBef>
                <a:spcPts val="0"/>
              </a:spcBef>
              <a:spcAft>
                <a:spcPts val="0"/>
              </a:spcAft>
              <a:buClr>
                <a:schemeClr val="dk1"/>
              </a:buClr>
              <a:buSzPts val="1800"/>
              <a:buNone/>
            </a:pPr>
            <a:endParaRPr sz="1800" b="1">
              <a:latin typeface="Arial"/>
              <a:ea typeface="Arial"/>
              <a:cs typeface="Arial"/>
              <a:sym typeface="Arial"/>
            </a:endParaRPr>
          </a:p>
        </p:txBody>
      </p:sp>
      <p:pic>
        <p:nvPicPr>
          <p:cNvPr id="266" name="Google Shape;266;p22"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a:spLocks noGrp="1"/>
          </p:cNvSpPr>
          <p:nvPr>
            <p:ph type="title"/>
          </p:nvPr>
        </p:nvSpPr>
        <p:spPr>
          <a:xfrm>
            <a:off x="304800" y="0"/>
            <a:ext cx="8458200" cy="6858000"/>
          </a:xfrm>
          <a:prstGeom prst="smileyFace">
            <a:avLst>
              <a:gd name="adj" fmla="val -2358"/>
            </a:avLst>
          </a:prstGeom>
          <a:solidFill>
            <a:srgbClr val="FF0000"/>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FFFF"/>
              </a:buClr>
              <a:buSzPts val="2800"/>
              <a:buFont typeface="Arial"/>
              <a:buNone/>
            </a:pPr>
            <a:br>
              <a:rPr lang="en-US" sz="9600">
                <a:solidFill>
                  <a:srgbClr val="FFFFFF"/>
                </a:solidFill>
                <a:latin typeface="Arial"/>
                <a:ea typeface="Arial"/>
                <a:cs typeface="Arial"/>
                <a:sym typeface="Arial"/>
              </a:rPr>
            </a:br>
            <a:r>
              <a:rPr lang="en-US" sz="9600">
                <a:solidFill>
                  <a:srgbClr val="FFFFFF"/>
                </a:solidFill>
                <a:latin typeface="Arial"/>
                <a:ea typeface="Arial"/>
                <a:cs typeface="Arial"/>
                <a:sym typeface="Arial"/>
              </a:rPr>
              <a:t>        Thank you</a:t>
            </a:r>
            <a:endParaRPr sz="9600">
              <a:solidFill>
                <a:srgbClr val="FFFFFF"/>
              </a:solidFill>
              <a:latin typeface="Arial"/>
              <a:ea typeface="Arial"/>
              <a:cs typeface="Arial"/>
              <a:sym typeface="Arial"/>
            </a:endParaRPr>
          </a:p>
        </p:txBody>
      </p:sp>
      <p:pic>
        <p:nvPicPr>
          <p:cNvPr id="272" name="Google Shape;272;p23"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311700" y="609600"/>
            <a:ext cx="2812500" cy="68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Problem Statement</a:t>
            </a:r>
            <a:endParaRPr sz="2000" b="1">
              <a:solidFill>
                <a:srgbClr val="FF0000"/>
              </a:solidFill>
              <a:latin typeface="Arial"/>
              <a:ea typeface="Arial"/>
              <a:cs typeface="Arial"/>
              <a:sym typeface="Arial"/>
            </a:endParaRPr>
          </a:p>
        </p:txBody>
      </p:sp>
      <p:sp>
        <p:nvSpPr>
          <p:cNvPr id="107" name="Google Shape;107;p3"/>
          <p:cNvSpPr txBox="1">
            <a:spLocks noGrp="1"/>
          </p:cNvSpPr>
          <p:nvPr>
            <p:ph type="body" idx="1"/>
          </p:nvPr>
        </p:nvSpPr>
        <p:spPr>
          <a:xfrm>
            <a:off x="-838199" y="1536632"/>
            <a:ext cx="1447800" cy="486416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Clr>
                <a:schemeClr val="dk1"/>
              </a:buClr>
              <a:buSzPts val="1800"/>
              <a:buNone/>
            </a:pPr>
            <a:endParaRPr sz="1600" b="1">
              <a:solidFill>
                <a:schemeClr val="lt1"/>
              </a:solidFill>
              <a:latin typeface="Montserrat"/>
              <a:ea typeface="Montserrat"/>
              <a:cs typeface="Montserrat"/>
              <a:sym typeface="Montserrat"/>
            </a:endParaRPr>
          </a:p>
          <a:p>
            <a:pPr marL="0" lvl="0" indent="0" algn="l" rtl="0">
              <a:lnSpc>
                <a:spcPct val="115000"/>
              </a:lnSpc>
              <a:spcBef>
                <a:spcPts val="700"/>
              </a:spcBef>
              <a:spcAft>
                <a:spcPts val="0"/>
              </a:spcAft>
              <a:buClr>
                <a:schemeClr val="dk1"/>
              </a:buClr>
              <a:buSzPts val="1800"/>
              <a:buNone/>
            </a:pPr>
            <a:endParaRPr sz="1600" b="1">
              <a:solidFill>
                <a:schemeClr val="lt1"/>
              </a:solidFill>
              <a:latin typeface="Montserrat"/>
              <a:ea typeface="Montserrat"/>
              <a:cs typeface="Montserrat"/>
              <a:sym typeface="Montserrat"/>
            </a:endParaRPr>
          </a:p>
          <a:p>
            <a:pPr marL="0" lvl="0" indent="0" algn="l" rtl="0">
              <a:lnSpc>
                <a:spcPct val="115000"/>
              </a:lnSpc>
              <a:spcBef>
                <a:spcPts val="700"/>
              </a:spcBef>
              <a:spcAft>
                <a:spcPts val="0"/>
              </a:spcAft>
              <a:buClr>
                <a:schemeClr val="dk1"/>
              </a:buClr>
              <a:buSzPts val="1800"/>
              <a:buNone/>
            </a:pPr>
            <a:endParaRPr sz="1600" b="1">
              <a:solidFill>
                <a:schemeClr val="lt1"/>
              </a:solidFill>
              <a:latin typeface="Montserrat"/>
              <a:ea typeface="Montserrat"/>
              <a:cs typeface="Montserrat"/>
              <a:sym typeface="Montserrat"/>
            </a:endParaRPr>
          </a:p>
          <a:p>
            <a:pPr marL="0" lvl="0" indent="0" algn="l" rtl="0">
              <a:lnSpc>
                <a:spcPct val="115000"/>
              </a:lnSpc>
              <a:spcBef>
                <a:spcPts val="700"/>
              </a:spcBef>
              <a:spcAft>
                <a:spcPts val="0"/>
              </a:spcAft>
              <a:buClr>
                <a:schemeClr val="dk1"/>
              </a:buClr>
              <a:buSzPts val="1800"/>
              <a:buNone/>
            </a:pPr>
            <a:endParaRPr sz="1600" b="1">
              <a:solidFill>
                <a:schemeClr val="lt1"/>
              </a:solidFill>
              <a:latin typeface="Montserrat"/>
              <a:ea typeface="Montserrat"/>
              <a:cs typeface="Montserrat"/>
              <a:sym typeface="Montserrat"/>
            </a:endParaRPr>
          </a:p>
          <a:p>
            <a:pPr marL="0" lvl="0" indent="0" algn="l" rtl="0">
              <a:lnSpc>
                <a:spcPct val="115000"/>
              </a:lnSpc>
              <a:spcBef>
                <a:spcPts val="700"/>
              </a:spcBef>
              <a:spcAft>
                <a:spcPts val="0"/>
              </a:spcAft>
              <a:buClr>
                <a:schemeClr val="dk1"/>
              </a:buClr>
              <a:buSzPts val="1800"/>
              <a:buNone/>
            </a:pPr>
            <a:endParaRPr sz="1600" b="1">
              <a:solidFill>
                <a:schemeClr val="lt1"/>
              </a:solidFill>
              <a:latin typeface="Montserrat"/>
              <a:ea typeface="Montserrat"/>
              <a:cs typeface="Montserrat"/>
              <a:sym typeface="Montserrat"/>
            </a:endParaRPr>
          </a:p>
        </p:txBody>
      </p:sp>
      <p:sp>
        <p:nvSpPr>
          <p:cNvPr id="108" name="Google Shape;108;p3"/>
          <p:cNvSpPr/>
          <p:nvPr/>
        </p:nvSpPr>
        <p:spPr>
          <a:xfrm>
            <a:off x="381000" y="1371600"/>
            <a:ext cx="8305800" cy="434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Zomato is an Indian restaurant aggregator and food delivery start-up The Project focuses on Customers and Company, you have to analyze the sentiments of the reviews given by the customer in the data and made some useful conclusion in the form of Visualizations. Also, cluster the zomato restaurants into different segments. The data is visualized as it becomes easy to analyze data at instant. The Analysis also solve some of the business cases that can directly help the customers finding the Best restaurant in their locality and for the company to grow up and work on the fields they are currently lagging in.</a:t>
            </a:r>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This could help in clustering the restaurants into segments. Also the data has valuable information around cuisine and costing which can be used in cost vs. benefit analysis</a:t>
            </a:r>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Data could be used for sentiment analysis. Also the metadata of reviewers can be used for identifying the critics in the industry.</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pic>
        <p:nvPicPr>
          <p:cNvPr id="109" name="Google Shape;109;p3"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311700" y="457201"/>
            <a:ext cx="2355300" cy="6857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Project Steps</a:t>
            </a:r>
            <a:endParaRPr sz="2000" b="1">
              <a:solidFill>
                <a:srgbClr val="FF0000"/>
              </a:solidFill>
              <a:latin typeface="Arial"/>
              <a:ea typeface="Arial"/>
              <a:cs typeface="Arial"/>
              <a:sym typeface="Arial"/>
            </a:endParaRPr>
          </a:p>
        </p:txBody>
      </p:sp>
      <p:sp>
        <p:nvSpPr>
          <p:cNvPr id="115" name="Google Shape;115;p4"/>
          <p:cNvSpPr txBox="1">
            <a:spLocks noGrp="1"/>
          </p:cNvSpPr>
          <p:nvPr>
            <p:ph type="body" idx="1"/>
          </p:nvPr>
        </p:nvSpPr>
        <p:spPr>
          <a:xfrm>
            <a:off x="242400" y="1730509"/>
            <a:ext cx="8520600" cy="4670291"/>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Data collection and data Understanding.</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Loading to tool and importing Libraries.</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EDA-Data Preparation and Data cleaning.</a:t>
            </a:r>
            <a:endParaRPr sz="1800" b="1">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Data Transformation.</a:t>
            </a:r>
            <a:endParaRPr sz="1800" b="1">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Modeling</a:t>
            </a:r>
            <a:endParaRPr sz="1800" b="1">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Model Ensembles.</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Model Evaluation.</a:t>
            </a:r>
            <a:endParaRPr sz="1800" b="1">
              <a:latin typeface="Arial"/>
              <a:ea typeface="Arial"/>
              <a:cs typeface="Arial"/>
              <a:sym typeface="Arial"/>
            </a:endParaRPr>
          </a:p>
        </p:txBody>
      </p:sp>
      <p:pic>
        <p:nvPicPr>
          <p:cNvPr id="116" name="Google Shape;116;p4"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Steps and challenges</a:t>
            </a:r>
            <a:endParaRPr sz="2000" b="1">
              <a:solidFill>
                <a:srgbClr val="FF0000"/>
              </a:solidFill>
              <a:latin typeface="Arial"/>
              <a:ea typeface="Arial"/>
              <a:cs typeface="Arial"/>
              <a:sym typeface="Arial"/>
            </a:endParaRPr>
          </a:p>
        </p:txBody>
      </p:sp>
      <p:sp>
        <p:nvSpPr>
          <p:cNvPr id="122" name="Google Shape;122;p5"/>
          <p:cNvSpPr txBox="1">
            <a:spLocks noGrp="1"/>
          </p:cNvSpPr>
          <p:nvPr>
            <p:ph type="body" idx="1"/>
          </p:nvPr>
        </p:nvSpPr>
        <p:spPr>
          <a:xfrm>
            <a:off x="311700" y="1921800"/>
            <a:ext cx="8520600" cy="4555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Data collection and preparation.</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EDA.</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Finding out missing values.</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Finding out duplicates.</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Finding out outliers.</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Data Transformation.(One hot encoding or numerical coding).</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Standardization.</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Modeling.</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(i)- NLP-wag of words.</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(ii)-K-mean-clustering.</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Model ensembles.</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Hyper parameter tuning.</a:t>
            </a:r>
            <a:endParaRPr/>
          </a:p>
          <a:p>
            <a:pPr marL="457200" lvl="0" indent="-342900" algn="l" rtl="0">
              <a:lnSpc>
                <a:spcPct val="115000"/>
              </a:lnSpc>
              <a:spcBef>
                <a:spcPts val="0"/>
              </a:spcBef>
              <a:spcAft>
                <a:spcPts val="0"/>
              </a:spcAft>
              <a:buClr>
                <a:schemeClr val="dk1"/>
              </a:buClr>
              <a:buSzPts val="1800"/>
              <a:buChar char="•"/>
            </a:pPr>
            <a:r>
              <a:rPr lang="en-US" sz="1800" b="1">
                <a:latin typeface="Arial"/>
                <a:ea typeface="Arial"/>
                <a:cs typeface="Arial"/>
                <a:sym typeface="Arial"/>
              </a:rPr>
              <a:t>Model evaluation.</a:t>
            </a:r>
            <a:endParaRPr/>
          </a:p>
          <a:p>
            <a:pPr marL="457200" lvl="0" indent="-228600" algn="l" rtl="0">
              <a:lnSpc>
                <a:spcPct val="115000"/>
              </a:lnSpc>
              <a:spcBef>
                <a:spcPts val="0"/>
              </a:spcBef>
              <a:spcAft>
                <a:spcPts val="0"/>
              </a:spcAft>
              <a:buClr>
                <a:schemeClr val="dk1"/>
              </a:buClr>
              <a:buSzPts val="1800"/>
              <a:buNone/>
            </a:pPr>
            <a:endParaRPr sz="1800" b="1">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None/>
            </a:pPr>
            <a:endParaRPr sz="1800" b="1">
              <a:latin typeface="Arial"/>
              <a:ea typeface="Arial"/>
              <a:cs typeface="Arial"/>
              <a:sym typeface="Arial"/>
            </a:endParaRPr>
          </a:p>
        </p:txBody>
      </p:sp>
      <p:pic>
        <p:nvPicPr>
          <p:cNvPr id="123" name="Google Shape;123;p5"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196770" y="262361"/>
            <a:ext cx="6127830" cy="728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Modeling  and Hyper parameter tuning</a:t>
            </a:r>
            <a:endParaRPr sz="2000" b="1">
              <a:solidFill>
                <a:srgbClr val="FF0000"/>
              </a:solidFill>
              <a:latin typeface="Arial"/>
              <a:ea typeface="Arial"/>
              <a:cs typeface="Arial"/>
              <a:sym typeface="Arial"/>
            </a:endParaRPr>
          </a:p>
        </p:txBody>
      </p:sp>
      <p:pic>
        <p:nvPicPr>
          <p:cNvPr id="129" name="Google Shape;129;p6"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sp>
        <p:nvSpPr>
          <p:cNvPr id="130" name="Google Shape;130;p6"/>
          <p:cNvSpPr/>
          <p:nvPr/>
        </p:nvSpPr>
        <p:spPr>
          <a:xfrm>
            <a:off x="228600" y="1295400"/>
            <a:ext cx="8686800" cy="5181600"/>
          </a:xfrm>
          <a:prstGeom prst="round2DiagRect">
            <a:avLst>
              <a:gd name="adj1" fmla="val 16667"/>
              <a:gd name="adj2" fmla="val 29683"/>
            </a:avLst>
          </a:prstGeom>
          <a:solidFill>
            <a:srgbClr val="C5D8F1"/>
          </a:solidFill>
          <a:ln w="25400" cap="flat" cmpd="sng">
            <a:solidFill>
              <a:srgbClr val="2058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0" b="1" u="sng">
                <a:solidFill>
                  <a:schemeClr val="dk1"/>
                </a:solidFill>
                <a:latin typeface="Arial"/>
                <a:ea typeface="Arial"/>
                <a:cs typeface="Arial"/>
                <a:sym typeface="Arial"/>
              </a:rPr>
              <a:t>Model used</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K-Mean clustering.</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NLP-bag of words</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Logistic regression.</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Model Ensembles.</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Decision Tree.</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Naïve Bayes.</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Hyper parameter tuning.</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(i)-Cross Validation.</a:t>
            </a:r>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Iterating models using weights.</a:t>
            </a:r>
            <a:endParaRPr sz="1800" b="1">
              <a:solidFill>
                <a:schemeClr val="dk1"/>
              </a:solidFill>
              <a:latin typeface="Arial"/>
              <a:ea typeface="Arial"/>
              <a:cs typeface="Arial"/>
              <a:sym typeface="Arial"/>
            </a:endParaRPr>
          </a:p>
        </p:txBody>
      </p:sp>
      <p:sp>
        <p:nvSpPr>
          <p:cNvPr id="131" name="Google Shape;131;p6" descr="474 Walking Down The Stairs Stock Illustrations, Cliparts and Royalty Free Walking  Down The Stairs Vector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6" descr="474 Walking Down The Stairs Stock Illustrations, Cliparts and Royalty Free Walking  Down The Stairs Vector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6" descr="474 Walking Down The Stairs Stock Illustrations, Cliparts and Royalty Free Walking  Down The Stairs Vector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196770" y="262361"/>
            <a:ext cx="67374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Visualization-Top rated restaurant in 2019</a:t>
            </a:r>
            <a:endParaRPr sz="2000" b="1">
              <a:solidFill>
                <a:srgbClr val="FF0000"/>
              </a:solidFill>
              <a:latin typeface="Arial"/>
              <a:ea typeface="Arial"/>
              <a:cs typeface="Arial"/>
              <a:sym typeface="Arial"/>
            </a:endParaRPr>
          </a:p>
        </p:txBody>
      </p:sp>
      <p:pic>
        <p:nvPicPr>
          <p:cNvPr id="139" name="Google Shape;139;p7"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140" name="Google Shape;140;p7"/>
          <p:cNvPicPr preferRelativeResize="0"/>
          <p:nvPr/>
        </p:nvPicPr>
        <p:blipFill rotWithShape="1">
          <a:blip r:embed="rId4">
            <a:alphaModFix/>
          </a:blip>
          <a:srcRect/>
          <a:stretch/>
        </p:blipFill>
        <p:spPr>
          <a:xfrm>
            <a:off x="1" y="957263"/>
            <a:ext cx="9143999" cy="59769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196770" y="262361"/>
            <a:ext cx="86355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Visualization-Top  Restaurant Rated in 2018</a:t>
            </a:r>
            <a:endParaRPr sz="2000" b="1">
              <a:solidFill>
                <a:srgbClr val="FF0000"/>
              </a:solidFill>
              <a:latin typeface="Arial"/>
              <a:ea typeface="Arial"/>
              <a:cs typeface="Arial"/>
              <a:sym typeface="Arial"/>
            </a:endParaRPr>
          </a:p>
        </p:txBody>
      </p:sp>
      <p:pic>
        <p:nvPicPr>
          <p:cNvPr id="146" name="Google Shape;146;p8"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147" name="Google Shape;147;p8"/>
          <p:cNvPicPr preferRelativeResize="0"/>
          <p:nvPr/>
        </p:nvPicPr>
        <p:blipFill rotWithShape="1">
          <a:blip r:embed="rId4">
            <a:alphaModFix/>
          </a:blip>
          <a:srcRect/>
          <a:stretch/>
        </p:blipFill>
        <p:spPr>
          <a:xfrm>
            <a:off x="0" y="990600"/>
            <a:ext cx="9144000" cy="586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96770" y="262361"/>
            <a:ext cx="7499430" cy="83337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0000"/>
              </a:buClr>
              <a:buSzPts val="2800"/>
              <a:buFont typeface="Arial"/>
              <a:buNone/>
            </a:pPr>
            <a:r>
              <a:rPr lang="en-US" sz="2000" b="1">
                <a:solidFill>
                  <a:srgbClr val="FF0000"/>
                </a:solidFill>
                <a:latin typeface="Arial"/>
                <a:ea typeface="Arial"/>
                <a:cs typeface="Arial"/>
                <a:sym typeface="Arial"/>
              </a:rPr>
              <a:t>Visualization-Yearly reviews trend</a:t>
            </a:r>
            <a:endParaRPr sz="2000" b="1">
              <a:solidFill>
                <a:srgbClr val="FF0000"/>
              </a:solidFill>
              <a:latin typeface="Arial"/>
              <a:ea typeface="Arial"/>
              <a:cs typeface="Arial"/>
              <a:sym typeface="Arial"/>
            </a:endParaRPr>
          </a:p>
        </p:txBody>
      </p:sp>
      <p:pic>
        <p:nvPicPr>
          <p:cNvPr id="153" name="Google Shape;153;p9" descr="FSSAI asks Zomato to get food safety licence to continue operations"/>
          <p:cNvPicPr preferRelativeResize="0"/>
          <p:nvPr/>
        </p:nvPicPr>
        <p:blipFill rotWithShape="1">
          <a:blip r:embed="rId3">
            <a:alphaModFix/>
          </a:blip>
          <a:srcRect/>
          <a:stretch/>
        </p:blipFill>
        <p:spPr>
          <a:xfrm>
            <a:off x="7777090" y="87924"/>
            <a:ext cx="1295400" cy="685800"/>
          </a:xfrm>
          <a:prstGeom prst="rect">
            <a:avLst/>
          </a:prstGeom>
          <a:noFill/>
          <a:ln>
            <a:noFill/>
          </a:ln>
        </p:spPr>
      </p:pic>
      <p:pic>
        <p:nvPicPr>
          <p:cNvPr id="154" name="Google Shape;154;p9"/>
          <p:cNvPicPr preferRelativeResize="0"/>
          <p:nvPr/>
        </p:nvPicPr>
        <p:blipFill rotWithShape="1">
          <a:blip r:embed="rId4">
            <a:alphaModFix/>
          </a:blip>
          <a:srcRect/>
          <a:stretch/>
        </p:blipFill>
        <p:spPr>
          <a:xfrm>
            <a:off x="0" y="990600"/>
            <a:ext cx="9144000" cy="5867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1275</Words>
  <Application>Microsoft Office PowerPoint</Application>
  <PresentationFormat>On-screen Show (4:3)</PresentationFormat>
  <Paragraphs>117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Montserrat</vt:lpstr>
      <vt:lpstr>Office Theme</vt:lpstr>
      <vt:lpstr>   Project on Unsupervised learning        Zomato clustering and sentiment analysis                                         Work done by- Aditya raj</vt:lpstr>
      <vt:lpstr>Content</vt:lpstr>
      <vt:lpstr>Problem Statement</vt:lpstr>
      <vt:lpstr>Project Steps</vt:lpstr>
      <vt:lpstr>Steps and challenges</vt:lpstr>
      <vt:lpstr>Modeling  and Hyper parameter tuning</vt:lpstr>
      <vt:lpstr>Visualization-Top rated restaurant in 2019</vt:lpstr>
      <vt:lpstr>Visualization-Top  Restaurant Rated in 2018</vt:lpstr>
      <vt:lpstr>Visualization-Yearly reviews trend</vt:lpstr>
      <vt:lpstr>Visualization-Popular cuisines restaurant in Hyderabad</vt:lpstr>
      <vt:lpstr>Visualization-10 most expensive restaurants</vt:lpstr>
      <vt:lpstr>Visualization-10 least expensive restaurants</vt:lpstr>
      <vt:lpstr>Natural Language Processing(NLP)</vt:lpstr>
      <vt:lpstr>NLP(Sentimental analysis)</vt:lpstr>
      <vt:lpstr>Clustering of restaurants</vt:lpstr>
      <vt:lpstr>Most frequent used words in review</vt:lpstr>
      <vt:lpstr>Popular cuisines</vt:lpstr>
      <vt:lpstr>Techniques and accuracies</vt:lpstr>
      <vt:lpstr>Techniques and accuracies continued</vt:lpstr>
      <vt:lpstr>Conclusion</vt:lpstr>
      <vt:lpstr>Conclusion</vt:lpstr>
      <vt:lpstr>Challenges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Unsupervised learning        Zomato clustering and sentiment analysis                                         Work done by- Aditya raj</dc:title>
  <dc:creator>Sunny.Kumar</dc:creator>
  <cp:lastModifiedBy>Aditya raj</cp:lastModifiedBy>
  <cp:revision>1</cp:revision>
  <dcterms:created xsi:type="dcterms:W3CDTF">2022-02-17T05:35:24Z</dcterms:created>
  <dcterms:modified xsi:type="dcterms:W3CDTF">2023-07-09T10:25:58Z</dcterms:modified>
</cp:coreProperties>
</file>