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791550A-D0F1-4258-9068-1657ED3FD042}" type="datetimeFigureOut">
              <a:rPr lang="en-US" smtClean="0"/>
              <a:pPr/>
              <a:t>4/10/2023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86EB3A0-E90A-42B4-9F12-694177C2767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1550A-D0F1-4258-9068-1657ED3FD042}"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1550A-D0F1-4258-9068-1657ED3FD042}"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91550A-D0F1-4258-9068-1657ED3FD042}"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91550A-D0F1-4258-9068-1657ED3FD042}"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6EB3A0-E90A-42B4-9F12-694177C2767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91550A-D0F1-4258-9068-1657ED3FD042}"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791550A-D0F1-4258-9068-1657ED3FD042}" type="datetimeFigureOut">
              <a:rPr lang="en-US" smtClean="0"/>
              <a:pPr/>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791550A-D0F1-4258-9068-1657ED3FD042}"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1550A-D0F1-4258-9068-1657ED3FD042}"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91550A-D0F1-4258-9068-1657ED3FD042}"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6EB3A0-E90A-42B4-9F12-694177C276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91550A-D0F1-4258-9068-1657ED3FD042}"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86EB3A0-E90A-42B4-9F12-694177C2767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791550A-D0F1-4258-9068-1657ED3FD042}" type="datetimeFigureOut">
              <a:rPr lang="en-US" smtClean="0"/>
              <a:pPr/>
              <a:t>4/10/2023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6EB3A0-E90A-42B4-9F12-694177C2767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908720"/>
            <a:ext cx="8568952" cy="2304256"/>
          </a:xfrm>
        </p:spPr>
        <p:txBody>
          <a:bodyPr>
            <a:normAutofit/>
          </a:bodyPr>
          <a:lstStyle/>
          <a:p>
            <a:r>
              <a:rPr lang="en-US" dirty="0" smtClean="0"/>
              <a:t>Bank Marketing Analytics</a:t>
            </a:r>
            <a:br>
              <a:rPr lang="en-US" dirty="0" smtClean="0"/>
            </a:br>
            <a:endParaRPr lang="en-US" dirty="0"/>
          </a:p>
        </p:txBody>
      </p:sp>
      <p:sp>
        <p:nvSpPr>
          <p:cNvPr id="3" name="Subtitle 2"/>
          <p:cNvSpPr>
            <a:spLocks noGrp="1"/>
          </p:cNvSpPr>
          <p:nvPr>
            <p:ph type="subTitle" idx="1"/>
          </p:nvPr>
        </p:nvSpPr>
        <p:spPr/>
        <p:txBody>
          <a:bodyPr/>
          <a:lstStyle/>
          <a:p>
            <a:r>
              <a:rPr lang="en-US" dirty="0" smtClean="0"/>
              <a:t>Submitted By </a:t>
            </a:r>
          </a:p>
          <a:p>
            <a:r>
              <a:rPr lang="en-US" dirty="0" err="1" smtClean="0"/>
              <a:t>Aditya</a:t>
            </a:r>
            <a:r>
              <a:rPr lang="en-US" dirty="0" smtClean="0"/>
              <a:t> </a:t>
            </a:r>
            <a:r>
              <a:rPr lang="en-US" dirty="0" err="1" smtClean="0"/>
              <a:t>Gautam</a:t>
            </a:r>
            <a:endParaRPr lang="en-US" dirty="0" smtClean="0"/>
          </a:p>
          <a:p>
            <a:r>
              <a:rPr lang="en-US" dirty="0" smtClean="0"/>
              <a:t>Data Analyst Intern</a:t>
            </a:r>
            <a:endParaRPr lang="en-US"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588224" y="260648"/>
            <a:ext cx="2076450" cy="56498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u="sng" dirty="0" err="1" smtClean="0"/>
              <a:t>XGBoost</a:t>
            </a:r>
            <a:r>
              <a:rPr lang="en-US" b="1" u="sng" dirty="0" smtClean="0"/>
              <a:t> Classifier</a:t>
            </a:r>
            <a:r>
              <a:rPr lang="en-US" dirty="0" smtClean="0"/>
              <a:t/>
            </a:r>
            <a:br>
              <a:rPr lang="en-US" dirty="0" smtClean="0"/>
            </a:br>
            <a:endParaRPr lang="en-US" dirty="0"/>
          </a:p>
        </p:txBody>
      </p:sp>
      <p:pic>
        <p:nvPicPr>
          <p:cNvPr id="5" name="Content Placeholder 4" descr="E:\Bank Marketing Analytics\Additional File\XGBoost Dashboard.PNG"/>
          <p:cNvPicPr>
            <a:picLocks noGrp="1"/>
          </p:cNvPicPr>
          <p:nvPr>
            <p:ph idx="1"/>
          </p:nvPr>
        </p:nvPicPr>
        <p:blipFill>
          <a:blip r:embed="rId2" cstate="print"/>
          <a:srcRect/>
          <a:stretch>
            <a:fillRect/>
          </a:stretch>
        </p:blipFill>
        <p:spPr bwMode="auto">
          <a:xfrm>
            <a:off x="667340" y="1935163"/>
            <a:ext cx="7809319"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Publish to Power Bi account</a:t>
            </a:r>
            <a:endParaRPr lang="en-US" dirty="0"/>
          </a:p>
        </p:txBody>
      </p:sp>
      <p:pic>
        <p:nvPicPr>
          <p:cNvPr id="6" name="Content Placeholder 5" descr="E:\Bank Marketing Analytics\Additional File\Publish 1.PNG"/>
          <p:cNvPicPr>
            <a:picLocks noGrp="1"/>
          </p:cNvPicPr>
          <p:nvPr>
            <p:ph idx="1"/>
          </p:nvPr>
        </p:nvPicPr>
        <p:blipFill>
          <a:blip r:embed="rId2" cstate="print"/>
          <a:srcRect/>
          <a:stretch>
            <a:fillRect/>
          </a:stretch>
        </p:blipFill>
        <p:spPr bwMode="auto">
          <a:xfrm>
            <a:off x="652227" y="1935163"/>
            <a:ext cx="7839546"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E:\Bank Marketing Analytics\Additional File\Publish 2.PNG"/>
          <p:cNvPicPr>
            <a:picLocks noGrp="1"/>
          </p:cNvPicPr>
          <p:nvPr>
            <p:ph idx="1"/>
          </p:nvPr>
        </p:nvPicPr>
        <p:blipFill>
          <a:blip r:embed="rId2" cstate="print"/>
          <a:srcRect/>
          <a:stretch>
            <a:fillRect/>
          </a:stretch>
        </p:blipFill>
        <p:spPr bwMode="auto">
          <a:xfrm>
            <a:off x="688811" y="1935163"/>
            <a:ext cx="7766377" cy="4389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Publish to Web</a:t>
            </a:r>
            <a:endParaRPr lang="en-US" dirty="0"/>
          </a:p>
        </p:txBody>
      </p:sp>
      <p:pic>
        <p:nvPicPr>
          <p:cNvPr id="6" name="Content Placeholder 5" descr="E:\Bank Marketing Analytics\Additional File\Publish 3.PNG"/>
          <p:cNvPicPr>
            <a:picLocks noGrp="1"/>
          </p:cNvPicPr>
          <p:nvPr>
            <p:ph idx="1"/>
          </p:nvPr>
        </p:nvPicPr>
        <p:blipFill>
          <a:blip r:embed="rId2" cstate="print"/>
          <a:srcRect/>
          <a:stretch>
            <a:fillRect/>
          </a:stretch>
        </p:blipFill>
        <p:spPr bwMode="auto">
          <a:xfrm>
            <a:off x="1115616" y="2348880"/>
            <a:ext cx="6336704" cy="3528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Share the Public Link to Client</a:t>
            </a:r>
            <a:endParaRPr lang="en-US" dirty="0"/>
          </a:p>
        </p:txBody>
      </p:sp>
      <p:pic>
        <p:nvPicPr>
          <p:cNvPr id="6" name="Content Placeholder 5" descr="E:\Bank Marketing Analytics\Additional File\Publish 4.PNG"/>
          <p:cNvPicPr>
            <a:picLocks noGrp="1"/>
          </p:cNvPicPr>
          <p:nvPr>
            <p:ph idx="1"/>
          </p:nvPr>
        </p:nvPicPr>
        <p:blipFill>
          <a:blip r:embed="rId2" cstate="print"/>
          <a:srcRect/>
          <a:stretch>
            <a:fillRect/>
          </a:stretch>
        </p:blipFill>
        <p:spPr bwMode="auto">
          <a:xfrm>
            <a:off x="323528" y="2132856"/>
            <a:ext cx="7992887"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Product Perspective &amp; Problem Statement</a:t>
            </a:r>
            <a:endParaRPr lang="en-US" dirty="0"/>
          </a:p>
        </p:txBody>
      </p:sp>
      <p:sp>
        <p:nvSpPr>
          <p:cNvPr id="3" name="Content Placeholder 2"/>
          <p:cNvSpPr>
            <a:spLocks noGrp="1"/>
          </p:cNvSpPr>
          <p:nvPr>
            <p:ph idx="1"/>
          </p:nvPr>
        </p:nvSpPr>
        <p:spPr/>
        <p:txBody>
          <a:bodyPr>
            <a:normAutofit fontScale="85000" lnSpcReduction="10000"/>
          </a:bodyPr>
          <a:lstStyle/>
          <a:p>
            <a:r>
              <a:rPr lang="en-US" sz="1800" dirty="0" smtClean="0"/>
              <a:t> The data is related to direct marketing campaigns (phone calls) of a Portuguese banking institution. The classification goal is to predict if the client will subscribe to a term deposit. </a:t>
            </a:r>
          </a:p>
          <a:p>
            <a:r>
              <a:rPr lang="en-US" sz="1800" dirty="0" smtClean="0"/>
              <a:t>The data is related to direct marketing campaigns of a Portuguese banking institution. The marketing campaigns were based on phone calls. Often, more than one contact to the same client was required, in order to access if the product (bank term deposit) would be subscribed or not. </a:t>
            </a:r>
          </a:p>
          <a:p>
            <a:r>
              <a:rPr lang="en-US" sz="1800" dirty="0" smtClean="0"/>
              <a:t>This dataset contains 4 files.: </a:t>
            </a:r>
          </a:p>
          <a:p>
            <a:r>
              <a:rPr lang="en-US" sz="1800" dirty="0" smtClean="0"/>
              <a:t>bank-additional-full.csv with all examples (41188) and 20 inputs, ordered by date (from May 2008 to November 2010) </a:t>
            </a:r>
          </a:p>
          <a:p>
            <a:r>
              <a:rPr lang="en-US" sz="1800" dirty="0" smtClean="0"/>
              <a:t>bank-additional.csv with 10% of the examples (4119), randomly selected from 1), and 20 inputs. </a:t>
            </a:r>
          </a:p>
          <a:p>
            <a:r>
              <a:rPr lang="en-US" sz="1800" dirty="0" smtClean="0"/>
              <a:t>bank-full.csv with all examples and 17 inputs, ordered by date (older version of this dataset with fewer inputs). </a:t>
            </a:r>
          </a:p>
          <a:p>
            <a:r>
              <a:rPr lang="en-US" sz="1800" dirty="0" smtClean="0"/>
              <a:t>bank.csv with 10% of the examples and 17 inputs, randomly selected from 3 (older version of this dataset with fewer inputs). </a:t>
            </a:r>
          </a:p>
          <a:p>
            <a:r>
              <a:rPr lang="en-US" sz="1800" dirty="0" smtClean="0"/>
              <a:t>The smallest datasets are provided to test more computationally demanding machine learning algorithms </a:t>
            </a:r>
          </a:p>
          <a:p>
            <a:r>
              <a:rPr lang="en-US" sz="1800" dirty="0" smtClean="0"/>
              <a:t>Find key metrics and factors and show the meaningful relationships between attributes.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lstStyle/>
          <a:p>
            <a:r>
              <a:rPr lang="en-US" dirty="0" err="1" smtClean="0">
                <a:latin typeface="Arial" pitchFamily="34" charset="0"/>
                <a:cs typeface="Arial" pitchFamily="34" charset="0"/>
              </a:rPr>
              <a:t>Jupyter</a:t>
            </a:r>
            <a:r>
              <a:rPr lang="en-US" dirty="0" smtClean="0">
                <a:latin typeface="Arial" pitchFamily="34" charset="0"/>
                <a:cs typeface="Arial" pitchFamily="34" charset="0"/>
              </a:rPr>
              <a:t> Notebook, Python Libraries such as Pandas, </a:t>
            </a:r>
            <a:r>
              <a:rPr lang="en-US" dirty="0" err="1" smtClean="0">
                <a:latin typeface="Arial" pitchFamily="34" charset="0"/>
                <a:cs typeface="Arial" pitchFamily="34" charset="0"/>
              </a:rPr>
              <a:t>Numpy</a:t>
            </a:r>
            <a:r>
              <a:rPr lang="en-US" dirty="0" smtClean="0">
                <a:latin typeface="Arial" pitchFamily="34" charset="0"/>
                <a:cs typeface="Arial" pitchFamily="34" charset="0"/>
              </a:rPr>
              <a:t>, </a:t>
            </a:r>
            <a:r>
              <a:rPr lang="en-US" dirty="0" err="1" smtClean="0">
                <a:latin typeface="Arial" pitchFamily="34" charset="0"/>
                <a:cs typeface="Arial" pitchFamily="34" charset="0"/>
              </a:rPr>
              <a:t>Matplotlib</a:t>
            </a:r>
            <a:r>
              <a:rPr lang="en-US" dirty="0" smtClean="0">
                <a:latin typeface="Arial" pitchFamily="34" charset="0"/>
                <a:cs typeface="Arial" pitchFamily="34" charset="0"/>
              </a:rPr>
              <a:t>, </a:t>
            </a:r>
            <a:r>
              <a:rPr lang="en-US" dirty="0" err="1" smtClean="0">
                <a:latin typeface="Arial" pitchFamily="34" charset="0"/>
                <a:cs typeface="Arial" pitchFamily="34" charset="0"/>
              </a:rPr>
              <a:t>seaborn</a:t>
            </a:r>
            <a:r>
              <a:rPr lang="en-US" dirty="0" smtClean="0">
                <a:latin typeface="Arial" pitchFamily="34" charset="0"/>
                <a:cs typeface="Arial" pitchFamily="34" charset="0"/>
              </a:rPr>
              <a:t>, </a:t>
            </a:r>
            <a:r>
              <a:rPr lang="en-US" dirty="0" err="1" smtClean="0">
                <a:latin typeface="Arial" pitchFamily="34" charset="0"/>
                <a:cs typeface="Arial" pitchFamily="34" charset="0"/>
              </a:rPr>
              <a:t>Sklearn</a:t>
            </a:r>
            <a:r>
              <a:rPr lang="en-US" dirty="0" smtClean="0">
                <a:latin typeface="Arial" pitchFamily="34" charset="0"/>
                <a:cs typeface="Arial" pitchFamily="34" charset="0"/>
              </a:rPr>
              <a:t> and</a:t>
            </a:r>
          </a:p>
          <a:p>
            <a:r>
              <a:rPr lang="en-US" dirty="0" smtClean="0">
                <a:latin typeface="Arial" pitchFamily="34" charset="0"/>
                <a:cs typeface="Arial" pitchFamily="34" charset="0"/>
              </a:rPr>
              <a:t>Business Intelligence such as Power Bi.</a:t>
            </a:r>
          </a:p>
          <a:p>
            <a:endParaRPr lang="en-US" dirty="0"/>
          </a:p>
        </p:txBody>
      </p:sp>
      <p:pic>
        <p:nvPicPr>
          <p:cNvPr id="4" name="Picture 3" descr="C:\Users\ASUS\Downloads\1200px-Jupyter_logo.svg.png"/>
          <p:cNvPicPr/>
          <p:nvPr/>
        </p:nvPicPr>
        <p:blipFill>
          <a:blip r:embed="rId2" cstate="print"/>
          <a:srcRect/>
          <a:stretch>
            <a:fillRect/>
          </a:stretch>
        </p:blipFill>
        <p:spPr bwMode="auto">
          <a:xfrm>
            <a:off x="1115616" y="3645024"/>
            <a:ext cx="864096" cy="1008112"/>
          </a:xfrm>
          <a:prstGeom prst="rect">
            <a:avLst/>
          </a:prstGeom>
          <a:noFill/>
          <a:ln w="9525">
            <a:noFill/>
            <a:miter lim="800000"/>
            <a:headEnd/>
            <a:tailEnd/>
          </a:ln>
        </p:spPr>
      </p:pic>
      <p:pic>
        <p:nvPicPr>
          <p:cNvPr id="5" name="Picture 4" descr="C:\Users\ASUS\Downloads\numpy logo.png"/>
          <p:cNvPicPr/>
          <p:nvPr/>
        </p:nvPicPr>
        <p:blipFill>
          <a:blip r:embed="rId3" cstate="print"/>
          <a:srcRect/>
          <a:stretch>
            <a:fillRect/>
          </a:stretch>
        </p:blipFill>
        <p:spPr bwMode="auto">
          <a:xfrm>
            <a:off x="2267744" y="3789040"/>
            <a:ext cx="1800200" cy="737937"/>
          </a:xfrm>
          <a:prstGeom prst="rect">
            <a:avLst/>
          </a:prstGeom>
          <a:noFill/>
          <a:ln w="9525">
            <a:noFill/>
            <a:miter lim="800000"/>
            <a:headEnd/>
            <a:tailEnd/>
          </a:ln>
        </p:spPr>
      </p:pic>
      <p:pic>
        <p:nvPicPr>
          <p:cNvPr id="6" name="Picture 5" descr="C:\Users\ASUS\Downloads\pandas-logo-pandas-python-logo.png"/>
          <p:cNvPicPr/>
          <p:nvPr/>
        </p:nvPicPr>
        <p:blipFill>
          <a:blip r:embed="rId4" cstate="print"/>
          <a:srcRect/>
          <a:stretch>
            <a:fillRect/>
          </a:stretch>
        </p:blipFill>
        <p:spPr bwMode="auto">
          <a:xfrm>
            <a:off x="3995936" y="3789040"/>
            <a:ext cx="1008112" cy="792088"/>
          </a:xfrm>
          <a:prstGeom prst="rect">
            <a:avLst/>
          </a:prstGeom>
          <a:noFill/>
          <a:ln w="9525">
            <a:noFill/>
            <a:miter lim="800000"/>
            <a:headEnd/>
            <a:tailEnd/>
          </a:ln>
        </p:spPr>
      </p:pic>
      <p:pic>
        <p:nvPicPr>
          <p:cNvPr id="7" name="Picture 6" descr="C:\Users\ASUS\Downloads\Matplotlib logo.jpeg"/>
          <p:cNvPicPr/>
          <p:nvPr/>
        </p:nvPicPr>
        <p:blipFill>
          <a:blip r:embed="rId5" cstate="print"/>
          <a:srcRect/>
          <a:stretch>
            <a:fillRect/>
          </a:stretch>
        </p:blipFill>
        <p:spPr bwMode="auto">
          <a:xfrm>
            <a:off x="5364088" y="3861048"/>
            <a:ext cx="1512168" cy="749424"/>
          </a:xfrm>
          <a:prstGeom prst="rect">
            <a:avLst/>
          </a:prstGeom>
          <a:noFill/>
          <a:ln w="9525">
            <a:noFill/>
            <a:miter lim="800000"/>
            <a:headEnd/>
            <a:tailEnd/>
          </a:ln>
        </p:spPr>
      </p:pic>
      <p:pic>
        <p:nvPicPr>
          <p:cNvPr id="8" name="Picture 7" descr="C:\Users\ASUS\Downloads\1164px-Scikit_learn_logo.svg.png"/>
          <p:cNvPicPr/>
          <p:nvPr/>
        </p:nvPicPr>
        <p:blipFill>
          <a:blip r:embed="rId6" cstate="print"/>
          <a:srcRect/>
          <a:stretch>
            <a:fillRect/>
          </a:stretch>
        </p:blipFill>
        <p:spPr bwMode="auto">
          <a:xfrm>
            <a:off x="827584" y="4653136"/>
            <a:ext cx="2232248" cy="1296144"/>
          </a:xfrm>
          <a:prstGeom prst="rect">
            <a:avLst/>
          </a:prstGeom>
          <a:noFill/>
          <a:ln w="9525">
            <a:noFill/>
            <a:miter lim="800000"/>
            <a:headEnd/>
            <a:tailEnd/>
          </a:ln>
        </p:spPr>
      </p:pic>
      <p:pic>
        <p:nvPicPr>
          <p:cNvPr id="9" name="Picture 8" descr="C:\Users\ASUS\Downloads\power-bi-vector-logo-2022-small.png"/>
          <p:cNvPicPr/>
          <p:nvPr/>
        </p:nvPicPr>
        <p:blipFill>
          <a:blip r:embed="rId7" cstate="print"/>
          <a:srcRect/>
          <a:stretch>
            <a:fillRect/>
          </a:stretch>
        </p:blipFill>
        <p:spPr bwMode="auto">
          <a:xfrm>
            <a:off x="3203848" y="4869160"/>
            <a:ext cx="1296144" cy="1152128"/>
          </a:xfrm>
          <a:prstGeom prst="rect">
            <a:avLst/>
          </a:prstGeom>
          <a:noFill/>
          <a:ln w="9525">
            <a:noFill/>
            <a:miter lim="800000"/>
            <a:headEnd/>
            <a:tailEnd/>
          </a:ln>
        </p:spPr>
      </p:pic>
      <p:pic>
        <p:nvPicPr>
          <p:cNvPr id="10" name="Picture 9" descr="C:\Users\ASUS\Downloads\Seaborn.png"/>
          <p:cNvPicPr/>
          <p:nvPr/>
        </p:nvPicPr>
        <p:blipFill>
          <a:blip r:embed="rId8" cstate="print"/>
          <a:srcRect/>
          <a:stretch>
            <a:fillRect/>
          </a:stretch>
        </p:blipFill>
        <p:spPr bwMode="auto">
          <a:xfrm>
            <a:off x="5220072" y="5085184"/>
            <a:ext cx="1296144"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u="sng" dirty="0" smtClean="0"/>
              <a:t>Architecture of the Bank Marketing Analytics</a:t>
            </a:r>
            <a:endParaRPr lang="en-US" dirty="0"/>
          </a:p>
        </p:txBody>
      </p:sp>
      <p:pic>
        <p:nvPicPr>
          <p:cNvPr id="1026" name="Picture 2" descr="E:\Bank Marketing Analytics\Additional File\Bank Marketing Analytics Diagram.drawio.png"/>
          <p:cNvPicPr>
            <a:picLocks noGrp="1" noChangeAspect="1" noChangeArrowheads="1"/>
          </p:cNvPicPr>
          <p:nvPr>
            <p:ph idx="1"/>
          </p:nvPr>
        </p:nvPicPr>
        <p:blipFill>
          <a:blip r:embed="rId2" cstate="print"/>
          <a:srcRect/>
          <a:stretch>
            <a:fillRect/>
          </a:stretch>
        </p:blipFill>
        <p:spPr bwMode="auto">
          <a:xfrm>
            <a:off x="2483768" y="1935163"/>
            <a:ext cx="3384376" cy="438943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detailed architecture of the </a:t>
            </a:r>
            <a:r>
              <a:rPr lang="en-US" b="1" dirty="0" smtClean="0"/>
              <a:t>Bank Marketing Analytics </a:t>
            </a:r>
            <a:r>
              <a:rPr lang="en-US" dirty="0" smtClean="0"/>
              <a:t>has been discussed in the above architecture diagram which gives a overview of the step by step process of the project which gives an idea about flow of the data from original sources to database, then exporting the data from database to importing the data into </a:t>
            </a:r>
            <a:r>
              <a:rPr lang="en-US" dirty="0" err="1" smtClean="0"/>
              <a:t>jupyter</a:t>
            </a:r>
            <a:r>
              <a:rPr lang="en-US" dirty="0" smtClean="0"/>
              <a:t> notebook by using pandas library for data cleaning process, then for visualize the data, visualization library such </a:t>
            </a:r>
            <a:r>
              <a:rPr lang="en-US" dirty="0" err="1" smtClean="0"/>
              <a:t>Matplotlib</a:t>
            </a:r>
            <a:r>
              <a:rPr lang="en-US" dirty="0" smtClean="0"/>
              <a:t> and </a:t>
            </a:r>
            <a:r>
              <a:rPr lang="en-US" dirty="0" err="1" smtClean="0"/>
              <a:t>seaborn</a:t>
            </a:r>
            <a:r>
              <a:rPr lang="en-US" dirty="0" smtClean="0"/>
              <a:t> is used for the purpose and pandas library is used for Feature engineering. Then </a:t>
            </a:r>
            <a:r>
              <a:rPr lang="en-US" dirty="0" err="1" smtClean="0"/>
              <a:t>scikit</a:t>
            </a:r>
            <a:r>
              <a:rPr lang="en-US" dirty="0" smtClean="0"/>
              <a:t> learn library is used for feature selection , model training, </a:t>
            </a:r>
            <a:r>
              <a:rPr lang="en-US" dirty="0" err="1" smtClean="0"/>
              <a:t>hyperparameter</a:t>
            </a:r>
            <a:r>
              <a:rPr lang="en-US" dirty="0" smtClean="0"/>
              <a:t> tuning and model evaluation of the data. And finally, deploying the trained data into Power Bi for creating an interactive dashboard.</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t>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sz="1400" dirty="0" smtClean="0"/>
              <a:t>(1) Handling the missing values</a:t>
            </a:r>
          </a:p>
          <a:p>
            <a:r>
              <a:rPr lang="en-US" sz="1400" dirty="0" smtClean="0"/>
              <a:t>     For optimizing the model, missing values can be replace with zero or with the average value.</a:t>
            </a:r>
          </a:p>
          <a:p>
            <a:r>
              <a:rPr lang="en-US" sz="1400" dirty="0" smtClean="0"/>
              <a:t>(2) Handling the Categorical values</a:t>
            </a:r>
          </a:p>
          <a:p>
            <a:r>
              <a:rPr lang="en-US" sz="1400" dirty="0" smtClean="0"/>
              <a:t>     For optimizing the model, categorical values can be replace with dummy variables or can be  mapped with the  required numerical values.</a:t>
            </a:r>
          </a:p>
          <a:p>
            <a:r>
              <a:rPr lang="en-US" sz="1400" dirty="0" smtClean="0"/>
              <a:t>(3) Handling the Multi-co-linearity between the variables</a:t>
            </a:r>
          </a:p>
          <a:p>
            <a:r>
              <a:rPr lang="en-US" sz="1400" dirty="0" smtClean="0"/>
              <a:t>     For optimizing the model, handling the multi-co-linearity between variables is a vital step Which is can be check by variance inflating factor and if VIF is above 4 or tolerance is below 0.25 indicates that multi-co-linearity might exist, and further investigation is required. When VIF is higher than 10 or tolerance is lower than 0.1 there is significant multi-co-linearity that needs to be corrected. Which can be handled by dropping some redundant variables.</a:t>
            </a:r>
          </a:p>
          <a:p>
            <a:r>
              <a:rPr lang="en-US" sz="1400" dirty="0" smtClean="0"/>
              <a:t>(4)  Selecting the Important feature</a:t>
            </a:r>
          </a:p>
          <a:p>
            <a:r>
              <a:rPr lang="en-US" sz="1400" dirty="0" smtClean="0"/>
              <a:t>For optimizing the model, from </a:t>
            </a:r>
            <a:r>
              <a:rPr lang="en-US" sz="1400" dirty="0" err="1" smtClean="0"/>
              <a:t>Sklearn</a:t>
            </a:r>
            <a:r>
              <a:rPr lang="en-US" sz="1400" dirty="0" smtClean="0"/>
              <a:t> library import </a:t>
            </a:r>
            <a:r>
              <a:rPr lang="en-US" sz="1400" dirty="0" err="1" smtClean="0"/>
              <a:t>ExtraTreesClassifier</a:t>
            </a:r>
            <a:r>
              <a:rPr lang="en-US" sz="1400" dirty="0" smtClean="0"/>
              <a:t> , which helps to select the vital  features for the model.</a:t>
            </a:r>
          </a:p>
          <a:p>
            <a:r>
              <a:rPr lang="en-US" sz="1400" dirty="0" smtClean="0"/>
              <a:t>(5) Hyper parameter Tuning</a:t>
            </a:r>
          </a:p>
          <a:p>
            <a:r>
              <a:rPr lang="en-US" sz="1400" dirty="0" smtClean="0"/>
              <a:t>For optimizing the model, from </a:t>
            </a:r>
            <a:r>
              <a:rPr lang="en-US" sz="1400" dirty="0" err="1" smtClean="0"/>
              <a:t>sklearn</a:t>
            </a:r>
            <a:r>
              <a:rPr lang="en-US" sz="1400" dirty="0" smtClean="0"/>
              <a:t> library import </a:t>
            </a:r>
            <a:r>
              <a:rPr lang="en-US" sz="1400" dirty="0" err="1" smtClean="0"/>
              <a:t>RandomizedSearchCV</a:t>
            </a:r>
            <a:r>
              <a:rPr lang="en-US" sz="1400" dirty="0" smtClean="0"/>
              <a:t>, which helps to fine tune the parameter of the model before training, which helps to attain an optimized model.</a:t>
            </a:r>
          </a:p>
          <a:p>
            <a:r>
              <a:rPr lang="en-US" sz="1400" dirty="0" smtClean="0"/>
              <a:t>(6)  Select the optimized model for training the dataset.</a:t>
            </a:r>
          </a:p>
          <a:p>
            <a:r>
              <a:rPr lang="en-US" sz="1400" dirty="0" smtClean="0"/>
              <a:t>To attain the optimized model, model have to be evaluated using R2 score and RMSE, if the model is performing low in the R2 score and RMSE then change the model and select another model and follow this step until desired level of accuracy is attained. </a:t>
            </a:r>
          </a:p>
          <a:p>
            <a:r>
              <a:rPr lang="en-US" sz="1400" dirty="0" smtClean="0"/>
              <a:t>Repeat the Following steps until desired level of accuracy is obtained.</a:t>
            </a:r>
          </a:p>
          <a:p>
            <a:pPr>
              <a:buNone/>
            </a:pPr>
            <a:endParaRPr lang="en-US" sz="2900" dirty="0" smtClean="0">
              <a:latin typeface="Arial" pitchFamily="34" charset="0"/>
              <a:cs typeface="Arial" pitchFamily="34" charset="0"/>
            </a:endParaRP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Insight of Bank Marketing Analytics</a:t>
            </a:r>
            <a:endParaRPr lang="en-US" dirty="0"/>
          </a:p>
        </p:txBody>
      </p:sp>
      <p:sp>
        <p:nvSpPr>
          <p:cNvPr id="3" name="Content Placeholder 2"/>
          <p:cNvSpPr>
            <a:spLocks noGrp="1"/>
          </p:cNvSpPr>
          <p:nvPr>
            <p:ph idx="1"/>
          </p:nvPr>
        </p:nvSpPr>
        <p:spPr/>
        <p:txBody>
          <a:bodyPr>
            <a:noAutofit/>
          </a:bodyPr>
          <a:lstStyle/>
          <a:p>
            <a:r>
              <a:rPr lang="en-US" sz="1200" dirty="0" smtClean="0">
                <a:latin typeface="Times New Roman" pitchFamily="18" charset="0"/>
                <a:cs typeface="Times New Roman" pitchFamily="18" charset="0"/>
              </a:rPr>
              <a:t>(1) In Deposit Vs Age Plot, Age 32 is the Highest Depositor with 221 deposit, where Random Forest Model predicted as Age 31 is the Highest Depositor with 33 deposit and XG Boost Model predicted as Age 31 is the Highest Depositor with 39 deposit</a:t>
            </a:r>
            <a:r>
              <a:rPr lang="en-US" sz="120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(2) In Deposit Vs Job Plot, Blue Collar job is the Highest Depositor with 708 deposit, where Random Forest Model predicted as Blue Collar job is the Highest Depositor with 192 deposit and XG Boost Model predicted as Blue Collar job is the Highest Depositor with 270 deposit</a:t>
            </a:r>
            <a:r>
              <a:rPr lang="en-US" sz="120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(3) In Balance Vs Job Vs Deposit Plot, Management job has the Maximum Balance with 102127 Balance and Highest Depositor with 9458 deposit, where Random Forest Model predicted as Management job has the Maximum Balance with 102127 Balance and Highest Depositor with 1363 deposit and XG Boost Model predicted as Management job has the Maximum Balance with 102127 Balance and Highest Depositor with 1363 deposit</a:t>
            </a:r>
            <a:r>
              <a:rPr lang="en-US" sz="120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(4) In Deposit Vs Month Plot, May Month has the Highest Depositor with 925 deposit, where Random Forest Model predicted as May Month has the Highest Depositor with 508 deposit and May Month has the Highest Depositor with 699 deposit</a:t>
            </a:r>
            <a:r>
              <a:rPr lang="en-US" sz="120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(5) In Previous Marketing Campaign Plot, Unknown Category is the Highest Depositor with 3386 deposit, where Random Forest Model predicted as Unknown Category is the Highest Depositor with 586 deposit and Unknown Category is the Highest Depositor with 804 deposit</a:t>
            </a:r>
            <a:r>
              <a:rPr lang="en-US" sz="1200" dirty="0" smtClean="0">
                <a:latin typeface="Times New Roman" pitchFamily="18" charset="0"/>
                <a:cs typeface="Times New Roman" pitchFamily="18" charset="0"/>
              </a:rPr>
              <a:t>.</a:t>
            </a:r>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(6) In Deposit Vs Campaign Plot, Day 1 has the Highest Depositor with 2561 deposit, where Random Forest Model predicted as Day 1 has the Highest Depositor with 263 deposit and XG Boost Model predicted as Day 1 has the Highest Depositor with 332 deposit</a:t>
            </a:r>
            <a:r>
              <a:rPr lang="en-US" sz="1200" dirty="0" smtClean="0">
                <a:latin typeface="Times New Roman" pitchFamily="18" charset="0"/>
                <a:cs typeface="Times New Roman" pitchFamily="18" charset="0"/>
              </a:rPr>
              <a:t>.</a:t>
            </a:r>
          </a:p>
          <a:p>
            <a:r>
              <a:rPr lang="en-US" sz="1200" dirty="0" smtClean="0"/>
              <a:t>(7) After Analyzing the Whole Dataset, It is Predicted that Bank will lose 70%-80% of depositor in the future. So if the bank takes appropriate measures, it can save up to 70%-80% depositor in the future.</a:t>
            </a:r>
          </a:p>
          <a:p>
            <a:endParaRPr lang="en-US" sz="1100" dirty="0" smtClean="0">
              <a:latin typeface="Times New Roman" pitchFamily="18" charset="0"/>
              <a:cs typeface="Times New Roman" pitchFamily="18" charset="0"/>
            </a:endParaRPr>
          </a:p>
          <a:p>
            <a:pPr>
              <a:buNone/>
            </a:pPr>
            <a:r>
              <a:rPr lang="en-US" sz="1000" dirty="0" smtClean="0"/>
              <a:t> </a:t>
            </a:r>
          </a:p>
          <a:p>
            <a:endParaRPr lang="en-US" sz="1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Deployment</a:t>
            </a:r>
            <a:r>
              <a:rPr lang="en-US" dirty="0" smtClean="0"/>
              <a:t> </a:t>
            </a:r>
            <a:endParaRPr lang="en-US" dirty="0"/>
          </a:p>
        </p:txBody>
      </p:sp>
      <p:sp>
        <p:nvSpPr>
          <p:cNvPr id="3" name="Content Placeholder 2"/>
          <p:cNvSpPr>
            <a:spLocks noGrp="1"/>
          </p:cNvSpPr>
          <p:nvPr>
            <p:ph idx="1"/>
          </p:nvPr>
        </p:nvSpPr>
        <p:spPr/>
        <p:txBody>
          <a:bodyPr/>
          <a:lstStyle/>
          <a:p>
            <a:r>
              <a:rPr lang="en-US" b="1" u="sng" dirty="0" smtClean="0"/>
              <a:t>Load the Dataset in Power BI</a:t>
            </a:r>
            <a:endParaRPr lang="en-US" dirty="0"/>
          </a:p>
        </p:txBody>
      </p:sp>
      <p:pic>
        <p:nvPicPr>
          <p:cNvPr id="4" name="Picture 3" descr="E:\Black Friday Intership\Power Bi loading.PNG"/>
          <p:cNvPicPr/>
          <p:nvPr/>
        </p:nvPicPr>
        <p:blipFill>
          <a:blip r:embed="rId2" cstate="print"/>
          <a:srcRect/>
          <a:stretch>
            <a:fillRect/>
          </a:stretch>
        </p:blipFill>
        <p:spPr bwMode="auto">
          <a:xfrm>
            <a:off x="1187624" y="2924944"/>
            <a:ext cx="5789723" cy="3108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Create the interactive dashboard</a:t>
            </a:r>
            <a:endParaRPr lang="en-US" dirty="0"/>
          </a:p>
        </p:txBody>
      </p:sp>
      <p:sp>
        <p:nvSpPr>
          <p:cNvPr id="3" name="Content Placeholder 2"/>
          <p:cNvSpPr>
            <a:spLocks noGrp="1"/>
          </p:cNvSpPr>
          <p:nvPr>
            <p:ph idx="1"/>
          </p:nvPr>
        </p:nvSpPr>
        <p:spPr/>
        <p:txBody>
          <a:bodyPr/>
          <a:lstStyle/>
          <a:p>
            <a:r>
              <a:rPr lang="en-US" b="1" u="sng" dirty="0" smtClean="0"/>
              <a:t>Random Forest Classifier</a:t>
            </a:r>
            <a:endParaRPr lang="en-US" dirty="0" smtClean="0"/>
          </a:p>
          <a:p>
            <a:endParaRPr lang="en-US" dirty="0"/>
          </a:p>
        </p:txBody>
      </p:sp>
      <p:pic>
        <p:nvPicPr>
          <p:cNvPr id="5" name="Picture 4" descr="E:\Bank Marketing Analytics\Additional File\Random Forest Dashboard.PNG"/>
          <p:cNvPicPr/>
          <p:nvPr/>
        </p:nvPicPr>
        <p:blipFill>
          <a:blip r:embed="rId2" cstate="print"/>
          <a:srcRect/>
          <a:stretch>
            <a:fillRect/>
          </a:stretch>
        </p:blipFill>
        <p:spPr bwMode="auto">
          <a:xfrm>
            <a:off x="1259632" y="2780928"/>
            <a:ext cx="6696744"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TotalTime>
  <Words>1067</Words>
  <Application>Microsoft Office PowerPoint</Application>
  <PresentationFormat>On-screen Show (4:3)</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Bank Marketing Analytics </vt:lpstr>
      <vt:lpstr>Product Perspective &amp; Problem Statement</vt:lpstr>
      <vt:lpstr>Tools Used</vt:lpstr>
      <vt:lpstr> Architecture of the Bank Marketing Analytics</vt:lpstr>
      <vt:lpstr>Slide 5</vt:lpstr>
      <vt:lpstr> Optimization</vt:lpstr>
      <vt:lpstr>Insight of Bank Marketing Analytics</vt:lpstr>
      <vt:lpstr>Deployment </vt:lpstr>
      <vt:lpstr>Create the interactive dashboard</vt:lpstr>
      <vt:lpstr> XGBoost Classifier </vt:lpstr>
      <vt:lpstr>Publish to Power Bi account</vt:lpstr>
      <vt:lpstr>Slide 12</vt:lpstr>
      <vt:lpstr>Publish to Web</vt:lpstr>
      <vt:lpstr>Share the Public Link to Client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dc:title>
  <dc:creator>ASUS</dc:creator>
  <cp:lastModifiedBy>ASUS</cp:lastModifiedBy>
  <cp:revision>5</cp:revision>
  <dcterms:created xsi:type="dcterms:W3CDTF">2022-12-16T15:58:48Z</dcterms:created>
  <dcterms:modified xsi:type="dcterms:W3CDTF">2023-04-10T14:41:49Z</dcterms:modified>
</cp:coreProperties>
</file>