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791550A-D0F1-4258-9068-1657ED3FD042}" type="datetimeFigureOut">
              <a:rPr lang="en-US" smtClean="0"/>
              <a:t>12/16/2022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86EB3A0-E90A-42B4-9F12-694177C276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91550A-D0F1-4258-9068-1657ED3FD042}"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EB3A0-E90A-42B4-9F12-694177C276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91550A-D0F1-4258-9068-1657ED3FD042}"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EB3A0-E90A-42B4-9F12-694177C276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91550A-D0F1-4258-9068-1657ED3FD042}"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EB3A0-E90A-42B4-9F12-694177C276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791550A-D0F1-4258-9068-1657ED3FD042}"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86EB3A0-E90A-42B4-9F12-694177C276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91550A-D0F1-4258-9068-1657ED3FD042}"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EB3A0-E90A-42B4-9F12-694177C276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791550A-D0F1-4258-9068-1657ED3FD042}" type="datetimeFigureOut">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6EB3A0-E90A-42B4-9F12-694177C276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791550A-D0F1-4258-9068-1657ED3FD042}" type="datetimeFigureOut">
              <a:rPr lang="en-US" smtClean="0"/>
              <a:t>12/16/2022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6EB3A0-E90A-42B4-9F12-694177C276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1550A-D0F1-4258-9068-1657ED3FD042}" type="datetimeFigureOut">
              <a:rPr lang="en-US" smtClean="0"/>
              <a:t>12/16/2022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6EB3A0-E90A-42B4-9F12-694177C276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91550A-D0F1-4258-9068-1657ED3FD042}"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EB3A0-E90A-42B4-9F12-694177C276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91550A-D0F1-4258-9068-1657ED3FD042}"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EB3A0-E90A-42B4-9F12-694177C276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791550A-D0F1-4258-9068-1657ED3FD042}" type="datetimeFigureOut">
              <a:rPr lang="en-US" smtClean="0"/>
              <a:t>12/16/2022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86EB3A0-E90A-42B4-9F12-694177C276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908720"/>
            <a:ext cx="8568952" cy="2304256"/>
          </a:xfrm>
        </p:spPr>
        <p:txBody>
          <a:bodyPr>
            <a:normAutofit/>
          </a:bodyPr>
          <a:lstStyle/>
          <a:p>
            <a:r>
              <a:rPr lang="en-US" dirty="0" smtClean="0"/>
              <a:t>Black Friday Sales Prediction</a:t>
            </a:r>
            <a:br>
              <a:rPr lang="en-US" dirty="0" smtClean="0"/>
            </a:br>
            <a:endParaRPr lang="en-US" dirty="0"/>
          </a:p>
        </p:txBody>
      </p:sp>
      <p:sp>
        <p:nvSpPr>
          <p:cNvPr id="3" name="Subtitle 2"/>
          <p:cNvSpPr>
            <a:spLocks noGrp="1"/>
          </p:cNvSpPr>
          <p:nvPr>
            <p:ph type="subTitle" idx="1"/>
          </p:nvPr>
        </p:nvSpPr>
        <p:spPr/>
        <p:txBody>
          <a:bodyPr/>
          <a:lstStyle/>
          <a:p>
            <a:r>
              <a:rPr lang="en-US" dirty="0" smtClean="0"/>
              <a:t>Submitted By </a:t>
            </a:r>
          </a:p>
          <a:p>
            <a:r>
              <a:rPr lang="en-US" dirty="0" err="1" smtClean="0"/>
              <a:t>Aditya</a:t>
            </a:r>
            <a:r>
              <a:rPr lang="en-US" dirty="0" smtClean="0"/>
              <a:t> </a:t>
            </a:r>
            <a:r>
              <a:rPr lang="en-US" dirty="0" err="1" smtClean="0"/>
              <a:t>Gautam</a:t>
            </a:r>
            <a:endParaRPr lang="en-US" dirty="0" smtClean="0"/>
          </a:p>
          <a:p>
            <a:r>
              <a:rPr lang="en-US" dirty="0" smtClean="0"/>
              <a:t>Data Analyst Intern</a:t>
            </a:r>
            <a:endParaRPr lang="en-US" dirty="0"/>
          </a:p>
        </p:txBody>
      </p:sp>
      <p:pic>
        <p:nvPicPr>
          <p:cNvPr id="4" name="Pictur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6588224" y="260648"/>
            <a:ext cx="2076450" cy="5649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err="1" smtClean="0"/>
              <a:t>XGBoost</a:t>
            </a:r>
            <a:r>
              <a:rPr lang="en-US" u="sng" dirty="0" smtClean="0"/>
              <a:t> </a:t>
            </a:r>
            <a:r>
              <a:rPr lang="en-US" u="sng" dirty="0" err="1" smtClean="0"/>
              <a:t>Regressor</a:t>
            </a:r>
            <a:r>
              <a:rPr lang="en-US" dirty="0" smtClean="0"/>
              <a:t/>
            </a:r>
            <a:br>
              <a:rPr lang="en-US" dirty="0" smtClean="0"/>
            </a:br>
            <a:endParaRPr lang="en-US" dirty="0"/>
          </a:p>
        </p:txBody>
      </p:sp>
      <p:pic>
        <p:nvPicPr>
          <p:cNvPr id="6" name="Content Placeholder 5" descr="E:\Black Friday Intership\Import png file\Black Friday Dashboard XGB.PNG"/>
          <p:cNvPicPr>
            <a:picLocks noGrp="1"/>
          </p:cNvPicPr>
          <p:nvPr>
            <p:ph idx="1"/>
          </p:nvPr>
        </p:nvPicPr>
        <p:blipFill>
          <a:blip r:embed="rId2" cstate="print"/>
          <a:srcRect/>
          <a:stretch>
            <a:fillRect/>
          </a:stretch>
        </p:blipFill>
        <p:spPr bwMode="auto">
          <a:xfrm>
            <a:off x="457200" y="1649808"/>
            <a:ext cx="8229600" cy="460930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Publish to Power Bi account</a:t>
            </a:r>
            <a:endParaRPr lang="en-US" dirty="0"/>
          </a:p>
        </p:txBody>
      </p:sp>
      <p:pic>
        <p:nvPicPr>
          <p:cNvPr id="4" name="Content Placeholder 3" descr="E:\Black Friday Intership\Publish.PNG"/>
          <p:cNvPicPr>
            <a:picLocks noGrp="1"/>
          </p:cNvPicPr>
          <p:nvPr>
            <p:ph idx="1"/>
          </p:nvPr>
        </p:nvPicPr>
        <p:blipFill>
          <a:blip r:embed="rId2" cstate="print"/>
          <a:srcRect/>
          <a:stretch>
            <a:fillRect/>
          </a:stretch>
        </p:blipFill>
        <p:spPr bwMode="auto">
          <a:xfrm>
            <a:off x="457200" y="1741280"/>
            <a:ext cx="8229600" cy="442636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Black Friday Intership\publish to power bi public.PNG"/>
          <p:cNvPicPr>
            <a:picLocks noGrp="1"/>
          </p:cNvPicPr>
          <p:nvPr>
            <p:ph idx="1"/>
          </p:nvPr>
        </p:nvPicPr>
        <p:blipFill>
          <a:blip r:embed="rId2" cstate="print"/>
          <a:srcRect/>
          <a:stretch>
            <a:fillRect/>
          </a:stretch>
        </p:blipFill>
        <p:spPr bwMode="auto">
          <a:xfrm>
            <a:off x="457200" y="1744900"/>
            <a:ext cx="8229600" cy="441912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Publish to Web</a:t>
            </a:r>
            <a:endParaRPr lang="en-US" dirty="0"/>
          </a:p>
        </p:txBody>
      </p:sp>
      <p:pic>
        <p:nvPicPr>
          <p:cNvPr id="4" name="Content Placeholder 3" descr="E:\Black Friday Intership\publish to web.PNG"/>
          <p:cNvPicPr>
            <a:picLocks noGrp="1"/>
          </p:cNvPicPr>
          <p:nvPr>
            <p:ph idx="1"/>
          </p:nvPr>
        </p:nvPicPr>
        <p:blipFill>
          <a:blip r:embed="rId2" cstate="print"/>
          <a:srcRect/>
          <a:stretch>
            <a:fillRect/>
          </a:stretch>
        </p:blipFill>
        <p:spPr bwMode="auto">
          <a:xfrm>
            <a:off x="457200" y="1742757"/>
            <a:ext cx="8229600" cy="442341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the embedded code</a:t>
            </a:r>
            <a:endParaRPr lang="en-US" dirty="0"/>
          </a:p>
        </p:txBody>
      </p:sp>
      <p:pic>
        <p:nvPicPr>
          <p:cNvPr id="4" name="Content Placeholder 3" descr="E:\Black Friday Intership\create embed code.PNG"/>
          <p:cNvPicPr>
            <a:picLocks noGrp="1"/>
          </p:cNvPicPr>
          <p:nvPr>
            <p:ph idx="1"/>
          </p:nvPr>
        </p:nvPicPr>
        <p:blipFill>
          <a:blip r:embed="rId2" cstate="print"/>
          <a:srcRect/>
          <a:stretch>
            <a:fillRect/>
          </a:stretch>
        </p:blipFill>
        <p:spPr bwMode="auto">
          <a:xfrm>
            <a:off x="899592" y="1556792"/>
            <a:ext cx="7632848" cy="482453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Black Friday Intership\publish using embed.PNG"/>
          <p:cNvPicPr>
            <a:picLocks noGrp="1"/>
          </p:cNvPicPr>
          <p:nvPr>
            <p:ph idx="1"/>
          </p:nvPr>
        </p:nvPicPr>
        <p:blipFill>
          <a:blip r:embed="rId2" cstate="print"/>
          <a:srcRect/>
          <a:stretch>
            <a:fillRect/>
          </a:stretch>
        </p:blipFill>
        <p:spPr bwMode="auto">
          <a:xfrm>
            <a:off x="467544" y="1844824"/>
            <a:ext cx="7992888" cy="453650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Share the Public Link to Client</a:t>
            </a:r>
            <a:endParaRPr lang="en-US" dirty="0"/>
          </a:p>
        </p:txBody>
      </p:sp>
      <p:pic>
        <p:nvPicPr>
          <p:cNvPr id="4" name="Content Placeholder 3" descr="E:\Black Friday Intership\public link to client.PNG"/>
          <p:cNvPicPr>
            <a:picLocks noGrp="1"/>
          </p:cNvPicPr>
          <p:nvPr>
            <p:ph idx="1"/>
          </p:nvPr>
        </p:nvPicPr>
        <p:blipFill>
          <a:blip r:embed="rId2" cstate="print"/>
          <a:srcRect/>
          <a:stretch>
            <a:fillRect/>
          </a:stretch>
        </p:blipFill>
        <p:spPr bwMode="auto">
          <a:xfrm>
            <a:off x="457200" y="1954927"/>
            <a:ext cx="8229600" cy="3999071"/>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Product Perspective &amp; Problem Statement</a:t>
            </a:r>
            <a:endParaRPr lang="en-US" dirty="0"/>
          </a:p>
        </p:txBody>
      </p:sp>
      <p:sp>
        <p:nvSpPr>
          <p:cNvPr id="3" name="Content Placeholder 2"/>
          <p:cNvSpPr>
            <a:spLocks noGrp="1"/>
          </p:cNvSpPr>
          <p:nvPr>
            <p:ph idx="1"/>
          </p:nvPr>
        </p:nvSpPr>
        <p:spPr/>
        <p:txBody>
          <a:bodyPr>
            <a:normAutofit fontScale="62500" lnSpcReduction="20000"/>
          </a:bodyPr>
          <a:lstStyle/>
          <a:p>
            <a:r>
              <a:rPr lang="en-US" sz="2900" dirty="0" smtClean="0">
                <a:latin typeface="Arial" pitchFamily="34" charset="0"/>
                <a:cs typeface="Arial" pitchFamily="34" charset="0"/>
              </a:rPr>
              <a:t> Retail is the sale of goods and services from individuals or businesses to the end-user. The retail industry provides consumers with goods and services for their everyday needs. In retail one of crucial part is to understand the consumer </a:t>
            </a:r>
            <a:r>
              <a:rPr lang="en-US" sz="2900" dirty="0" err="1" smtClean="0">
                <a:latin typeface="Arial" pitchFamily="34" charset="0"/>
                <a:cs typeface="Arial" pitchFamily="34" charset="0"/>
              </a:rPr>
              <a:t>behaviour</a:t>
            </a:r>
            <a:r>
              <a:rPr lang="en-US" sz="2900" dirty="0" smtClean="0">
                <a:latin typeface="Arial" pitchFamily="34" charset="0"/>
                <a:cs typeface="Arial" pitchFamily="34" charset="0"/>
              </a:rPr>
              <a:t> and make various arrangements for the sales of the company. </a:t>
            </a:r>
          </a:p>
          <a:p>
            <a:r>
              <a:rPr lang="en-US" sz="2900" dirty="0" smtClean="0">
                <a:latin typeface="Arial" pitchFamily="34" charset="0"/>
                <a:cs typeface="Arial" pitchFamily="34" charset="0"/>
              </a:rPr>
              <a:t>A retail company “ABC Private Limited” wants to understand the customer purchase </a:t>
            </a:r>
            <a:r>
              <a:rPr lang="en-US" sz="2900" dirty="0" err="1" smtClean="0">
                <a:latin typeface="Arial" pitchFamily="34" charset="0"/>
                <a:cs typeface="Arial" pitchFamily="34" charset="0"/>
              </a:rPr>
              <a:t>behaviour</a:t>
            </a:r>
            <a:r>
              <a:rPr lang="en-US" sz="2900" dirty="0" smtClean="0">
                <a:latin typeface="Arial" pitchFamily="34" charset="0"/>
                <a:cs typeface="Arial" pitchFamily="34" charset="0"/>
              </a:rPr>
              <a:t> (specifically, purchase amount) against various products of different categories. They have shared purchase summary of various customers for selected high volume products from last month. </a:t>
            </a:r>
          </a:p>
          <a:p>
            <a:r>
              <a:rPr lang="en-US" sz="2900" dirty="0" smtClean="0">
                <a:latin typeface="Arial" pitchFamily="34" charset="0"/>
                <a:cs typeface="Arial" pitchFamily="34" charset="0"/>
              </a:rPr>
              <a:t>The data set also contains customer demographics (age, gender, marital status, </a:t>
            </a:r>
            <a:r>
              <a:rPr lang="en-US" sz="2900" dirty="0" err="1" smtClean="0">
                <a:latin typeface="Arial" pitchFamily="34" charset="0"/>
                <a:cs typeface="Arial" pitchFamily="34" charset="0"/>
              </a:rPr>
              <a:t>city_type</a:t>
            </a:r>
            <a:r>
              <a:rPr lang="en-US" sz="2900" dirty="0" smtClean="0">
                <a:latin typeface="Arial" pitchFamily="34" charset="0"/>
                <a:cs typeface="Arial" pitchFamily="34" charset="0"/>
              </a:rPr>
              <a:t>, </a:t>
            </a:r>
            <a:r>
              <a:rPr lang="en-US" sz="2900" dirty="0" err="1" smtClean="0">
                <a:latin typeface="Arial" pitchFamily="34" charset="0"/>
                <a:cs typeface="Arial" pitchFamily="34" charset="0"/>
              </a:rPr>
              <a:t>stay_in_current_city</a:t>
            </a:r>
            <a:r>
              <a:rPr lang="en-US" sz="2900" dirty="0" smtClean="0">
                <a:latin typeface="Arial" pitchFamily="34" charset="0"/>
                <a:cs typeface="Arial" pitchFamily="34" charset="0"/>
              </a:rPr>
              <a:t>), product details (</a:t>
            </a:r>
            <a:r>
              <a:rPr lang="en-US" sz="2900" dirty="0" err="1" smtClean="0">
                <a:latin typeface="Arial" pitchFamily="34" charset="0"/>
                <a:cs typeface="Arial" pitchFamily="34" charset="0"/>
              </a:rPr>
              <a:t>product_id</a:t>
            </a:r>
            <a:r>
              <a:rPr lang="en-US" sz="2900" dirty="0" smtClean="0">
                <a:latin typeface="Arial" pitchFamily="34" charset="0"/>
                <a:cs typeface="Arial" pitchFamily="34" charset="0"/>
              </a:rPr>
              <a:t> and product category) and Total </a:t>
            </a:r>
            <a:r>
              <a:rPr lang="en-US" sz="2900" dirty="0" err="1" smtClean="0">
                <a:latin typeface="Arial" pitchFamily="34" charset="0"/>
                <a:cs typeface="Arial" pitchFamily="34" charset="0"/>
              </a:rPr>
              <a:t>purchase_amount</a:t>
            </a:r>
            <a:r>
              <a:rPr lang="en-US" sz="2900" dirty="0" smtClean="0">
                <a:latin typeface="Arial" pitchFamily="34" charset="0"/>
                <a:cs typeface="Arial" pitchFamily="34" charset="0"/>
              </a:rPr>
              <a:t> from last month. </a:t>
            </a:r>
          </a:p>
          <a:p>
            <a:r>
              <a:rPr lang="en-US" sz="2900" dirty="0" smtClean="0">
                <a:latin typeface="Arial" pitchFamily="34" charset="0"/>
                <a:cs typeface="Arial" pitchFamily="34" charset="0"/>
              </a:rPr>
              <a:t> </a:t>
            </a:r>
          </a:p>
          <a:p>
            <a:r>
              <a:rPr lang="en-US" sz="2900" dirty="0" smtClean="0">
                <a:latin typeface="Arial" pitchFamily="34" charset="0"/>
                <a:cs typeface="Arial" pitchFamily="34" charset="0"/>
              </a:rPr>
              <a:t>The Objective of this project is to build a model to predict the purchase amount of customer against various products which will help them to create personalized offer for customers against different products.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lstStyle/>
          <a:p>
            <a:r>
              <a:rPr lang="en-US" dirty="0" err="1" smtClean="0">
                <a:latin typeface="Arial" pitchFamily="34" charset="0"/>
                <a:cs typeface="Arial" pitchFamily="34" charset="0"/>
              </a:rPr>
              <a:t>Jupyter</a:t>
            </a:r>
            <a:r>
              <a:rPr lang="en-US" dirty="0" smtClean="0">
                <a:latin typeface="Arial" pitchFamily="34" charset="0"/>
                <a:cs typeface="Arial" pitchFamily="34" charset="0"/>
              </a:rPr>
              <a:t> Notebook, Python Libraries such as Pandas, </a:t>
            </a:r>
            <a:r>
              <a:rPr lang="en-US" dirty="0" err="1" smtClean="0">
                <a:latin typeface="Arial" pitchFamily="34" charset="0"/>
                <a:cs typeface="Arial" pitchFamily="34" charset="0"/>
              </a:rPr>
              <a:t>Numpy</a:t>
            </a:r>
            <a:r>
              <a:rPr lang="en-US" dirty="0" smtClean="0">
                <a:latin typeface="Arial" pitchFamily="34" charset="0"/>
                <a:cs typeface="Arial" pitchFamily="34" charset="0"/>
              </a:rPr>
              <a:t>, </a:t>
            </a:r>
            <a:r>
              <a:rPr lang="en-US" dirty="0" err="1" smtClean="0">
                <a:latin typeface="Arial" pitchFamily="34" charset="0"/>
                <a:cs typeface="Arial" pitchFamily="34" charset="0"/>
              </a:rPr>
              <a:t>Matplotlib</a:t>
            </a:r>
            <a:r>
              <a:rPr lang="en-US" dirty="0" smtClean="0">
                <a:latin typeface="Arial" pitchFamily="34" charset="0"/>
                <a:cs typeface="Arial" pitchFamily="34" charset="0"/>
              </a:rPr>
              <a:t>, </a:t>
            </a:r>
            <a:r>
              <a:rPr lang="en-US" dirty="0" err="1" smtClean="0">
                <a:latin typeface="Arial" pitchFamily="34" charset="0"/>
                <a:cs typeface="Arial" pitchFamily="34" charset="0"/>
              </a:rPr>
              <a:t>seaborn</a:t>
            </a:r>
            <a:r>
              <a:rPr lang="en-US" dirty="0" smtClean="0">
                <a:latin typeface="Arial" pitchFamily="34" charset="0"/>
                <a:cs typeface="Arial" pitchFamily="34" charset="0"/>
              </a:rPr>
              <a:t>, </a:t>
            </a:r>
            <a:r>
              <a:rPr lang="en-US" dirty="0" err="1" smtClean="0">
                <a:latin typeface="Arial" pitchFamily="34" charset="0"/>
                <a:cs typeface="Arial" pitchFamily="34" charset="0"/>
              </a:rPr>
              <a:t>Sklearn</a:t>
            </a:r>
            <a:r>
              <a:rPr lang="en-US" dirty="0" smtClean="0">
                <a:latin typeface="Arial" pitchFamily="34" charset="0"/>
                <a:cs typeface="Arial" pitchFamily="34" charset="0"/>
              </a:rPr>
              <a:t> and</a:t>
            </a:r>
          </a:p>
          <a:p>
            <a:r>
              <a:rPr lang="en-US" dirty="0" smtClean="0">
                <a:latin typeface="Arial" pitchFamily="34" charset="0"/>
                <a:cs typeface="Arial" pitchFamily="34" charset="0"/>
              </a:rPr>
              <a:t>Business Intelligence such as Power Bi.</a:t>
            </a:r>
          </a:p>
          <a:p>
            <a:endParaRPr lang="en-US" dirty="0"/>
          </a:p>
        </p:txBody>
      </p:sp>
      <p:pic>
        <p:nvPicPr>
          <p:cNvPr id="4" name="Picture 3" descr="C:\Users\ASUS\Downloads\1200px-Jupyter_logo.svg.png"/>
          <p:cNvPicPr/>
          <p:nvPr/>
        </p:nvPicPr>
        <p:blipFill>
          <a:blip r:embed="rId2" cstate="print"/>
          <a:srcRect/>
          <a:stretch>
            <a:fillRect/>
          </a:stretch>
        </p:blipFill>
        <p:spPr bwMode="auto">
          <a:xfrm>
            <a:off x="1115616" y="3645024"/>
            <a:ext cx="864096" cy="1008112"/>
          </a:xfrm>
          <a:prstGeom prst="rect">
            <a:avLst/>
          </a:prstGeom>
          <a:noFill/>
          <a:ln w="9525">
            <a:noFill/>
            <a:miter lim="800000"/>
            <a:headEnd/>
            <a:tailEnd/>
          </a:ln>
        </p:spPr>
      </p:pic>
      <p:pic>
        <p:nvPicPr>
          <p:cNvPr id="5" name="Picture 4" descr="C:\Users\ASUS\Downloads\numpy logo.png"/>
          <p:cNvPicPr/>
          <p:nvPr/>
        </p:nvPicPr>
        <p:blipFill>
          <a:blip r:embed="rId3" cstate="print"/>
          <a:srcRect/>
          <a:stretch>
            <a:fillRect/>
          </a:stretch>
        </p:blipFill>
        <p:spPr bwMode="auto">
          <a:xfrm>
            <a:off x="2267744" y="3789040"/>
            <a:ext cx="1800200" cy="737937"/>
          </a:xfrm>
          <a:prstGeom prst="rect">
            <a:avLst/>
          </a:prstGeom>
          <a:noFill/>
          <a:ln w="9525">
            <a:noFill/>
            <a:miter lim="800000"/>
            <a:headEnd/>
            <a:tailEnd/>
          </a:ln>
        </p:spPr>
      </p:pic>
      <p:pic>
        <p:nvPicPr>
          <p:cNvPr id="6" name="Picture 5" descr="C:\Users\ASUS\Downloads\pandas-logo-pandas-python-logo.png"/>
          <p:cNvPicPr/>
          <p:nvPr/>
        </p:nvPicPr>
        <p:blipFill>
          <a:blip r:embed="rId4" cstate="print"/>
          <a:srcRect/>
          <a:stretch>
            <a:fillRect/>
          </a:stretch>
        </p:blipFill>
        <p:spPr bwMode="auto">
          <a:xfrm>
            <a:off x="3995936" y="3789040"/>
            <a:ext cx="1008112" cy="792088"/>
          </a:xfrm>
          <a:prstGeom prst="rect">
            <a:avLst/>
          </a:prstGeom>
          <a:noFill/>
          <a:ln w="9525">
            <a:noFill/>
            <a:miter lim="800000"/>
            <a:headEnd/>
            <a:tailEnd/>
          </a:ln>
        </p:spPr>
      </p:pic>
      <p:pic>
        <p:nvPicPr>
          <p:cNvPr id="7" name="Picture 6" descr="C:\Users\ASUS\Downloads\Matplotlib logo.jpeg"/>
          <p:cNvPicPr/>
          <p:nvPr/>
        </p:nvPicPr>
        <p:blipFill>
          <a:blip r:embed="rId5" cstate="print"/>
          <a:srcRect/>
          <a:stretch>
            <a:fillRect/>
          </a:stretch>
        </p:blipFill>
        <p:spPr bwMode="auto">
          <a:xfrm>
            <a:off x="5364088" y="3861048"/>
            <a:ext cx="1512168" cy="749424"/>
          </a:xfrm>
          <a:prstGeom prst="rect">
            <a:avLst/>
          </a:prstGeom>
          <a:noFill/>
          <a:ln w="9525">
            <a:noFill/>
            <a:miter lim="800000"/>
            <a:headEnd/>
            <a:tailEnd/>
          </a:ln>
        </p:spPr>
      </p:pic>
      <p:pic>
        <p:nvPicPr>
          <p:cNvPr id="8" name="Picture 7" descr="C:\Users\ASUS\Downloads\1164px-Scikit_learn_logo.svg.png"/>
          <p:cNvPicPr/>
          <p:nvPr/>
        </p:nvPicPr>
        <p:blipFill>
          <a:blip r:embed="rId6" cstate="print"/>
          <a:srcRect/>
          <a:stretch>
            <a:fillRect/>
          </a:stretch>
        </p:blipFill>
        <p:spPr bwMode="auto">
          <a:xfrm>
            <a:off x="827584" y="4653136"/>
            <a:ext cx="2232248" cy="1296144"/>
          </a:xfrm>
          <a:prstGeom prst="rect">
            <a:avLst/>
          </a:prstGeom>
          <a:noFill/>
          <a:ln w="9525">
            <a:noFill/>
            <a:miter lim="800000"/>
            <a:headEnd/>
            <a:tailEnd/>
          </a:ln>
        </p:spPr>
      </p:pic>
      <p:pic>
        <p:nvPicPr>
          <p:cNvPr id="9" name="Picture 8" descr="C:\Users\ASUS\Downloads\power-bi-vector-logo-2022-small.png"/>
          <p:cNvPicPr/>
          <p:nvPr/>
        </p:nvPicPr>
        <p:blipFill>
          <a:blip r:embed="rId7" cstate="print"/>
          <a:srcRect/>
          <a:stretch>
            <a:fillRect/>
          </a:stretch>
        </p:blipFill>
        <p:spPr bwMode="auto">
          <a:xfrm>
            <a:off x="3203848" y="4869160"/>
            <a:ext cx="1296144" cy="1152128"/>
          </a:xfrm>
          <a:prstGeom prst="rect">
            <a:avLst/>
          </a:prstGeom>
          <a:noFill/>
          <a:ln w="9525">
            <a:noFill/>
            <a:miter lim="800000"/>
            <a:headEnd/>
            <a:tailEnd/>
          </a:ln>
        </p:spPr>
      </p:pic>
      <p:pic>
        <p:nvPicPr>
          <p:cNvPr id="10" name="Picture 9" descr="C:\Users\ASUS\Downloads\Seaborn.png"/>
          <p:cNvPicPr/>
          <p:nvPr/>
        </p:nvPicPr>
        <p:blipFill>
          <a:blip r:embed="rId8" cstate="print"/>
          <a:srcRect/>
          <a:stretch>
            <a:fillRect/>
          </a:stretch>
        </p:blipFill>
        <p:spPr bwMode="auto">
          <a:xfrm>
            <a:off x="5220072" y="5085184"/>
            <a:ext cx="1296144" cy="108012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u="sng" dirty="0" smtClean="0"/>
              <a:t>Architecture of the Black Friday Sales Prediction</a:t>
            </a:r>
            <a:endParaRPr lang="en-US" dirty="0"/>
          </a:p>
        </p:txBody>
      </p:sp>
      <p:pic>
        <p:nvPicPr>
          <p:cNvPr id="4" name="Content Placeholder 3" descr="E:\Black Friday Intership\New Architecture of Black Friday.png"/>
          <p:cNvPicPr>
            <a:picLocks noGrp="1"/>
          </p:cNvPicPr>
          <p:nvPr>
            <p:ph idx="1"/>
          </p:nvPr>
        </p:nvPicPr>
        <p:blipFill>
          <a:blip r:embed="rId2" cstate="print"/>
          <a:srcRect/>
          <a:stretch>
            <a:fillRect/>
          </a:stretch>
        </p:blipFill>
        <p:spPr bwMode="auto">
          <a:xfrm>
            <a:off x="2123729" y="1600200"/>
            <a:ext cx="3312367" cy="485313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latin typeface="Arial" pitchFamily="34" charset="0"/>
                <a:cs typeface="Arial" pitchFamily="34" charset="0"/>
              </a:rPr>
              <a:t>The detailed architecture of the Black Friday Sales Analysis has been discussed in the above architecture diagram which gives a overview of the step by step process of the project which gives an idea about flow of the data from original sources to database, then exporting the data from database to importing the data into </a:t>
            </a:r>
            <a:r>
              <a:rPr lang="en-US" dirty="0" err="1" smtClean="0">
                <a:latin typeface="Arial" pitchFamily="34" charset="0"/>
                <a:cs typeface="Arial" pitchFamily="34" charset="0"/>
              </a:rPr>
              <a:t>jupyter</a:t>
            </a:r>
            <a:r>
              <a:rPr lang="en-US" dirty="0" smtClean="0">
                <a:latin typeface="Arial" pitchFamily="34" charset="0"/>
                <a:cs typeface="Arial" pitchFamily="34" charset="0"/>
              </a:rPr>
              <a:t> notebook by using pandas library for data cleaning process, then for visualize the data, visualization library such </a:t>
            </a:r>
            <a:r>
              <a:rPr lang="en-US" dirty="0" err="1" smtClean="0">
                <a:latin typeface="Arial" pitchFamily="34" charset="0"/>
                <a:cs typeface="Arial" pitchFamily="34" charset="0"/>
              </a:rPr>
              <a:t>Matplotlib</a:t>
            </a:r>
            <a:r>
              <a:rPr lang="en-US" dirty="0" smtClean="0">
                <a:latin typeface="Arial" pitchFamily="34" charset="0"/>
                <a:cs typeface="Arial" pitchFamily="34" charset="0"/>
              </a:rPr>
              <a:t> and </a:t>
            </a:r>
            <a:r>
              <a:rPr lang="en-US" dirty="0" err="1" smtClean="0">
                <a:latin typeface="Arial" pitchFamily="34" charset="0"/>
                <a:cs typeface="Arial" pitchFamily="34" charset="0"/>
              </a:rPr>
              <a:t>seaborn</a:t>
            </a:r>
            <a:r>
              <a:rPr lang="en-US" dirty="0" smtClean="0">
                <a:latin typeface="Arial" pitchFamily="34" charset="0"/>
                <a:cs typeface="Arial" pitchFamily="34" charset="0"/>
              </a:rPr>
              <a:t> is used for the purpose and pandas library is used for Feature engineering. Then </a:t>
            </a:r>
            <a:r>
              <a:rPr lang="en-US" dirty="0" err="1" smtClean="0">
                <a:latin typeface="Arial" pitchFamily="34" charset="0"/>
                <a:cs typeface="Arial" pitchFamily="34" charset="0"/>
              </a:rPr>
              <a:t>scikit</a:t>
            </a:r>
            <a:r>
              <a:rPr lang="en-US" dirty="0" smtClean="0">
                <a:latin typeface="Arial" pitchFamily="34" charset="0"/>
                <a:cs typeface="Arial" pitchFamily="34" charset="0"/>
              </a:rPr>
              <a:t> learn library is used for feature selection , model training, </a:t>
            </a:r>
            <a:r>
              <a:rPr lang="en-US" dirty="0" err="1" smtClean="0">
                <a:latin typeface="Arial" pitchFamily="34" charset="0"/>
                <a:cs typeface="Arial" pitchFamily="34" charset="0"/>
              </a:rPr>
              <a:t>hyperparameter</a:t>
            </a:r>
            <a:r>
              <a:rPr lang="en-US" dirty="0" smtClean="0">
                <a:latin typeface="Arial" pitchFamily="34" charset="0"/>
                <a:cs typeface="Arial" pitchFamily="34" charset="0"/>
              </a:rPr>
              <a:t> tuning and model evaluation of the data. And finally, deploying the trained data into Power Bi for creating an interactive dashboard</a:t>
            </a:r>
            <a:r>
              <a:rPr lang="en-US" dirty="0" smtClean="0">
                <a:latin typeface="Arial" pitchFamily="34" charset="0"/>
                <a:cs typeface="Arial" pitchFamily="34" charset="0"/>
              </a:rPr>
              <a:t>.</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Optimization</a:t>
            </a:r>
            <a:endParaRPr lang="en-US" dirty="0"/>
          </a:p>
        </p:txBody>
      </p:sp>
      <p:sp>
        <p:nvSpPr>
          <p:cNvPr id="3" name="Content Placeholder 2"/>
          <p:cNvSpPr>
            <a:spLocks noGrp="1"/>
          </p:cNvSpPr>
          <p:nvPr>
            <p:ph idx="1"/>
          </p:nvPr>
        </p:nvSpPr>
        <p:spPr/>
        <p:txBody>
          <a:bodyPr>
            <a:normAutofit fontScale="47500" lnSpcReduction="20000"/>
          </a:bodyPr>
          <a:lstStyle/>
          <a:p>
            <a:r>
              <a:rPr lang="en-US" sz="2900" dirty="0" smtClean="0">
                <a:latin typeface="Arial" pitchFamily="34" charset="0"/>
                <a:cs typeface="Arial" pitchFamily="34" charset="0"/>
              </a:rPr>
              <a:t>(1) Handling the missing values</a:t>
            </a:r>
          </a:p>
          <a:p>
            <a:r>
              <a:rPr lang="en-US" sz="2900" dirty="0" smtClean="0">
                <a:latin typeface="Arial" pitchFamily="34" charset="0"/>
                <a:cs typeface="Arial" pitchFamily="34" charset="0"/>
              </a:rPr>
              <a:t>     For optimizing the model, missing values can be replace with zero or with the average value.</a:t>
            </a:r>
          </a:p>
          <a:p>
            <a:r>
              <a:rPr lang="en-US" sz="2900" dirty="0" smtClean="0">
                <a:latin typeface="Arial" pitchFamily="34" charset="0"/>
                <a:cs typeface="Arial" pitchFamily="34" charset="0"/>
              </a:rPr>
              <a:t>(2) Handling the Categorical values</a:t>
            </a:r>
          </a:p>
          <a:p>
            <a:r>
              <a:rPr lang="en-US" sz="2900" dirty="0" smtClean="0">
                <a:latin typeface="Arial" pitchFamily="34" charset="0"/>
                <a:cs typeface="Arial" pitchFamily="34" charset="0"/>
              </a:rPr>
              <a:t>     For optimizing the model, categorical values can be replace with dummy variables or can be  mapped with the  required numerical values.</a:t>
            </a:r>
          </a:p>
          <a:p>
            <a:r>
              <a:rPr lang="en-US" sz="2900" dirty="0" smtClean="0">
                <a:latin typeface="Arial" pitchFamily="34" charset="0"/>
                <a:cs typeface="Arial" pitchFamily="34" charset="0"/>
              </a:rPr>
              <a:t>(3) Handling the Multi-co-linearity between the variables</a:t>
            </a:r>
          </a:p>
          <a:p>
            <a:r>
              <a:rPr lang="en-US" sz="2900" dirty="0" smtClean="0">
                <a:latin typeface="Arial" pitchFamily="34" charset="0"/>
                <a:cs typeface="Arial" pitchFamily="34" charset="0"/>
              </a:rPr>
              <a:t>     For optimizing the model, handling the multi-co-linearity between variables is a vital step Which is can be check by variance inflating factor and if VIF is above 4 or tolerance is below 0.25 indicates that multi-co-linearity might exist, and further investigation is required. When VIF is higher than 10 or tolerance is lower than 0.1 there is significant multi-co-linearity that needs to be corrected. Which can be handled by dropping some redundant variables.</a:t>
            </a:r>
          </a:p>
          <a:p>
            <a:r>
              <a:rPr lang="en-US" sz="2900" dirty="0" smtClean="0">
                <a:latin typeface="Arial" pitchFamily="34" charset="0"/>
                <a:cs typeface="Arial" pitchFamily="34" charset="0"/>
              </a:rPr>
              <a:t>(4)  Selecting the Important feature</a:t>
            </a:r>
          </a:p>
          <a:p>
            <a:r>
              <a:rPr lang="en-US" sz="2900" dirty="0" smtClean="0">
                <a:latin typeface="Arial" pitchFamily="34" charset="0"/>
                <a:cs typeface="Arial" pitchFamily="34" charset="0"/>
              </a:rPr>
              <a:t>For optimizing the model, from </a:t>
            </a:r>
            <a:r>
              <a:rPr lang="en-US" sz="2900" dirty="0" err="1" smtClean="0">
                <a:latin typeface="Arial" pitchFamily="34" charset="0"/>
                <a:cs typeface="Arial" pitchFamily="34" charset="0"/>
              </a:rPr>
              <a:t>Sklearn</a:t>
            </a:r>
            <a:r>
              <a:rPr lang="en-US" sz="2900" dirty="0" smtClean="0">
                <a:latin typeface="Arial" pitchFamily="34" charset="0"/>
                <a:cs typeface="Arial" pitchFamily="34" charset="0"/>
              </a:rPr>
              <a:t> library import </a:t>
            </a:r>
            <a:r>
              <a:rPr lang="en-US" sz="2900" dirty="0" err="1" smtClean="0">
                <a:latin typeface="Arial" pitchFamily="34" charset="0"/>
                <a:cs typeface="Arial" pitchFamily="34" charset="0"/>
              </a:rPr>
              <a:t>ExtraTreesRegressor</a:t>
            </a:r>
            <a:r>
              <a:rPr lang="en-US" sz="2900" dirty="0" smtClean="0">
                <a:latin typeface="Arial" pitchFamily="34" charset="0"/>
                <a:cs typeface="Arial" pitchFamily="34" charset="0"/>
              </a:rPr>
              <a:t> , which helps to select the vital  features for the model.</a:t>
            </a:r>
          </a:p>
          <a:p>
            <a:r>
              <a:rPr lang="en-US" sz="2900" dirty="0" smtClean="0">
                <a:latin typeface="Arial" pitchFamily="34" charset="0"/>
                <a:cs typeface="Arial" pitchFamily="34" charset="0"/>
              </a:rPr>
              <a:t>(5) Hyper parameter Tuning</a:t>
            </a:r>
          </a:p>
          <a:p>
            <a:r>
              <a:rPr lang="en-US" sz="2900" dirty="0" smtClean="0">
                <a:latin typeface="Arial" pitchFamily="34" charset="0"/>
                <a:cs typeface="Arial" pitchFamily="34" charset="0"/>
              </a:rPr>
              <a:t>For optimizing the model, from </a:t>
            </a:r>
            <a:r>
              <a:rPr lang="en-US" sz="2900" dirty="0" err="1" smtClean="0">
                <a:latin typeface="Arial" pitchFamily="34" charset="0"/>
                <a:cs typeface="Arial" pitchFamily="34" charset="0"/>
              </a:rPr>
              <a:t>sklearn</a:t>
            </a:r>
            <a:r>
              <a:rPr lang="en-US" sz="2900" dirty="0" smtClean="0">
                <a:latin typeface="Arial" pitchFamily="34" charset="0"/>
                <a:cs typeface="Arial" pitchFamily="34" charset="0"/>
              </a:rPr>
              <a:t> library import </a:t>
            </a:r>
            <a:r>
              <a:rPr lang="en-US" sz="2900" dirty="0" err="1" smtClean="0">
                <a:latin typeface="Arial" pitchFamily="34" charset="0"/>
                <a:cs typeface="Arial" pitchFamily="34" charset="0"/>
              </a:rPr>
              <a:t>RandomizedSearchCV</a:t>
            </a:r>
            <a:r>
              <a:rPr lang="en-US" sz="2900" dirty="0" smtClean="0">
                <a:latin typeface="Arial" pitchFamily="34" charset="0"/>
                <a:cs typeface="Arial" pitchFamily="34" charset="0"/>
              </a:rPr>
              <a:t>, which helps to fine tune the parameter of the model before training, which helps to attain an optimized model.</a:t>
            </a:r>
          </a:p>
          <a:p>
            <a:r>
              <a:rPr lang="en-US" sz="2900" dirty="0" smtClean="0">
                <a:latin typeface="Arial" pitchFamily="34" charset="0"/>
                <a:cs typeface="Arial" pitchFamily="34" charset="0"/>
              </a:rPr>
              <a:t>(6)  Select the optimized model for training the dataset.</a:t>
            </a:r>
          </a:p>
          <a:p>
            <a:r>
              <a:rPr lang="en-US" sz="2900" dirty="0" smtClean="0">
                <a:latin typeface="Arial" pitchFamily="34" charset="0"/>
                <a:cs typeface="Arial" pitchFamily="34" charset="0"/>
              </a:rPr>
              <a:t>To attain the optimized model, model have to be evaluated using R2 score and RMSE, if the model is performing low in the R2 score and RMSE then change the model and select another model and follow this step until desired level of accuracy is attained. </a:t>
            </a:r>
          </a:p>
          <a:p>
            <a:r>
              <a:rPr lang="en-US" sz="2900" dirty="0" smtClean="0">
                <a:latin typeface="Arial" pitchFamily="34" charset="0"/>
                <a:cs typeface="Arial" pitchFamily="34" charset="0"/>
              </a:rPr>
              <a:t>Repeat the Following steps until desired level of accuracy is obtained.</a:t>
            </a:r>
          </a:p>
          <a:p>
            <a:endParaRPr lang="en-US"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Insight of the Black Friday Sales Prediction</a:t>
            </a:r>
            <a:endParaRPr lang="en-US" dirty="0"/>
          </a:p>
        </p:txBody>
      </p:sp>
      <p:sp>
        <p:nvSpPr>
          <p:cNvPr id="3" name="Content Placeholder 2"/>
          <p:cNvSpPr>
            <a:spLocks noGrp="1"/>
          </p:cNvSpPr>
          <p:nvPr>
            <p:ph idx="1"/>
          </p:nvPr>
        </p:nvSpPr>
        <p:spPr/>
        <p:txBody>
          <a:bodyPr>
            <a:noAutofit/>
          </a:bodyPr>
          <a:lstStyle/>
          <a:p>
            <a:r>
              <a:rPr lang="en-US" sz="1000" b="1" dirty="0" smtClean="0">
                <a:latin typeface="Arial" pitchFamily="34" charset="0"/>
                <a:cs typeface="Arial" pitchFamily="34" charset="0"/>
              </a:rPr>
              <a:t>(1) Sum of Actual Purchase and Sum of Predicted purchase using Random Forest </a:t>
            </a:r>
            <a:r>
              <a:rPr lang="en-US" sz="1000" b="1" dirty="0" err="1" smtClean="0">
                <a:latin typeface="Arial" pitchFamily="34" charset="0"/>
                <a:cs typeface="Arial" pitchFamily="34" charset="0"/>
              </a:rPr>
              <a:t>Regressor</a:t>
            </a:r>
            <a:r>
              <a:rPr lang="en-US" sz="1000" b="1" dirty="0" smtClean="0">
                <a:latin typeface="Arial" pitchFamily="34" charset="0"/>
                <a:cs typeface="Arial" pitchFamily="34" charset="0"/>
              </a:rPr>
              <a:t> in Train Dataset, it is clear from the graph that the product id - P00025442 has the highest Actual Purchase with $10,013 k and has the highest Predicted Purchase with $ 5,347k.</a:t>
            </a:r>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 </a:t>
            </a:r>
          </a:p>
          <a:p>
            <a:r>
              <a:rPr lang="en-US" sz="1000" b="1" dirty="0" smtClean="0">
                <a:latin typeface="Arial" pitchFamily="34" charset="0"/>
                <a:cs typeface="Arial" pitchFamily="34" charset="0"/>
              </a:rPr>
              <a:t>(2) Sum of Actual Purchase and Sum of Predicted purchase using </a:t>
            </a:r>
            <a:r>
              <a:rPr lang="en-US" sz="1000" b="1" dirty="0" err="1" smtClean="0">
                <a:latin typeface="Arial" pitchFamily="34" charset="0"/>
                <a:cs typeface="Arial" pitchFamily="34" charset="0"/>
              </a:rPr>
              <a:t>XGBoost</a:t>
            </a:r>
            <a:r>
              <a:rPr lang="en-US" sz="1000" b="1" dirty="0" smtClean="0">
                <a:latin typeface="Arial" pitchFamily="34" charset="0"/>
                <a:cs typeface="Arial" pitchFamily="34" charset="0"/>
              </a:rPr>
              <a:t> </a:t>
            </a:r>
            <a:r>
              <a:rPr lang="en-US" sz="1000" b="1" dirty="0" err="1" smtClean="0">
                <a:latin typeface="Arial" pitchFamily="34" charset="0"/>
                <a:cs typeface="Arial" pitchFamily="34" charset="0"/>
              </a:rPr>
              <a:t>Regressor</a:t>
            </a:r>
            <a:r>
              <a:rPr lang="en-US" sz="1000" b="1" dirty="0" smtClean="0">
                <a:latin typeface="Arial" pitchFamily="34" charset="0"/>
                <a:cs typeface="Arial" pitchFamily="34" charset="0"/>
              </a:rPr>
              <a:t> in Train Dataset, it is clear from the graph that the product id - P00025442 has the highest Actual Purchase with $10,013 k and has the highest Predicted Purchase with $ 5,315k.</a:t>
            </a:r>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 </a:t>
            </a:r>
          </a:p>
          <a:p>
            <a:r>
              <a:rPr lang="en-US" sz="1000" b="1" dirty="0" smtClean="0">
                <a:latin typeface="Arial" pitchFamily="34" charset="0"/>
                <a:cs typeface="Arial" pitchFamily="34" charset="0"/>
              </a:rPr>
              <a:t>(3) Sum of Predicted Purchase Using Random Forest </a:t>
            </a:r>
            <a:r>
              <a:rPr lang="en-US" sz="1000" b="1" dirty="0" err="1" smtClean="0">
                <a:latin typeface="Arial" pitchFamily="34" charset="0"/>
                <a:cs typeface="Arial" pitchFamily="34" charset="0"/>
              </a:rPr>
              <a:t>Regressor</a:t>
            </a:r>
            <a:r>
              <a:rPr lang="en-US" sz="1000" b="1" dirty="0" smtClean="0">
                <a:latin typeface="Arial" pitchFamily="34" charset="0"/>
                <a:cs typeface="Arial" pitchFamily="34" charset="0"/>
              </a:rPr>
              <a:t> and </a:t>
            </a:r>
            <a:r>
              <a:rPr lang="en-US" sz="1000" b="1" dirty="0" err="1" smtClean="0">
                <a:latin typeface="Arial" pitchFamily="34" charset="0"/>
                <a:cs typeface="Arial" pitchFamily="34" charset="0"/>
              </a:rPr>
              <a:t>XGBoost</a:t>
            </a:r>
            <a:r>
              <a:rPr lang="en-US" sz="1000" b="1" dirty="0" smtClean="0">
                <a:latin typeface="Arial" pitchFamily="34" charset="0"/>
                <a:cs typeface="Arial" pitchFamily="34" charset="0"/>
              </a:rPr>
              <a:t> </a:t>
            </a:r>
            <a:r>
              <a:rPr lang="en-US" sz="1000" b="1" dirty="0" err="1" smtClean="0">
                <a:latin typeface="Arial" pitchFamily="34" charset="0"/>
                <a:cs typeface="Arial" pitchFamily="34" charset="0"/>
              </a:rPr>
              <a:t>Regressor</a:t>
            </a:r>
            <a:r>
              <a:rPr lang="en-US" sz="1000" b="1" dirty="0" smtClean="0">
                <a:latin typeface="Arial" pitchFamily="34" charset="0"/>
                <a:cs typeface="Arial" pitchFamily="34" charset="0"/>
              </a:rPr>
              <a:t> in Test Dataset, it clear from the graph that the product id - P00112142 has the highest Predicted Purchase with $10,243 k.</a:t>
            </a:r>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 </a:t>
            </a:r>
          </a:p>
          <a:p>
            <a:r>
              <a:rPr lang="en-US" sz="1000" b="1" dirty="0" smtClean="0">
                <a:latin typeface="Arial" pitchFamily="34" charset="0"/>
                <a:cs typeface="Arial" pitchFamily="34" charset="0"/>
              </a:rPr>
              <a:t>(4) Sum of Predicted Purchase Using Random Forest in Train data, it clear from the graph that the age between 26-35 has the highest Predicted purchase with $5,16,096K for Male and $1,53,589 K for female, where for city category B the predicted purchase is $5,31,360 K for male </a:t>
            </a:r>
            <a:r>
              <a:rPr lang="en-US" sz="1000" b="1" dirty="0" err="1" smtClean="0">
                <a:latin typeface="Arial" pitchFamily="34" charset="0"/>
                <a:cs typeface="Arial" pitchFamily="34" charset="0"/>
              </a:rPr>
              <a:t>andfor</a:t>
            </a:r>
            <a:r>
              <a:rPr lang="en-US" sz="1000" b="1" dirty="0" smtClean="0">
                <a:latin typeface="Arial" pitchFamily="34" charset="0"/>
                <a:cs typeface="Arial" pitchFamily="34" charset="0"/>
              </a:rPr>
              <a:t> female $1,77,477 K and for Overall predicted Purchase for male is $12,69,751 K and for female is $4,13,162 K. </a:t>
            </a:r>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 </a:t>
            </a:r>
          </a:p>
          <a:p>
            <a:r>
              <a:rPr lang="en-US" sz="1000" b="1" dirty="0" smtClean="0">
                <a:latin typeface="Arial" pitchFamily="34" charset="0"/>
                <a:cs typeface="Arial" pitchFamily="34" charset="0"/>
              </a:rPr>
              <a:t>(5) Sum of Predicted Purchase Using </a:t>
            </a:r>
            <a:r>
              <a:rPr lang="en-US" sz="1000" b="1" dirty="0" err="1" smtClean="0">
                <a:latin typeface="Arial" pitchFamily="34" charset="0"/>
                <a:cs typeface="Arial" pitchFamily="34" charset="0"/>
              </a:rPr>
              <a:t>XGBoost</a:t>
            </a:r>
            <a:r>
              <a:rPr lang="en-US" sz="1000" b="1" dirty="0" smtClean="0">
                <a:latin typeface="Arial" pitchFamily="34" charset="0"/>
                <a:cs typeface="Arial" pitchFamily="34" charset="0"/>
              </a:rPr>
              <a:t> </a:t>
            </a:r>
            <a:r>
              <a:rPr lang="en-US" sz="1000" b="1" dirty="0" err="1" smtClean="0">
                <a:latin typeface="Arial" pitchFamily="34" charset="0"/>
                <a:cs typeface="Arial" pitchFamily="34" charset="0"/>
              </a:rPr>
              <a:t>Regressor</a:t>
            </a:r>
            <a:r>
              <a:rPr lang="en-US" sz="1000" b="1" dirty="0" smtClean="0">
                <a:latin typeface="Arial" pitchFamily="34" charset="0"/>
                <a:cs typeface="Arial" pitchFamily="34" charset="0"/>
              </a:rPr>
              <a:t> in Train data, it clear from the graph that the age between 26-35 has the highest Predicted purchase with $5,12,842K for Male and $1,52,567 K for female, where for city category B the predicted purchase is $5,27,806 K for </a:t>
            </a:r>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male and for female $1,76,253 K and for Overall predicted Purchase for male is $12,61,389 K and for female is $4,10,426 K. </a:t>
            </a:r>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 </a:t>
            </a:r>
          </a:p>
          <a:p>
            <a:r>
              <a:rPr lang="en-US" sz="1000" b="1" dirty="0" smtClean="0">
                <a:latin typeface="Arial" pitchFamily="34" charset="0"/>
                <a:cs typeface="Arial" pitchFamily="34" charset="0"/>
              </a:rPr>
              <a:t>(6) Sum of Predicted Purchase Using Random Forest in Test data, it clear from the graph that the age between 26-35 has the highest Predicted purchase with $6,82,712 K for Male and $1,89,600 K for female, where for city category B the predicted purchase is $6,95,655 K for male and</a:t>
            </a:r>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for female $2,11,451 K and for Overall predicted Purchase for male is $16,75,002 K and for female is $5,08,443 K.</a:t>
            </a:r>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 </a:t>
            </a:r>
          </a:p>
          <a:p>
            <a:r>
              <a:rPr lang="en-US" sz="1000" b="1" dirty="0" smtClean="0">
                <a:latin typeface="Arial" pitchFamily="34" charset="0"/>
                <a:cs typeface="Arial" pitchFamily="34" charset="0"/>
              </a:rPr>
              <a:t>(7) Sum of Predicted Purchase Using </a:t>
            </a:r>
            <a:r>
              <a:rPr lang="en-US" sz="1000" b="1" dirty="0" err="1" smtClean="0">
                <a:latin typeface="Arial" pitchFamily="34" charset="0"/>
                <a:cs typeface="Arial" pitchFamily="34" charset="0"/>
              </a:rPr>
              <a:t>XGBoost</a:t>
            </a:r>
            <a:r>
              <a:rPr lang="en-US" sz="1000" b="1" dirty="0" smtClean="0">
                <a:latin typeface="Arial" pitchFamily="34" charset="0"/>
                <a:cs typeface="Arial" pitchFamily="34" charset="0"/>
              </a:rPr>
              <a:t> in Test data, it clear from the graph that the age between 26-35 has the highest Predicted purchase with $6,78,448 K for Male and $1,88,209 K for female, where for city category B the predicted purchase is $6,91,135 K for male and</a:t>
            </a:r>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for female $2,09,962 K and for Overall predicted Purchase for male is $16,64,475 K and for female is $5,05,006 K.</a:t>
            </a:r>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Deployment</a:t>
            </a:r>
            <a:r>
              <a:rPr lang="en-US" dirty="0" smtClean="0"/>
              <a:t> </a:t>
            </a:r>
            <a:endParaRPr lang="en-US" dirty="0"/>
          </a:p>
        </p:txBody>
      </p:sp>
      <p:sp>
        <p:nvSpPr>
          <p:cNvPr id="3" name="Content Placeholder 2"/>
          <p:cNvSpPr>
            <a:spLocks noGrp="1"/>
          </p:cNvSpPr>
          <p:nvPr>
            <p:ph idx="1"/>
          </p:nvPr>
        </p:nvSpPr>
        <p:spPr/>
        <p:txBody>
          <a:bodyPr/>
          <a:lstStyle/>
          <a:p>
            <a:r>
              <a:rPr lang="en-US" b="1" u="sng" dirty="0" smtClean="0"/>
              <a:t>Load the Dataset in Power BI</a:t>
            </a:r>
            <a:endParaRPr lang="en-US" dirty="0"/>
          </a:p>
        </p:txBody>
      </p:sp>
      <p:pic>
        <p:nvPicPr>
          <p:cNvPr id="4" name="Picture 3" descr="E:\Black Friday Intership\Power Bi loading.PNG"/>
          <p:cNvPicPr/>
          <p:nvPr/>
        </p:nvPicPr>
        <p:blipFill>
          <a:blip r:embed="rId2" cstate="print"/>
          <a:srcRect/>
          <a:stretch>
            <a:fillRect/>
          </a:stretch>
        </p:blipFill>
        <p:spPr bwMode="auto">
          <a:xfrm>
            <a:off x="1187624" y="2276872"/>
            <a:ext cx="5789723" cy="310896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Create the interactive dashboard</a:t>
            </a:r>
            <a:endParaRPr lang="en-US" dirty="0"/>
          </a:p>
        </p:txBody>
      </p:sp>
      <p:sp>
        <p:nvSpPr>
          <p:cNvPr id="3" name="Content Placeholder 2"/>
          <p:cNvSpPr>
            <a:spLocks noGrp="1"/>
          </p:cNvSpPr>
          <p:nvPr>
            <p:ph idx="1"/>
          </p:nvPr>
        </p:nvSpPr>
        <p:spPr/>
        <p:txBody>
          <a:bodyPr/>
          <a:lstStyle/>
          <a:p>
            <a:r>
              <a:rPr lang="en-US" b="1" u="sng" dirty="0" smtClean="0"/>
              <a:t>Random Forest </a:t>
            </a:r>
            <a:r>
              <a:rPr lang="en-US" b="1" u="sng" dirty="0" err="1" smtClean="0"/>
              <a:t>Regressor</a:t>
            </a:r>
            <a:endParaRPr lang="en-US" dirty="0" smtClean="0"/>
          </a:p>
          <a:p>
            <a:endParaRPr lang="en-US" dirty="0"/>
          </a:p>
        </p:txBody>
      </p:sp>
      <p:pic>
        <p:nvPicPr>
          <p:cNvPr id="4" name="Picture 3" descr="E:\Black Friday Intership\Import png file\Dashboard 1 Rf.PNG"/>
          <p:cNvPicPr/>
          <p:nvPr/>
        </p:nvPicPr>
        <p:blipFill>
          <a:blip r:embed="rId2" cstate="print"/>
          <a:srcRect/>
          <a:stretch>
            <a:fillRect/>
          </a:stretch>
        </p:blipFill>
        <p:spPr bwMode="auto">
          <a:xfrm>
            <a:off x="971600" y="2276872"/>
            <a:ext cx="7704856" cy="417646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TotalTime>
  <Words>693</Words>
  <Application>Microsoft Office PowerPoint</Application>
  <PresentationFormat>On-screen Show (4:3)</PresentationFormat>
  <Paragraphs>55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Apex</vt:lpstr>
      <vt:lpstr>Black Friday Sales Prediction </vt:lpstr>
      <vt:lpstr>Product Perspective &amp; Problem Statement</vt:lpstr>
      <vt:lpstr>Tools Used</vt:lpstr>
      <vt:lpstr> Architecture of the Black Friday Sales Prediction</vt:lpstr>
      <vt:lpstr>Slide 5</vt:lpstr>
      <vt:lpstr> Optimization</vt:lpstr>
      <vt:lpstr>Insight of the Black Friday Sales Prediction</vt:lpstr>
      <vt:lpstr>Deployment </vt:lpstr>
      <vt:lpstr>Create the interactive dashboard</vt:lpstr>
      <vt:lpstr>XGBoost Regressor </vt:lpstr>
      <vt:lpstr>Publish to Power Bi account</vt:lpstr>
      <vt:lpstr>Slide 12</vt:lpstr>
      <vt:lpstr>Publish to Web</vt:lpstr>
      <vt:lpstr>Create the embedded code</vt:lpstr>
      <vt:lpstr>Slide 15</vt:lpstr>
      <vt:lpstr>Share the Public Link to Client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Prediction</dc:title>
  <dc:creator>ASUS</dc:creator>
  <cp:lastModifiedBy>ASUS</cp:lastModifiedBy>
  <cp:revision>2</cp:revision>
  <dcterms:created xsi:type="dcterms:W3CDTF">2022-12-16T15:58:48Z</dcterms:created>
  <dcterms:modified xsi:type="dcterms:W3CDTF">2022-12-16T16:14:56Z</dcterms:modified>
</cp:coreProperties>
</file>