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9" r:id="rId27"/>
    <p:sldId id="288" r:id="rId28"/>
    <p:sldId id="290" r:id="rId29"/>
    <p:sldId id="284" r:id="rId30"/>
    <p:sldId id="285" r:id="rId31"/>
    <p:sldId id="286" r:id="rId32"/>
    <p:sldId id="287" r:id="rId33"/>
    <p:sldId id="282"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115" d="100"/>
          <a:sy n="115" d="100"/>
        </p:scale>
        <p:origin x="4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A3588-8A5A-4280-90A8-9D5989294A9C}"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19204-2A3E-487F-9C8A-02F79B354C93}" type="slidenum">
              <a:rPr lang="en-IN" smtClean="0"/>
              <a:t>‹#›</a:t>
            </a:fld>
            <a:endParaRPr lang="en-IN"/>
          </a:p>
        </p:txBody>
      </p:sp>
    </p:spTree>
    <p:extLst>
      <p:ext uri="{BB962C8B-B14F-4D97-AF65-F5344CB8AC3E}">
        <p14:creationId xmlns:p14="http://schemas.microsoft.com/office/powerpoint/2010/main" val="210170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D19204-2A3E-487F-9C8A-02F79B354C93}" type="slidenum">
              <a:rPr lang="en-IN" smtClean="0"/>
              <a:t>11</a:t>
            </a:fld>
            <a:endParaRPr lang="en-IN"/>
          </a:p>
        </p:txBody>
      </p:sp>
    </p:spTree>
    <p:extLst>
      <p:ext uri="{BB962C8B-B14F-4D97-AF65-F5344CB8AC3E}">
        <p14:creationId xmlns:p14="http://schemas.microsoft.com/office/powerpoint/2010/main" val="167798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D19204-2A3E-487F-9C8A-02F79B354C93}" type="slidenum">
              <a:rPr lang="en-IN" smtClean="0"/>
              <a:t>31</a:t>
            </a:fld>
            <a:endParaRPr lang="en-IN"/>
          </a:p>
        </p:txBody>
      </p:sp>
    </p:spTree>
    <p:extLst>
      <p:ext uri="{BB962C8B-B14F-4D97-AF65-F5344CB8AC3E}">
        <p14:creationId xmlns:p14="http://schemas.microsoft.com/office/powerpoint/2010/main" val="116335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D58F-3B8E-E68A-C554-F91C5EC96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2E3EA0-510C-9452-61D0-8D66F7489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4F0FF3-0980-7A14-F7F0-AF8DF6BB9322}"/>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5" name="Footer Placeholder 4">
            <a:extLst>
              <a:ext uri="{FF2B5EF4-FFF2-40B4-BE49-F238E27FC236}">
                <a16:creationId xmlns:a16="http://schemas.microsoft.com/office/drawing/2014/main" id="{07576413-B871-9127-C94B-EE403253C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8B781-C9D6-0464-E7CE-CA7FF801F7B0}"/>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198410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2ECB-0F0D-114A-1709-B4087970DA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2088A-9724-4C0A-9293-547B772FE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0FDA1-D481-7FB6-9386-6F2E9781DADD}"/>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5" name="Footer Placeholder 4">
            <a:extLst>
              <a:ext uri="{FF2B5EF4-FFF2-40B4-BE49-F238E27FC236}">
                <a16:creationId xmlns:a16="http://schemas.microsoft.com/office/drawing/2014/main" id="{6FC5479F-35B4-D7F0-88AC-F2E365735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115E0-2A15-5A59-97EB-B44136DD95ED}"/>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53164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CF564-0377-28EB-550F-ECB2692D18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D35B9-96F8-0FEF-28FA-F75ECAD2A5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4279F-D682-1B0C-906F-B9B05C0A29BC}"/>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5" name="Footer Placeholder 4">
            <a:extLst>
              <a:ext uri="{FF2B5EF4-FFF2-40B4-BE49-F238E27FC236}">
                <a16:creationId xmlns:a16="http://schemas.microsoft.com/office/drawing/2014/main" id="{C4549E5B-C1CE-0206-492A-FD2C29D83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8AD40-AE2E-F0CC-88D2-256408F9F0B1}"/>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19468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A99A-7553-0C1E-CD7C-2FC37B742F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D0A40-01AB-F733-0791-43A8D4FA7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22DB6-8C93-668F-20D7-E6CE2BDEF26D}"/>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5" name="Footer Placeholder 4">
            <a:extLst>
              <a:ext uri="{FF2B5EF4-FFF2-40B4-BE49-F238E27FC236}">
                <a16:creationId xmlns:a16="http://schemas.microsoft.com/office/drawing/2014/main" id="{7C0CC443-4BC0-E110-8526-C73C3A629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047FC-6CEB-CC62-AF01-A88BC8CD1225}"/>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110129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1665-F83B-5CD7-A0C9-194C4A231F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0C0660-408C-F018-84F2-59A0F3DFDF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09E67-C4D7-BA22-D40B-80786732F651}"/>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5" name="Footer Placeholder 4">
            <a:extLst>
              <a:ext uri="{FF2B5EF4-FFF2-40B4-BE49-F238E27FC236}">
                <a16:creationId xmlns:a16="http://schemas.microsoft.com/office/drawing/2014/main" id="{7F1BA499-E519-60FC-D797-2BC578A5B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FCDB8-6547-D2EE-3DC5-D25037CC28A5}"/>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224337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3974-B5FE-AE10-CCDF-E064DFB3C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4D3A7-F754-1A41-16EE-3B1FCB09A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DC4F1C-30D9-9F48-9E00-1E95AED7C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6EC51C-1831-D64D-4427-9FA78694BA63}"/>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6" name="Footer Placeholder 5">
            <a:extLst>
              <a:ext uri="{FF2B5EF4-FFF2-40B4-BE49-F238E27FC236}">
                <a16:creationId xmlns:a16="http://schemas.microsoft.com/office/drawing/2014/main" id="{FDA9F539-0CCE-652F-0C83-2D83F24CC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DC59F-7F3A-6E51-F616-79E7DA64399B}"/>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314331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029D-70E2-392E-82FE-0046909381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EE7BA-BFF5-27FA-EBCE-6F55477F6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59C72-22F3-2512-B9F9-7D474D3DF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9F3162-6402-C4B7-630E-2CCAFC696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ADE6B-E6D0-4423-99C3-A83300A3A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AFFE69-FAE8-F3D8-BC6E-A18B15A272F8}"/>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8" name="Footer Placeholder 7">
            <a:extLst>
              <a:ext uri="{FF2B5EF4-FFF2-40B4-BE49-F238E27FC236}">
                <a16:creationId xmlns:a16="http://schemas.microsoft.com/office/drawing/2014/main" id="{4D9591C6-1D0E-9243-DF3D-45B89E04D6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4B1878-C7AD-98F3-56EE-A4EFF5BA7A20}"/>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120353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36EE-CF88-AB1A-F95D-08B0908A8B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838098-E5DF-546A-44A1-A8DDCD7AB08F}"/>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4" name="Footer Placeholder 3">
            <a:extLst>
              <a:ext uri="{FF2B5EF4-FFF2-40B4-BE49-F238E27FC236}">
                <a16:creationId xmlns:a16="http://schemas.microsoft.com/office/drawing/2014/main" id="{EA1C64E4-6E9A-A06C-13D0-B6B9F3C253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977A5E-CB9E-5915-F7DF-638E71844345}"/>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417308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2A033-9B3B-8878-FF05-909F0C89A0B4}"/>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3" name="Footer Placeholder 2">
            <a:extLst>
              <a:ext uri="{FF2B5EF4-FFF2-40B4-BE49-F238E27FC236}">
                <a16:creationId xmlns:a16="http://schemas.microsoft.com/office/drawing/2014/main" id="{5F7EEDB2-B934-845B-282E-ED08D10862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FA6AD0-4678-14A8-067A-A3734FC5BA3C}"/>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110392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438F-B401-3D83-0CC7-BB4F3F734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4AA682-F8C0-0822-633E-EAD4ED272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55537B-9012-4E40-23D0-58AA36919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D22A8-8B45-40B4-7173-4C902D8D07E8}"/>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6" name="Footer Placeholder 5">
            <a:extLst>
              <a:ext uri="{FF2B5EF4-FFF2-40B4-BE49-F238E27FC236}">
                <a16:creationId xmlns:a16="http://schemas.microsoft.com/office/drawing/2014/main" id="{3D52F551-A38A-F6FC-26F6-FF3679154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508B7-0E07-F5FC-3A9A-7823F9218BB4}"/>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280479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7BA4-7012-5CEE-94A6-CDAB7777A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B3083C-1989-9A87-F728-358BCB4E3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106BAF-5B8F-E54E-A6FF-CCEF7CA25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9DD65-0D8F-380E-DFB7-65FA5D5E5741}"/>
              </a:ext>
            </a:extLst>
          </p:cNvPr>
          <p:cNvSpPr>
            <a:spLocks noGrp="1"/>
          </p:cNvSpPr>
          <p:nvPr>
            <p:ph type="dt" sz="half" idx="10"/>
          </p:nvPr>
        </p:nvSpPr>
        <p:spPr/>
        <p:txBody>
          <a:bodyPr/>
          <a:lstStyle/>
          <a:p>
            <a:fld id="{0C51FF38-4565-4DA1-826F-FB5D36B0F916}" type="datetimeFigureOut">
              <a:rPr lang="en-IN" smtClean="0"/>
              <a:t>13-08-2024</a:t>
            </a:fld>
            <a:endParaRPr lang="en-IN"/>
          </a:p>
        </p:txBody>
      </p:sp>
      <p:sp>
        <p:nvSpPr>
          <p:cNvPr id="6" name="Footer Placeholder 5">
            <a:extLst>
              <a:ext uri="{FF2B5EF4-FFF2-40B4-BE49-F238E27FC236}">
                <a16:creationId xmlns:a16="http://schemas.microsoft.com/office/drawing/2014/main" id="{E9DE3D43-1229-6A53-93EC-273F20345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3B22F-DC96-15CD-DD21-1F3048B58319}"/>
              </a:ext>
            </a:extLst>
          </p:cNvPr>
          <p:cNvSpPr>
            <a:spLocks noGrp="1"/>
          </p:cNvSpPr>
          <p:nvPr>
            <p:ph type="sldNum" sz="quarter" idx="12"/>
          </p:nvPr>
        </p:nvSpPr>
        <p:spPr/>
        <p:txBody>
          <a:bodyPr/>
          <a:lstStyle/>
          <a:p>
            <a:fld id="{60B038BE-D504-4EFB-8F78-65DF0157BE90}" type="slidenum">
              <a:rPr lang="en-IN" smtClean="0"/>
              <a:t>‹#›</a:t>
            </a:fld>
            <a:endParaRPr lang="en-IN"/>
          </a:p>
        </p:txBody>
      </p:sp>
    </p:spTree>
    <p:extLst>
      <p:ext uri="{BB962C8B-B14F-4D97-AF65-F5344CB8AC3E}">
        <p14:creationId xmlns:p14="http://schemas.microsoft.com/office/powerpoint/2010/main" val="341327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C11EA1-2165-9EAB-C38A-D75608195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A65406-7A7F-8A30-9B6A-721EA117B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F9021-DB39-F340-38A1-72DF08302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51FF38-4565-4DA1-826F-FB5D36B0F916}" type="datetimeFigureOut">
              <a:rPr lang="en-IN" smtClean="0"/>
              <a:t>13-08-2024</a:t>
            </a:fld>
            <a:endParaRPr lang="en-IN"/>
          </a:p>
        </p:txBody>
      </p:sp>
      <p:sp>
        <p:nvSpPr>
          <p:cNvPr id="5" name="Footer Placeholder 4">
            <a:extLst>
              <a:ext uri="{FF2B5EF4-FFF2-40B4-BE49-F238E27FC236}">
                <a16:creationId xmlns:a16="http://schemas.microsoft.com/office/drawing/2014/main" id="{35DB347E-B01F-1DCB-1321-60E4A0CF6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3F049B5-0B67-CD18-5E29-225D4918C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B038BE-D504-4EFB-8F78-65DF0157BE90}" type="slidenum">
              <a:rPr lang="en-IN" smtClean="0"/>
              <a:t>‹#›</a:t>
            </a:fld>
            <a:endParaRPr lang="en-IN"/>
          </a:p>
        </p:txBody>
      </p:sp>
    </p:spTree>
    <p:extLst>
      <p:ext uri="{BB962C8B-B14F-4D97-AF65-F5344CB8AC3E}">
        <p14:creationId xmlns:p14="http://schemas.microsoft.com/office/powerpoint/2010/main" val="384810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35D9F-F587-7346-5CE2-7C704BD688D0}"/>
              </a:ext>
            </a:extLst>
          </p:cNvPr>
          <p:cNvSpPr>
            <a:spLocks noGrp="1"/>
          </p:cNvSpPr>
          <p:nvPr>
            <p:ph type="title"/>
          </p:nvPr>
        </p:nvSpPr>
        <p:spPr>
          <a:xfrm>
            <a:off x="1075766" y="1188637"/>
            <a:ext cx="3255089" cy="4480726"/>
          </a:xfrm>
        </p:spPr>
        <p:txBody>
          <a:bodyPr>
            <a:normAutofit/>
          </a:bodyPr>
          <a:lstStyle/>
          <a:p>
            <a:pPr algn="r"/>
            <a:r>
              <a:rPr lang="en-US" sz="3600" b="1" i="1" dirty="0">
                <a:effectLst>
                  <a:outerShdw blurRad="38100" dist="38100" dir="2700000" algn="tl">
                    <a:srgbClr val="000000">
                      <a:alpha val="43137"/>
                    </a:srgbClr>
                  </a:outerShdw>
                </a:effectLst>
                <a:latin typeface="+mn-lt"/>
              </a:rPr>
              <a:t>STOCK MARKET PREDICTION</a:t>
            </a:r>
            <a:endParaRPr lang="en-IN" sz="3600" b="1"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B972D32-7890-BE4B-ACC4-AB3A7035601B}"/>
              </a:ext>
            </a:extLst>
          </p:cNvPr>
          <p:cNvSpPr>
            <a:spLocks noGrp="1"/>
          </p:cNvSpPr>
          <p:nvPr>
            <p:ph idx="1"/>
          </p:nvPr>
        </p:nvSpPr>
        <p:spPr>
          <a:xfrm>
            <a:off x="5255260" y="1648870"/>
            <a:ext cx="4702848" cy="3560260"/>
          </a:xfrm>
        </p:spPr>
        <p:txBody>
          <a:bodyPr anchor="ctr">
            <a:normAutofit/>
          </a:bodyPr>
          <a:lstStyle/>
          <a:p>
            <a:pPr marL="0" indent="0" rtl="0" fontAlgn="base">
              <a:buNone/>
            </a:pPr>
            <a:r>
              <a:rPr lang="en-GB" b="1" i="0" u="none" strike="noStrike" dirty="0">
                <a:effectLst/>
                <a:latin typeface="Aptos" panose="020B0004020202020204" pitchFamily="34" charset="0"/>
              </a:rPr>
              <a:t>Presented By:</a:t>
            </a:r>
            <a:r>
              <a:rPr lang="en-US" b="0" i="0" dirty="0">
                <a:effectLst/>
                <a:latin typeface="Aptos" panose="020B0004020202020204" pitchFamily="34" charset="0"/>
              </a:rPr>
              <a:t>​</a:t>
            </a:r>
            <a:endParaRPr lang="en-US" b="0" i="0" dirty="0">
              <a:effectLst/>
              <a:latin typeface="Segoe UI" panose="020B0502040204020203" pitchFamily="34" charset="0"/>
            </a:endParaRPr>
          </a:p>
          <a:p>
            <a:pPr marL="0" indent="0" rtl="0" fontAlgn="base">
              <a:buNone/>
            </a:pPr>
            <a:r>
              <a:rPr lang="en-GB" sz="2200" b="0" i="0" u="none" strike="noStrike" dirty="0">
                <a:effectLst/>
                <a:latin typeface="Aptos" panose="020B0004020202020204" pitchFamily="34" charset="0"/>
              </a:rPr>
              <a:t>Tanu         Milind</a:t>
            </a:r>
            <a:r>
              <a:rPr lang="en-US" sz="2200" b="0" i="0" dirty="0">
                <a:effectLst/>
                <a:latin typeface="Aptos" panose="020B0004020202020204" pitchFamily="34" charset="0"/>
              </a:rPr>
              <a:t>​</a:t>
            </a:r>
            <a:endParaRPr lang="en-US" sz="2200" b="0" i="0" dirty="0">
              <a:effectLst/>
              <a:latin typeface="Segoe UI" panose="020B0502040204020203" pitchFamily="34" charset="0"/>
            </a:endParaRPr>
          </a:p>
          <a:p>
            <a:pPr marL="0" indent="0" rtl="0" fontAlgn="base">
              <a:buNone/>
            </a:pPr>
            <a:r>
              <a:rPr lang="en-GB" sz="2200" b="0" i="0" u="none" strike="noStrike" dirty="0">
                <a:effectLst/>
                <a:latin typeface="Aptos" panose="020B0004020202020204" pitchFamily="34" charset="0"/>
              </a:rPr>
              <a:t>Rupa        Supriya</a:t>
            </a:r>
            <a:r>
              <a:rPr lang="en-US" sz="2200" b="0" i="0" dirty="0">
                <a:effectLst/>
                <a:latin typeface="Aptos" panose="020B0004020202020204" pitchFamily="34" charset="0"/>
              </a:rPr>
              <a:t>​</a:t>
            </a:r>
            <a:endParaRPr lang="en-US" sz="2200" b="0" i="0" dirty="0">
              <a:effectLst/>
              <a:latin typeface="Segoe UI" panose="020B0502040204020203" pitchFamily="34" charset="0"/>
            </a:endParaRPr>
          </a:p>
          <a:p>
            <a:pPr marL="0" indent="0" rtl="0" fontAlgn="base">
              <a:buNone/>
            </a:pPr>
            <a:r>
              <a:rPr lang="en-US" sz="2200" dirty="0"/>
              <a:t>Indranil</a:t>
            </a:r>
            <a:r>
              <a:rPr lang="en-GB" sz="2200" b="0" i="0" u="none" strike="noStrike" dirty="0">
                <a:effectLst/>
                <a:latin typeface="Aptos" panose="020B0004020202020204" pitchFamily="34" charset="0"/>
              </a:rPr>
              <a:t>    Aditya</a:t>
            </a:r>
            <a:r>
              <a:rPr lang="en-US" sz="2200" b="0" i="0" dirty="0">
                <a:effectLst/>
                <a:latin typeface="Aptos" panose="020B0004020202020204" pitchFamily="34" charset="0"/>
              </a:rPr>
              <a:t>​</a:t>
            </a:r>
            <a:endParaRPr lang="en-US" sz="2200" b="0" i="0" dirty="0">
              <a:effectLst/>
              <a:latin typeface="Segoe UI" panose="020B0502040204020203" pitchFamily="34" charset="0"/>
            </a:endParaRPr>
          </a:p>
          <a:p>
            <a:pPr marL="0" indent="0" rtl="0" fontAlgn="base">
              <a:buNone/>
            </a:pPr>
            <a:r>
              <a:rPr lang="en-GB" sz="2200" b="0" i="0" u="none" strike="noStrike" dirty="0">
                <a:effectLst/>
                <a:latin typeface="Aptos" panose="020B0004020202020204" pitchFamily="34" charset="0"/>
              </a:rPr>
              <a:t>Shreyash</a:t>
            </a:r>
            <a:r>
              <a:rPr lang="en-US" sz="2200" b="0" i="0" dirty="0">
                <a:effectLst/>
                <a:latin typeface="Aptos" panose="020B0004020202020204" pitchFamily="34" charset="0"/>
              </a:rPr>
              <a:t>​</a:t>
            </a:r>
            <a:endParaRPr lang="en-US" sz="2200" b="0" i="0" dirty="0">
              <a:effectLst/>
              <a:latin typeface="Segoe UI" panose="020B0502040204020203" pitchFamily="34" charset="0"/>
            </a:endParaRPr>
          </a:p>
          <a:p>
            <a:pPr marL="0" indent="0" rtl="0" fontAlgn="base">
              <a:buNone/>
            </a:pPr>
            <a:r>
              <a:rPr lang="en-GB" b="1" i="0" u="none" strike="noStrike" dirty="0">
                <a:effectLst/>
                <a:latin typeface="Trebuchet MS" panose="020B0603020202020204" pitchFamily="34" charset="0"/>
              </a:rPr>
              <a:t>Mentor:</a:t>
            </a:r>
            <a:r>
              <a:rPr lang="en-GB" b="0" i="0" dirty="0">
                <a:effectLst/>
                <a:latin typeface="Trebuchet MS" panose="020B0603020202020204" pitchFamily="34" charset="0"/>
              </a:rPr>
              <a:t>​</a:t>
            </a:r>
            <a:endParaRPr lang="en-GB" b="0" i="0" dirty="0">
              <a:effectLst/>
              <a:latin typeface="Segoe UI" panose="020B0502040204020203" pitchFamily="34" charset="0"/>
            </a:endParaRPr>
          </a:p>
          <a:p>
            <a:pPr marL="0" indent="0" rtl="0" fontAlgn="base">
              <a:buNone/>
            </a:pPr>
            <a:r>
              <a:rPr lang="en-GB" sz="2200" b="0" i="0" u="none" strike="noStrike" dirty="0">
                <a:effectLst/>
                <a:latin typeface="Trebuchet MS" panose="020B0603020202020204" pitchFamily="34" charset="0"/>
              </a:rPr>
              <a:t>K.S.Siri</a:t>
            </a:r>
            <a:r>
              <a:rPr lang="en-US" sz="2200" b="0" i="0" dirty="0">
                <a:effectLst/>
                <a:highlight>
                  <a:srgbClr val="F5F5F5"/>
                </a:highlight>
                <a:latin typeface="Trebuchet MS" panose="020B0603020202020204" pitchFamily="34" charset="0"/>
              </a:rPr>
              <a:t>​</a:t>
            </a:r>
            <a:endParaRPr lang="en-US" sz="2200" b="0" i="0" dirty="0">
              <a:effectLst/>
              <a:highlight>
                <a:srgbClr val="F5F5F5"/>
              </a:highlight>
              <a:latin typeface="Segoe UI" panose="020B0502040204020203" pitchFamily="34" charset="0"/>
            </a:endParaRPr>
          </a:p>
          <a:p>
            <a:endParaRPr lang="en-IN" sz="2400" dirty="0"/>
          </a:p>
        </p:txBody>
      </p:sp>
    </p:spTree>
    <p:extLst>
      <p:ext uri="{BB962C8B-B14F-4D97-AF65-F5344CB8AC3E}">
        <p14:creationId xmlns:p14="http://schemas.microsoft.com/office/powerpoint/2010/main" val="354949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165-94C2-04C7-4749-EB24B5309DC5}"/>
              </a:ext>
            </a:extLst>
          </p:cNvPr>
          <p:cNvSpPr>
            <a:spLocks noGrp="1"/>
          </p:cNvSpPr>
          <p:nvPr>
            <p:ph type="title"/>
          </p:nvPr>
        </p:nvSpPr>
        <p:spPr>
          <a:xfrm>
            <a:off x="373765" y="365125"/>
            <a:ext cx="10515600" cy="1325563"/>
          </a:xfrm>
        </p:spPr>
        <p:txBody>
          <a:bodyPr>
            <a:normAutofit/>
          </a:bodyPr>
          <a:lstStyle/>
          <a:p>
            <a:r>
              <a:rPr lang="en-IN" sz="3600" b="1" dirty="0"/>
              <a:t>Line Chart:</a:t>
            </a:r>
          </a:p>
        </p:txBody>
      </p:sp>
      <p:sp>
        <p:nvSpPr>
          <p:cNvPr id="3" name="Content Placeholder 2">
            <a:extLst>
              <a:ext uri="{FF2B5EF4-FFF2-40B4-BE49-F238E27FC236}">
                <a16:creationId xmlns:a16="http://schemas.microsoft.com/office/drawing/2014/main" id="{FBA7AAA2-D8F4-064E-3D7F-AAADF2CDF600}"/>
              </a:ext>
            </a:extLst>
          </p:cNvPr>
          <p:cNvSpPr>
            <a:spLocks noGrp="1"/>
          </p:cNvSpPr>
          <p:nvPr>
            <p:ph sz="half" idx="1"/>
          </p:nvPr>
        </p:nvSpPr>
        <p:spPr>
          <a:xfrm>
            <a:off x="197965" y="1825625"/>
            <a:ext cx="3526138" cy="4351338"/>
          </a:xfrm>
        </p:spPr>
        <p:txBody>
          <a:bodyPr>
            <a:normAutofit/>
          </a:bodyPr>
          <a:lstStyle/>
          <a:p>
            <a:r>
              <a:rPr lang="en-GB" sz="2300" dirty="0"/>
              <a:t>The graph depicts trading volume over time from 2010 to 2024, highlighting significant fluctuations and spikes in activity, particularly noticeable around 2020 and 2021.</a:t>
            </a:r>
            <a:endParaRPr lang="en-IN" sz="2300" dirty="0"/>
          </a:p>
        </p:txBody>
      </p:sp>
      <p:pic>
        <p:nvPicPr>
          <p:cNvPr id="6" name="Content Placeholder 5">
            <a:extLst>
              <a:ext uri="{FF2B5EF4-FFF2-40B4-BE49-F238E27FC236}">
                <a16:creationId xmlns:a16="http://schemas.microsoft.com/office/drawing/2014/main" id="{7D3DDC4B-039E-E381-D78A-F8E30802655B}"/>
              </a:ext>
            </a:extLst>
          </p:cNvPr>
          <p:cNvPicPr>
            <a:picLocks noGrp="1" noChangeAspect="1"/>
          </p:cNvPicPr>
          <p:nvPr>
            <p:ph sz="half" idx="2"/>
          </p:nvPr>
        </p:nvPicPr>
        <p:blipFill>
          <a:blip r:embed="rId2"/>
          <a:stretch>
            <a:fillRect/>
          </a:stretch>
        </p:blipFill>
        <p:spPr>
          <a:xfrm>
            <a:off x="3724103" y="1690688"/>
            <a:ext cx="8094132" cy="4111596"/>
          </a:xfrm>
        </p:spPr>
      </p:pic>
    </p:spTree>
    <p:extLst>
      <p:ext uri="{BB962C8B-B14F-4D97-AF65-F5344CB8AC3E}">
        <p14:creationId xmlns:p14="http://schemas.microsoft.com/office/powerpoint/2010/main" val="426898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25AB7A6-A055-D7CE-9C87-B7C304BB0C14}"/>
              </a:ext>
            </a:extLst>
          </p:cNvPr>
          <p:cNvSpPr>
            <a:spLocks noGrp="1"/>
          </p:cNvSpPr>
          <p:nvPr>
            <p:ph type="title"/>
          </p:nvPr>
        </p:nvSpPr>
        <p:spPr>
          <a:xfrm>
            <a:off x="184613" y="343132"/>
            <a:ext cx="10515600" cy="825500"/>
          </a:xfrm>
        </p:spPr>
        <p:txBody>
          <a:bodyPr>
            <a:normAutofit/>
          </a:bodyPr>
          <a:lstStyle/>
          <a:p>
            <a:r>
              <a:rPr lang="en-IN" sz="3600" b="1" dirty="0"/>
              <a:t>Moving Average 30 days:</a:t>
            </a:r>
          </a:p>
        </p:txBody>
      </p:sp>
      <p:sp>
        <p:nvSpPr>
          <p:cNvPr id="8" name="Content Placeholder 7">
            <a:extLst>
              <a:ext uri="{FF2B5EF4-FFF2-40B4-BE49-F238E27FC236}">
                <a16:creationId xmlns:a16="http://schemas.microsoft.com/office/drawing/2014/main" id="{08B94B92-FABA-D170-EF16-0883F790D703}"/>
              </a:ext>
            </a:extLst>
          </p:cNvPr>
          <p:cNvSpPr>
            <a:spLocks noGrp="1"/>
          </p:cNvSpPr>
          <p:nvPr>
            <p:ph sz="half" idx="1"/>
          </p:nvPr>
        </p:nvSpPr>
        <p:spPr>
          <a:xfrm>
            <a:off x="184613" y="1532282"/>
            <a:ext cx="3617731" cy="4482446"/>
          </a:xfrm>
        </p:spPr>
        <p:txBody>
          <a:bodyPr>
            <a:normAutofit/>
          </a:bodyPr>
          <a:lstStyle/>
          <a:p>
            <a:pPr rtl="0"/>
            <a:r>
              <a:rPr lang="en-GB" sz="2100" dirty="0">
                <a:effectLst/>
              </a:rPr>
              <a:t>The graph compares actual closing prices (orange) and a 30-day moving average (blue) from 2010 to 2024. </a:t>
            </a:r>
          </a:p>
          <a:p>
            <a:pPr rtl="0"/>
            <a:r>
              <a:rPr lang="en-GB" sz="2100" dirty="0"/>
              <a:t>The 30-days moving average is less smooth and more sensitive to short-term fluctuations.</a:t>
            </a:r>
          </a:p>
          <a:p>
            <a:pPr rtl="0"/>
            <a:r>
              <a:rPr lang="en-GB" sz="2100" dirty="0">
                <a:effectLst/>
              </a:rPr>
              <a:t>This analysis aids in identifying long-term trends and reducing noise.</a:t>
            </a:r>
            <a:endParaRPr lang="en-GB" sz="2100" dirty="0"/>
          </a:p>
        </p:txBody>
      </p:sp>
      <p:pic>
        <p:nvPicPr>
          <p:cNvPr id="13" name="Content Placeholder 12">
            <a:extLst>
              <a:ext uri="{FF2B5EF4-FFF2-40B4-BE49-F238E27FC236}">
                <a16:creationId xmlns:a16="http://schemas.microsoft.com/office/drawing/2014/main" id="{C3835342-A76C-29FE-A927-88362CFCFEE6}"/>
              </a:ext>
            </a:extLst>
          </p:cNvPr>
          <p:cNvPicPr>
            <a:picLocks noGrp="1" noChangeAspect="1"/>
          </p:cNvPicPr>
          <p:nvPr>
            <p:ph sz="half" idx="2"/>
          </p:nvPr>
        </p:nvPicPr>
        <p:blipFill>
          <a:blip r:embed="rId3"/>
          <a:stretch>
            <a:fillRect/>
          </a:stretch>
        </p:blipFill>
        <p:spPr>
          <a:xfrm>
            <a:off x="3997622" y="1282902"/>
            <a:ext cx="7861670" cy="4482445"/>
          </a:xfrm>
        </p:spPr>
      </p:pic>
    </p:spTree>
    <p:extLst>
      <p:ext uri="{BB962C8B-B14F-4D97-AF65-F5344CB8AC3E}">
        <p14:creationId xmlns:p14="http://schemas.microsoft.com/office/powerpoint/2010/main" val="40334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1123-012E-C3CB-C57F-F2DD178C9A0D}"/>
              </a:ext>
            </a:extLst>
          </p:cNvPr>
          <p:cNvSpPr>
            <a:spLocks noGrp="1"/>
          </p:cNvSpPr>
          <p:nvPr>
            <p:ph type="title"/>
          </p:nvPr>
        </p:nvSpPr>
        <p:spPr>
          <a:xfrm>
            <a:off x="372418" y="485480"/>
            <a:ext cx="10609082" cy="823422"/>
          </a:xfrm>
        </p:spPr>
        <p:txBody>
          <a:bodyPr>
            <a:normAutofit/>
          </a:bodyPr>
          <a:lstStyle/>
          <a:p>
            <a:r>
              <a:rPr lang="en-IN" sz="3600" b="1" dirty="0"/>
              <a:t>Moving Average 100 days:</a:t>
            </a:r>
            <a:endParaRPr lang="en-IN" sz="3600" dirty="0"/>
          </a:p>
        </p:txBody>
      </p:sp>
      <p:sp>
        <p:nvSpPr>
          <p:cNvPr id="3" name="Content Placeholder 2">
            <a:extLst>
              <a:ext uri="{FF2B5EF4-FFF2-40B4-BE49-F238E27FC236}">
                <a16:creationId xmlns:a16="http://schemas.microsoft.com/office/drawing/2014/main" id="{0DF92025-0A4F-3A79-BCE2-50A4B25620F3}"/>
              </a:ext>
            </a:extLst>
          </p:cNvPr>
          <p:cNvSpPr>
            <a:spLocks noGrp="1"/>
          </p:cNvSpPr>
          <p:nvPr>
            <p:ph sz="half" idx="1"/>
          </p:nvPr>
        </p:nvSpPr>
        <p:spPr>
          <a:xfrm>
            <a:off x="372418" y="1816667"/>
            <a:ext cx="3370023" cy="3902490"/>
          </a:xfrm>
        </p:spPr>
        <p:txBody>
          <a:bodyPr>
            <a:normAutofit/>
          </a:bodyPr>
          <a:lstStyle/>
          <a:p>
            <a:pPr rtl="0"/>
            <a:r>
              <a:rPr lang="en-GB" sz="2100" dirty="0"/>
              <a:t>The 100-day moving average is smoother and less sensitive to short-term fluctuations compared to the 30-day moving average.</a:t>
            </a:r>
          </a:p>
          <a:p>
            <a:pPr rtl="0"/>
            <a:r>
              <a:rPr lang="en-GB" sz="2100" dirty="0"/>
              <a:t>It will better highlight long-term trends by filtering out more short-term noise.</a:t>
            </a:r>
            <a:endParaRPr lang="en-IN" sz="2100" dirty="0"/>
          </a:p>
        </p:txBody>
      </p:sp>
      <p:pic>
        <p:nvPicPr>
          <p:cNvPr id="6" name="Content Placeholder 5">
            <a:extLst>
              <a:ext uri="{FF2B5EF4-FFF2-40B4-BE49-F238E27FC236}">
                <a16:creationId xmlns:a16="http://schemas.microsoft.com/office/drawing/2014/main" id="{94E20002-13D1-04D9-F73E-0C99C9D23100}"/>
              </a:ext>
            </a:extLst>
          </p:cNvPr>
          <p:cNvPicPr>
            <a:picLocks noGrp="1" noChangeAspect="1"/>
          </p:cNvPicPr>
          <p:nvPr>
            <p:ph sz="half" idx="2"/>
          </p:nvPr>
        </p:nvPicPr>
        <p:blipFill>
          <a:blip r:embed="rId2"/>
          <a:stretch>
            <a:fillRect/>
          </a:stretch>
        </p:blipFill>
        <p:spPr>
          <a:xfrm>
            <a:off x="3912639" y="1496619"/>
            <a:ext cx="8120268" cy="4222538"/>
          </a:xfrm>
        </p:spPr>
      </p:pic>
    </p:spTree>
    <p:extLst>
      <p:ext uri="{BB962C8B-B14F-4D97-AF65-F5344CB8AC3E}">
        <p14:creationId xmlns:p14="http://schemas.microsoft.com/office/powerpoint/2010/main" val="136186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5D4D9F-EB13-9010-7832-CCF21038FEBE}"/>
              </a:ext>
            </a:extLst>
          </p:cNvPr>
          <p:cNvSpPr>
            <a:spLocks noGrp="1"/>
          </p:cNvSpPr>
          <p:nvPr>
            <p:ph type="title"/>
          </p:nvPr>
        </p:nvSpPr>
        <p:spPr>
          <a:xfrm>
            <a:off x="3124026" y="2978547"/>
            <a:ext cx="7105650" cy="900906"/>
          </a:xfrm>
        </p:spPr>
        <p:txBody>
          <a:bodyPr vert="horz" lIns="91440" tIns="45720" rIns="91440" bIns="45720" rtlCol="0" anchor="b">
            <a:normAutofit/>
          </a:bodyPr>
          <a:lstStyle/>
          <a:p>
            <a:r>
              <a:rPr lang="en-US" sz="4800" b="1" dirty="0"/>
              <a:t>Model </a:t>
            </a:r>
            <a:r>
              <a:rPr lang="en-GB" sz="4800" b="1" dirty="0"/>
              <a:t>Development</a:t>
            </a:r>
            <a:r>
              <a:rPr lang="en-US" sz="4800" b="1" dirty="0"/>
              <a:t>: </a:t>
            </a:r>
            <a:endParaRPr lang="en-US" b="1" dirty="0"/>
          </a:p>
        </p:txBody>
      </p:sp>
    </p:spTree>
    <p:extLst>
      <p:ext uri="{BB962C8B-B14F-4D97-AF65-F5344CB8AC3E}">
        <p14:creationId xmlns:p14="http://schemas.microsoft.com/office/powerpoint/2010/main" val="236788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73C27B-B6E6-DA71-319E-8C8C20CBD803}"/>
              </a:ext>
            </a:extLst>
          </p:cNvPr>
          <p:cNvSpPr>
            <a:spLocks noGrp="1"/>
          </p:cNvSpPr>
          <p:nvPr>
            <p:ph type="title"/>
          </p:nvPr>
        </p:nvSpPr>
        <p:spPr/>
        <p:txBody>
          <a:bodyPr/>
          <a:lstStyle/>
          <a:p>
            <a:r>
              <a:rPr lang="en-IN" b="1" dirty="0"/>
              <a:t>Prophet:</a:t>
            </a:r>
          </a:p>
        </p:txBody>
      </p:sp>
      <p:sp>
        <p:nvSpPr>
          <p:cNvPr id="4" name="Content Placeholder 3">
            <a:extLst>
              <a:ext uri="{FF2B5EF4-FFF2-40B4-BE49-F238E27FC236}">
                <a16:creationId xmlns:a16="http://schemas.microsoft.com/office/drawing/2014/main" id="{5C05BCBF-67BF-52AF-DC1A-9702989E9AAD}"/>
              </a:ext>
            </a:extLst>
          </p:cNvPr>
          <p:cNvSpPr>
            <a:spLocks noGrp="1"/>
          </p:cNvSpPr>
          <p:nvPr>
            <p:ph idx="1"/>
          </p:nvPr>
        </p:nvSpPr>
        <p:spPr/>
        <p:txBody>
          <a:bodyPr/>
          <a:lstStyle/>
          <a:p>
            <a:r>
              <a:rPr lang="en-GB" sz="2400" dirty="0"/>
              <a:t>The Close attribute was designated as the target variable.</a:t>
            </a:r>
          </a:p>
          <a:p>
            <a:r>
              <a:rPr lang="en-GB" sz="2400" dirty="0"/>
              <a:t>The index was reset, and column names were changed: Date to 'ds' and Close to 'y’.</a:t>
            </a:r>
          </a:p>
          <a:p>
            <a:r>
              <a:rPr lang="en-GB" sz="2400" dirty="0"/>
              <a:t>The Prophet Model was trained on the dataset.</a:t>
            </a:r>
          </a:p>
          <a:p>
            <a:r>
              <a:rPr lang="en-GB" sz="2400" dirty="0"/>
              <a:t>Future dates were predicted for a period of 30 days.</a:t>
            </a:r>
          </a:p>
          <a:p>
            <a:r>
              <a:rPr lang="en-GB" sz="2400" dirty="0"/>
              <a:t>Forecasts were generated for the same period.</a:t>
            </a:r>
          </a:p>
          <a:p>
            <a:pPr marL="0" indent="0">
              <a:buNone/>
            </a:pPr>
            <a:endParaRPr lang="en-GB" dirty="0"/>
          </a:p>
        </p:txBody>
      </p:sp>
    </p:spTree>
    <p:extLst>
      <p:ext uri="{BB962C8B-B14F-4D97-AF65-F5344CB8AC3E}">
        <p14:creationId xmlns:p14="http://schemas.microsoft.com/office/powerpoint/2010/main" val="237145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A10B-E3A1-6BB2-5BF1-05F8DBB3C359}"/>
              </a:ext>
            </a:extLst>
          </p:cNvPr>
          <p:cNvSpPr>
            <a:spLocks noGrp="1"/>
          </p:cNvSpPr>
          <p:nvPr>
            <p:ph type="title"/>
          </p:nvPr>
        </p:nvSpPr>
        <p:spPr>
          <a:xfrm>
            <a:off x="323851" y="281983"/>
            <a:ext cx="10515600" cy="1069181"/>
          </a:xfrm>
        </p:spPr>
        <p:txBody>
          <a:bodyPr>
            <a:normAutofit/>
          </a:bodyPr>
          <a:lstStyle/>
          <a:p>
            <a:r>
              <a:rPr lang="en-IN" sz="3600" b="1" dirty="0"/>
              <a:t>Prophet Graph:</a:t>
            </a:r>
          </a:p>
        </p:txBody>
      </p:sp>
      <p:pic>
        <p:nvPicPr>
          <p:cNvPr id="5" name="Content Placeholder 4">
            <a:extLst>
              <a:ext uri="{FF2B5EF4-FFF2-40B4-BE49-F238E27FC236}">
                <a16:creationId xmlns:a16="http://schemas.microsoft.com/office/drawing/2014/main" id="{2E458763-273A-EED4-A30E-56A39AE1FFB2}"/>
              </a:ext>
            </a:extLst>
          </p:cNvPr>
          <p:cNvPicPr>
            <a:picLocks noGrp="1" noChangeAspect="1"/>
          </p:cNvPicPr>
          <p:nvPr>
            <p:ph sz="half" idx="1"/>
          </p:nvPr>
        </p:nvPicPr>
        <p:blipFill>
          <a:blip r:embed="rId2"/>
          <a:stretch>
            <a:fillRect/>
          </a:stretch>
        </p:blipFill>
        <p:spPr>
          <a:xfrm>
            <a:off x="3912125" y="1542358"/>
            <a:ext cx="7822861" cy="4700346"/>
          </a:xfrm>
        </p:spPr>
      </p:pic>
      <p:sp>
        <p:nvSpPr>
          <p:cNvPr id="6" name="Content Placeholder 5">
            <a:extLst>
              <a:ext uri="{FF2B5EF4-FFF2-40B4-BE49-F238E27FC236}">
                <a16:creationId xmlns:a16="http://schemas.microsoft.com/office/drawing/2014/main" id="{B34B3A49-8850-EE7D-0829-94828BE670C8}"/>
              </a:ext>
            </a:extLst>
          </p:cNvPr>
          <p:cNvSpPr>
            <a:spLocks noGrp="1"/>
          </p:cNvSpPr>
          <p:nvPr>
            <p:ph sz="half" idx="2"/>
          </p:nvPr>
        </p:nvSpPr>
        <p:spPr>
          <a:xfrm>
            <a:off x="323851" y="1809119"/>
            <a:ext cx="3588274" cy="3660656"/>
          </a:xfrm>
        </p:spPr>
        <p:txBody>
          <a:bodyPr>
            <a:normAutofit/>
          </a:bodyPr>
          <a:lstStyle/>
          <a:p>
            <a:r>
              <a:rPr lang="en-GB" sz="2300" dirty="0"/>
              <a:t>The black scatter plot represents the actual observed data points.</a:t>
            </a:r>
          </a:p>
          <a:p>
            <a:r>
              <a:rPr lang="en-GB" sz="2300" dirty="0"/>
              <a:t>The blue line plot indicates the model's predictions. </a:t>
            </a:r>
          </a:p>
          <a:p>
            <a:r>
              <a:rPr lang="en-GB" sz="2100" dirty="0"/>
              <a:t>The blue region illustrates the upper and lower bounds of the forecasted values.</a:t>
            </a:r>
          </a:p>
        </p:txBody>
      </p:sp>
    </p:spTree>
    <p:extLst>
      <p:ext uri="{BB962C8B-B14F-4D97-AF65-F5344CB8AC3E}">
        <p14:creationId xmlns:p14="http://schemas.microsoft.com/office/powerpoint/2010/main" val="271121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A07D-3F69-409E-D063-69CCB58ECD0D}"/>
              </a:ext>
            </a:extLst>
          </p:cNvPr>
          <p:cNvSpPr>
            <a:spLocks noGrp="1"/>
          </p:cNvSpPr>
          <p:nvPr>
            <p:ph type="title"/>
          </p:nvPr>
        </p:nvSpPr>
        <p:spPr>
          <a:xfrm>
            <a:off x="531141" y="496974"/>
            <a:ext cx="7613618" cy="768350"/>
          </a:xfrm>
        </p:spPr>
        <p:txBody>
          <a:bodyPr>
            <a:normAutofit/>
          </a:bodyPr>
          <a:lstStyle/>
          <a:p>
            <a:r>
              <a:rPr lang="en-IN" sz="3600" b="1" dirty="0"/>
              <a:t>Components Graph:</a:t>
            </a:r>
          </a:p>
        </p:txBody>
      </p:sp>
      <p:sp>
        <p:nvSpPr>
          <p:cNvPr id="3" name="Content Placeholder 2">
            <a:extLst>
              <a:ext uri="{FF2B5EF4-FFF2-40B4-BE49-F238E27FC236}">
                <a16:creationId xmlns:a16="http://schemas.microsoft.com/office/drawing/2014/main" id="{483294FA-436E-4E7E-FB7D-1420BBF95A5C}"/>
              </a:ext>
            </a:extLst>
          </p:cNvPr>
          <p:cNvSpPr>
            <a:spLocks noGrp="1"/>
          </p:cNvSpPr>
          <p:nvPr>
            <p:ph sz="half" idx="1"/>
          </p:nvPr>
        </p:nvSpPr>
        <p:spPr>
          <a:xfrm>
            <a:off x="531141" y="1802592"/>
            <a:ext cx="3833041" cy="2752783"/>
          </a:xfrm>
        </p:spPr>
        <p:txBody>
          <a:bodyPr>
            <a:normAutofit/>
          </a:bodyPr>
          <a:lstStyle/>
          <a:p>
            <a:r>
              <a:rPr lang="en-GB" sz="2300" dirty="0"/>
              <a:t>The graph analyses the seasonality of the data.</a:t>
            </a:r>
          </a:p>
          <a:p>
            <a:r>
              <a:rPr lang="en-GB" sz="2300" dirty="0"/>
              <a:t>The Prophet model accounts for both weekly and yearly seasonality components.</a:t>
            </a:r>
            <a:endParaRPr lang="en-IN" sz="2300" dirty="0"/>
          </a:p>
        </p:txBody>
      </p:sp>
      <p:pic>
        <p:nvPicPr>
          <p:cNvPr id="6" name="Content Placeholder 5">
            <a:extLst>
              <a:ext uri="{FF2B5EF4-FFF2-40B4-BE49-F238E27FC236}">
                <a16:creationId xmlns:a16="http://schemas.microsoft.com/office/drawing/2014/main" id="{841BC215-1F2E-6E80-5846-64A17AD539C7}"/>
              </a:ext>
            </a:extLst>
          </p:cNvPr>
          <p:cNvPicPr>
            <a:picLocks noGrp="1" noChangeAspect="1"/>
          </p:cNvPicPr>
          <p:nvPr>
            <p:ph sz="half" idx="2"/>
          </p:nvPr>
        </p:nvPicPr>
        <p:blipFill>
          <a:blip r:embed="rId2"/>
          <a:stretch>
            <a:fillRect/>
          </a:stretch>
        </p:blipFill>
        <p:spPr>
          <a:xfrm>
            <a:off x="5040830" y="1506220"/>
            <a:ext cx="5533294" cy="4470631"/>
          </a:xfrm>
        </p:spPr>
      </p:pic>
    </p:spTree>
    <p:extLst>
      <p:ext uri="{BB962C8B-B14F-4D97-AF65-F5344CB8AC3E}">
        <p14:creationId xmlns:p14="http://schemas.microsoft.com/office/powerpoint/2010/main" val="68898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BD7A-BC9D-160A-C041-587B3A189810}"/>
              </a:ext>
            </a:extLst>
          </p:cNvPr>
          <p:cNvSpPr>
            <a:spLocks noGrp="1"/>
          </p:cNvSpPr>
          <p:nvPr>
            <p:ph type="title"/>
          </p:nvPr>
        </p:nvSpPr>
        <p:spPr/>
        <p:txBody>
          <a:bodyPr>
            <a:normAutofit/>
          </a:bodyPr>
          <a:lstStyle/>
          <a:p>
            <a:r>
              <a:rPr lang="en-IN" sz="3600" b="1" dirty="0"/>
              <a:t>Cross Validation:</a:t>
            </a:r>
          </a:p>
        </p:txBody>
      </p:sp>
      <p:sp>
        <p:nvSpPr>
          <p:cNvPr id="3" name="Content Placeholder 2">
            <a:extLst>
              <a:ext uri="{FF2B5EF4-FFF2-40B4-BE49-F238E27FC236}">
                <a16:creationId xmlns:a16="http://schemas.microsoft.com/office/drawing/2014/main" id="{03A3F434-0895-194F-BE15-3DE6813EE5EE}"/>
              </a:ext>
            </a:extLst>
          </p:cNvPr>
          <p:cNvSpPr>
            <a:spLocks noGrp="1"/>
          </p:cNvSpPr>
          <p:nvPr>
            <p:ph idx="1"/>
          </p:nvPr>
        </p:nvSpPr>
        <p:spPr>
          <a:xfrm>
            <a:off x="838200" y="1825625"/>
            <a:ext cx="10192789" cy="4351338"/>
          </a:xfrm>
        </p:spPr>
        <p:txBody>
          <a:bodyPr>
            <a:normAutofit/>
          </a:bodyPr>
          <a:lstStyle/>
          <a:p>
            <a:r>
              <a:rPr lang="en-GB" sz="2300" dirty="0"/>
              <a:t>The Prophet model fitted to the dataset.</a:t>
            </a:r>
          </a:p>
          <a:p>
            <a:r>
              <a:rPr lang="en-GB" sz="2300" dirty="0"/>
              <a:t>The duration of the initial training period, spanning from the beginning of the time series data to the first cutoff point.</a:t>
            </a:r>
          </a:p>
          <a:p>
            <a:r>
              <a:rPr lang="en-GB" sz="2300" dirty="0"/>
              <a:t>The interval between cutoff dates, determining the frequency of model retraining and evaluation on new data subsets.</a:t>
            </a:r>
          </a:p>
          <a:p>
            <a:r>
              <a:rPr lang="en-GB" sz="2300" dirty="0"/>
              <a:t>The forecast horizon, specifying the duration over which forecasts are generated from each cutoff point.</a:t>
            </a:r>
            <a:endParaRPr lang="en-IN" sz="2300" dirty="0"/>
          </a:p>
        </p:txBody>
      </p:sp>
    </p:spTree>
    <p:extLst>
      <p:ext uri="{BB962C8B-B14F-4D97-AF65-F5344CB8AC3E}">
        <p14:creationId xmlns:p14="http://schemas.microsoft.com/office/powerpoint/2010/main" val="150568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9960-3C1C-AF58-5C57-E7C831E12E88}"/>
              </a:ext>
            </a:extLst>
          </p:cNvPr>
          <p:cNvSpPr>
            <a:spLocks noGrp="1"/>
          </p:cNvSpPr>
          <p:nvPr>
            <p:ph type="title"/>
          </p:nvPr>
        </p:nvSpPr>
        <p:spPr>
          <a:xfrm>
            <a:off x="571008" y="691176"/>
            <a:ext cx="8921783" cy="796925"/>
          </a:xfrm>
        </p:spPr>
        <p:txBody>
          <a:bodyPr>
            <a:normAutofit/>
          </a:bodyPr>
          <a:lstStyle/>
          <a:p>
            <a:r>
              <a:rPr lang="en-IN" sz="3600" b="1" dirty="0"/>
              <a:t>Performance Metrics:</a:t>
            </a:r>
          </a:p>
        </p:txBody>
      </p:sp>
      <p:sp>
        <p:nvSpPr>
          <p:cNvPr id="3" name="Content Placeholder 2">
            <a:extLst>
              <a:ext uri="{FF2B5EF4-FFF2-40B4-BE49-F238E27FC236}">
                <a16:creationId xmlns:a16="http://schemas.microsoft.com/office/drawing/2014/main" id="{8DA1F864-31B8-41C3-23A0-88D8989F5145}"/>
              </a:ext>
            </a:extLst>
          </p:cNvPr>
          <p:cNvSpPr>
            <a:spLocks noGrp="1"/>
          </p:cNvSpPr>
          <p:nvPr>
            <p:ph sz="half" idx="1"/>
          </p:nvPr>
        </p:nvSpPr>
        <p:spPr>
          <a:xfrm>
            <a:off x="571008" y="1815486"/>
            <a:ext cx="3294409" cy="4351338"/>
          </a:xfrm>
        </p:spPr>
        <p:txBody>
          <a:bodyPr>
            <a:normAutofit/>
          </a:bodyPr>
          <a:lstStyle/>
          <a:p>
            <a:r>
              <a:rPr lang="en-GB" sz="2300" dirty="0"/>
              <a:t>The performance metrics were assessed, and the associated error for each metric was computed.</a:t>
            </a:r>
            <a:endParaRPr lang="en-IN" sz="2300" dirty="0"/>
          </a:p>
        </p:txBody>
      </p:sp>
      <p:pic>
        <p:nvPicPr>
          <p:cNvPr id="6" name="Content Placeholder 5">
            <a:extLst>
              <a:ext uri="{FF2B5EF4-FFF2-40B4-BE49-F238E27FC236}">
                <a16:creationId xmlns:a16="http://schemas.microsoft.com/office/drawing/2014/main" id="{9A6C868E-457F-57E5-0C3E-12EFD8888817}"/>
              </a:ext>
            </a:extLst>
          </p:cNvPr>
          <p:cNvPicPr>
            <a:picLocks noGrp="1" noChangeAspect="1"/>
          </p:cNvPicPr>
          <p:nvPr>
            <p:ph sz="half" idx="2"/>
          </p:nvPr>
        </p:nvPicPr>
        <p:blipFill>
          <a:blip r:embed="rId2"/>
          <a:stretch>
            <a:fillRect/>
          </a:stretch>
        </p:blipFill>
        <p:spPr>
          <a:xfrm>
            <a:off x="3948545" y="1648380"/>
            <a:ext cx="7458248" cy="4365298"/>
          </a:xfrm>
        </p:spPr>
      </p:pic>
    </p:spTree>
    <p:extLst>
      <p:ext uri="{BB962C8B-B14F-4D97-AF65-F5344CB8AC3E}">
        <p14:creationId xmlns:p14="http://schemas.microsoft.com/office/powerpoint/2010/main" val="142747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8B43-E86E-4223-9725-2F933DFDB836}"/>
              </a:ext>
            </a:extLst>
          </p:cNvPr>
          <p:cNvSpPr>
            <a:spLocks noGrp="1"/>
          </p:cNvSpPr>
          <p:nvPr>
            <p:ph type="title"/>
          </p:nvPr>
        </p:nvSpPr>
        <p:spPr>
          <a:xfrm>
            <a:off x="413994" y="264293"/>
            <a:ext cx="10515600" cy="939800"/>
          </a:xfrm>
        </p:spPr>
        <p:txBody>
          <a:bodyPr>
            <a:normAutofit/>
          </a:bodyPr>
          <a:lstStyle/>
          <a:p>
            <a:r>
              <a:rPr lang="en-IN" sz="3600" b="1" dirty="0"/>
              <a:t>Cross Validation Chart:</a:t>
            </a:r>
          </a:p>
        </p:txBody>
      </p:sp>
      <p:sp>
        <p:nvSpPr>
          <p:cNvPr id="3" name="Content Placeholder 2">
            <a:extLst>
              <a:ext uri="{FF2B5EF4-FFF2-40B4-BE49-F238E27FC236}">
                <a16:creationId xmlns:a16="http://schemas.microsoft.com/office/drawing/2014/main" id="{E639D810-5D04-211A-632C-4C2960E8A10E}"/>
              </a:ext>
            </a:extLst>
          </p:cNvPr>
          <p:cNvSpPr>
            <a:spLocks noGrp="1"/>
          </p:cNvSpPr>
          <p:nvPr>
            <p:ph sz="half" idx="1"/>
          </p:nvPr>
        </p:nvSpPr>
        <p:spPr>
          <a:xfrm>
            <a:off x="413994" y="1772469"/>
            <a:ext cx="3432142" cy="3298295"/>
          </a:xfrm>
        </p:spPr>
        <p:txBody>
          <a:bodyPr>
            <a:normAutofit/>
          </a:bodyPr>
          <a:lstStyle/>
          <a:p>
            <a:r>
              <a:rPr lang="en-GB" sz="2500" dirty="0"/>
              <a:t>This plot illustrates the trend of the error, specifically for RMSE.</a:t>
            </a:r>
          </a:p>
          <a:p>
            <a:r>
              <a:rPr lang="en-GB" sz="2500" dirty="0"/>
              <a:t>The accuracy of Prophet model is notably high.</a:t>
            </a:r>
            <a:endParaRPr lang="en-IN" sz="2500" dirty="0"/>
          </a:p>
        </p:txBody>
      </p:sp>
      <p:pic>
        <p:nvPicPr>
          <p:cNvPr id="6" name="Content Placeholder 5">
            <a:extLst>
              <a:ext uri="{FF2B5EF4-FFF2-40B4-BE49-F238E27FC236}">
                <a16:creationId xmlns:a16="http://schemas.microsoft.com/office/drawing/2014/main" id="{ADFCAFC8-4CB4-7F08-7C5E-026389197FD6}"/>
              </a:ext>
            </a:extLst>
          </p:cNvPr>
          <p:cNvPicPr>
            <a:picLocks noGrp="1" noChangeAspect="1"/>
          </p:cNvPicPr>
          <p:nvPr>
            <p:ph sz="half" idx="2"/>
          </p:nvPr>
        </p:nvPicPr>
        <p:blipFill>
          <a:blip r:embed="rId2"/>
          <a:stretch>
            <a:fillRect/>
          </a:stretch>
        </p:blipFill>
        <p:spPr>
          <a:xfrm>
            <a:off x="3940594" y="1772469"/>
            <a:ext cx="7712317" cy="4487015"/>
          </a:xfrm>
        </p:spPr>
      </p:pic>
    </p:spTree>
    <p:extLst>
      <p:ext uri="{BB962C8B-B14F-4D97-AF65-F5344CB8AC3E}">
        <p14:creationId xmlns:p14="http://schemas.microsoft.com/office/powerpoint/2010/main" val="3057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B053-FE60-9951-025A-5E3A2A9E809B}"/>
              </a:ext>
            </a:extLst>
          </p:cNvPr>
          <p:cNvSpPr>
            <a:spLocks noGrp="1"/>
          </p:cNvSpPr>
          <p:nvPr>
            <p:ph type="title" idx="4294967295"/>
          </p:nvPr>
        </p:nvSpPr>
        <p:spPr>
          <a:xfrm>
            <a:off x="788987" y="948261"/>
            <a:ext cx="10614025" cy="4961478"/>
          </a:xfrm>
        </p:spPr>
        <p:txBody>
          <a:bodyPr>
            <a:normAutofit/>
          </a:bodyPr>
          <a:lstStyle/>
          <a:p>
            <a:pPr marL="0" indent="0">
              <a:buNone/>
            </a:pPr>
            <a:r>
              <a:rPr lang="en-US" sz="3600" b="1" dirty="0">
                <a:latin typeface="+mn-lt"/>
              </a:rPr>
              <a:t>Business Problem</a:t>
            </a:r>
            <a:r>
              <a:rPr lang="en-US" sz="3600" dirty="0"/>
              <a:t>:</a:t>
            </a:r>
            <a:br>
              <a:rPr lang="en-US" sz="5400" dirty="0"/>
            </a:br>
            <a:r>
              <a:rPr lang="en-GB" sz="2800" dirty="0"/>
              <a:t>Estimate future stock prices based on historical data</a:t>
            </a:r>
            <a:r>
              <a:rPr lang="en-GB" sz="2300" dirty="0"/>
              <a:t>.</a:t>
            </a:r>
            <a:br>
              <a:rPr lang="en-GB" sz="3600" dirty="0"/>
            </a:br>
            <a:br>
              <a:rPr lang="en-GB" sz="3600" dirty="0"/>
            </a:br>
            <a:r>
              <a:rPr lang="en-US" sz="3600" b="1" dirty="0"/>
              <a:t>Objectives</a:t>
            </a:r>
            <a:r>
              <a:rPr lang="en-US" sz="3600" dirty="0"/>
              <a:t>:</a:t>
            </a:r>
            <a:br>
              <a:rPr lang="en-US" sz="4800" dirty="0"/>
            </a:br>
            <a:r>
              <a:rPr lang="en-US" sz="2400" dirty="0">
                <a:latin typeface="+mn-lt"/>
              </a:rPr>
              <a:t>The main objective of this project is to understand the price of reliance stock data and predict the price of future.</a:t>
            </a:r>
            <a:br>
              <a:rPr lang="en-US" dirty="0"/>
            </a:br>
            <a:endParaRPr lang="en-IN" dirty="0"/>
          </a:p>
        </p:txBody>
      </p:sp>
    </p:spTree>
    <p:extLst>
      <p:ext uri="{BB962C8B-B14F-4D97-AF65-F5344CB8AC3E}">
        <p14:creationId xmlns:p14="http://schemas.microsoft.com/office/powerpoint/2010/main" val="418675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9D78-AC26-D612-0DA4-9BD7B77FB488}"/>
              </a:ext>
            </a:extLst>
          </p:cNvPr>
          <p:cNvSpPr>
            <a:spLocks noGrp="1"/>
          </p:cNvSpPr>
          <p:nvPr>
            <p:ph type="title"/>
          </p:nvPr>
        </p:nvSpPr>
        <p:spPr>
          <a:xfrm>
            <a:off x="471509" y="365125"/>
            <a:ext cx="10515600" cy="1325563"/>
          </a:xfrm>
        </p:spPr>
        <p:txBody>
          <a:bodyPr>
            <a:normAutofit/>
          </a:bodyPr>
          <a:lstStyle/>
          <a:p>
            <a:r>
              <a:rPr lang="en-IN" sz="3600" b="1" dirty="0"/>
              <a:t>Checking Seasonality:</a:t>
            </a:r>
          </a:p>
        </p:txBody>
      </p:sp>
      <p:sp>
        <p:nvSpPr>
          <p:cNvPr id="6" name="Content Placeholder 5">
            <a:extLst>
              <a:ext uri="{FF2B5EF4-FFF2-40B4-BE49-F238E27FC236}">
                <a16:creationId xmlns:a16="http://schemas.microsoft.com/office/drawing/2014/main" id="{B0A6062A-3933-69E5-6689-F8CE49C46743}"/>
              </a:ext>
            </a:extLst>
          </p:cNvPr>
          <p:cNvSpPr>
            <a:spLocks noGrp="1"/>
          </p:cNvSpPr>
          <p:nvPr>
            <p:ph sz="half" idx="1"/>
          </p:nvPr>
        </p:nvSpPr>
        <p:spPr>
          <a:xfrm>
            <a:off x="471509" y="1830255"/>
            <a:ext cx="4195713" cy="4351338"/>
          </a:xfrm>
        </p:spPr>
        <p:txBody>
          <a:bodyPr>
            <a:normAutofit/>
          </a:bodyPr>
          <a:lstStyle/>
          <a:p>
            <a:r>
              <a:rPr lang="en-GB" sz="2300" dirty="0"/>
              <a:t>This time series plot displays data from 2010 to 2024, showing periodic fluctuations with a consistent annual pattern, indicating strong seasonality. </a:t>
            </a:r>
          </a:p>
          <a:p>
            <a:r>
              <a:rPr lang="en-GB" sz="2300" dirty="0"/>
              <a:t>Values range between 0.94 and 1.06, oscillating around 1.00.</a:t>
            </a:r>
            <a:endParaRPr lang="en-IN" sz="2300" dirty="0"/>
          </a:p>
        </p:txBody>
      </p:sp>
      <p:pic>
        <p:nvPicPr>
          <p:cNvPr id="9" name="Content Placeholder 8">
            <a:extLst>
              <a:ext uri="{FF2B5EF4-FFF2-40B4-BE49-F238E27FC236}">
                <a16:creationId xmlns:a16="http://schemas.microsoft.com/office/drawing/2014/main" id="{A8A67734-21C9-CD14-6DDF-5EFD29FFD5AC}"/>
              </a:ext>
            </a:extLst>
          </p:cNvPr>
          <p:cNvPicPr>
            <a:picLocks noGrp="1" noChangeAspect="1"/>
          </p:cNvPicPr>
          <p:nvPr>
            <p:ph sz="half" idx="2"/>
          </p:nvPr>
        </p:nvPicPr>
        <p:blipFill>
          <a:blip r:embed="rId2"/>
          <a:stretch>
            <a:fillRect/>
          </a:stretch>
        </p:blipFill>
        <p:spPr>
          <a:xfrm>
            <a:off x="5310166" y="1690688"/>
            <a:ext cx="6410325" cy="4375973"/>
          </a:xfrm>
        </p:spPr>
      </p:pic>
    </p:spTree>
    <p:extLst>
      <p:ext uri="{BB962C8B-B14F-4D97-AF65-F5344CB8AC3E}">
        <p14:creationId xmlns:p14="http://schemas.microsoft.com/office/powerpoint/2010/main" val="2329358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9912-0498-F367-A5A2-66DBE0AC6D83}"/>
              </a:ext>
            </a:extLst>
          </p:cNvPr>
          <p:cNvSpPr>
            <a:spLocks noGrp="1"/>
          </p:cNvSpPr>
          <p:nvPr>
            <p:ph type="title"/>
          </p:nvPr>
        </p:nvSpPr>
        <p:spPr>
          <a:xfrm>
            <a:off x="536542" y="530472"/>
            <a:ext cx="10232011" cy="917690"/>
          </a:xfrm>
        </p:spPr>
        <p:txBody>
          <a:bodyPr>
            <a:normAutofit/>
          </a:bodyPr>
          <a:lstStyle/>
          <a:p>
            <a:r>
              <a:rPr lang="en-IN" sz="3600" b="1" dirty="0"/>
              <a:t>Dickey Fuller Test:</a:t>
            </a:r>
          </a:p>
        </p:txBody>
      </p:sp>
      <p:sp>
        <p:nvSpPr>
          <p:cNvPr id="3" name="Content Placeholder 2">
            <a:extLst>
              <a:ext uri="{FF2B5EF4-FFF2-40B4-BE49-F238E27FC236}">
                <a16:creationId xmlns:a16="http://schemas.microsoft.com/office/drawing/2014/main" id="{9CFD7615-CFB0-29F7-A45F-4C80BC733275}"/>
              </a:ext>
            </a:extLst>
          </p:cNvPr>
          <p:cNvSpPr>
            <a:spLocks noGrp="1"/>
          </p:cNvSpPr>
          <p:nvPr>
            <p:ph sz="half" idx="1"/>
          </p:nvPr>
        </p:nvSpPr>
        <p:spPr>
          <a:xfrm>
            <a:off x="536542" y="1690688"/>
            <a:ext cx="3686665" cy="4351338"/>
          </a:xfrm>
        </p:spPr>
        <p:txBody>
          <a:bodyPr>
            <a:normAutofit/>
          </a:bodyPr>
          <a:lstStyle/>
          <a:p>
            <a:r>
              <a:rPr lang="en-GB" sz="2300" dirty="0"/>
              <a:t>The Augmented Dickey-Fuller (ADF) test was conducted to evaluate the stationarity of the time series data. </a:t>
            </a:r>
          </a:p>
          <a:p>
            <a:r>
              <a:rPr lang="en-GB" sz="2300" dirty="0"/>
              <a:t>The results of the test led to the rejection of the null hypothesis, indicating that the time series does not have a unit root and is, therefore, stationary.</a:t>
            </a:r>
            <a:endParaRPr lang="en-IN" sz="2300" dirty="0"/>
          </a:p>
        </p:txBody>
      </p:sp>
      <p:pic>
        <p:nvPicPr>
          <p:cNvPr id="6" name="Content Placeholder 5">
            <a:extLst>
              <a:ext uri="{FF2B5EF4-FFF2-40B4-BE49-F238E27FC236}">
                <a16:creationId xmlns:a16="http://schemas.microsoft.com/office/drawing/2014/main" id="{EB93ADEE-2143-529B-9AF1-91FCD5BA0475}"/>
              </a:ext>
            </a:extLst>
          </p:cNvPr>
          <p:cNvPicPr>
            <a:picLocks noGrp="1" noChangeAspect="1"/>
          </p:cNvPicPr>
          <p:nvPr>
            <p:ph sz="half" idx="2"/>
          </p:nvPr>
        </p:nvPicPr>
        <p:blipFill>
          <a:blip r:embed="rId2"/>
          <a:stretch>
            <a:fillRect/>
          </a:stretch>
        </p:blipFill>
        <p:spPr>
          <a:xfrm>
            <a:off x="4521525" y="2344354"/>
            <a:ext cx="7332424" cy="1522003"/>
          </a:xfrm>
        </p:spPr>
      </p:pic>
    </p:spTree>
    <p:extLst>
      <p:ext uri="{BB962C8B-B14F-4D97-AF65-F5344CB8AC3E}">
        <p14:creationId xmlns:p14="http://schemas.microsoft.com/office/powerpoint/2010/main" val="210409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5E9F-C037-1965-E857-5772EA129AAC}"/>
              </a:ext>
            </a:extLst>
          </p:cNvPr>
          <p:cNvSpPr>
            <a:spLocks noGrp="1"/>
          </p:cNvSpPr>
          <p:nvPr>
            <p:ph type="title"/>
          </p:nvPr>
        </p:nvSpPr>
        <p:spPr>
          <a:xfrm>
            <a:off x="311086" y="490508"/>
            <a:ext cx="6991350" cy="1325563"/>
          </a:xfrm>
        </p:spPr>
        <p:txBody>
          <a:bodyPr>
            <a:normAutofit/>
          </a:bodyPr>
          <a:lstStyle/>
          <a:p>
            <a:r>
              <a:rPr lang="en-IN" sz="3600" b="1" dirty="0"/>
              <a:t>Differencing: </a:t>
            </a:r>
          </a:p>
        </p:txBody>
      </p:sp>
      <p:sp>
        <p:nvSpPr>
          <p:cNvPr id="3" name="Content Placeholder 2">
            <a:extLst>
              <a:ext uri="{FF2B5EF4-FFF2-40B4-BE49-F238E27FC236}">
                <a16:creationId xmlns:a16="http://schemas.microsoft.com/office/drawing/2014/main" id="{27162464-BB09-B8F1-B4F5-5273BA6E01EB}"/>
              </a:ext>
            </a:extLst>
          </p:cNvPr>
          <p:cNvSpPr>
            <a:spLocks noGrp="1"/>
          </p:cNvSpPr>
          <p:nvPr>
            <p:ph sz="half" idx="1"/>
          </p:nvPr>
        </p:nvSpPr>
        <p:spPr>
          <a:xfrm>
            <a:off x="311086" y="2028304"/>
            <a:ext cx="3961656" cy="4239145"/>
          </a:xfrm>
        </p:spPr>
        <p:txBody>
          <a:bodyPr>
            <a:noAutofit/>
          </a:bodyPr>
          <a:lstStyle/>
          <a:p>
            <a:r>
              <a:rPr lang="en-GB" sz="2300" dirty="0"/>
              <a:t>Differencing was performed on the target variable with a step size of 12.</a:t>
            </a:r>
          </a:p>
          <a:p>
            <a:r>
              <a:rPr lang="en-GB" sz="2300" dirty="0"/>
              <a:t>The p-value was sufficiently low, indicating stationarity of the data making null hypothesis true.</a:t>
            </a:r>
            <a:endParaRPr lang="en-IN" sz="2300" dirty="0"/>
          </a:p>
        </p:txBody>
      </p:sp>
      <p:pic>
        <p:nvPicPr>
          <p:cNvPr id="6" name="Content Placeholder 5">
            <a:extLst>
              <a:ext uri="{FF2B5EF4-FFF2-40B4-BE49-F238E27FC236}">
                <a16:creationId xmlns:a16="http://schemas.microsoft.com/office/drawing/2014/main" id="{BCC3025D-72CD-5981-EE09-C1BECC7C1383}"/>
              </a:ext>
            </a:extLst>
          </p:cNvPr>
          <p:cNvPicPr>
            <a:picLocks noGrp="1" noChangeAspect="1"/>
          </p:cNvPicPr>
          <p:nvPr>
            <p:ph sz="half" idx="2"/>
          </p:nvPr>
        </p:nvPicPr>
        <p:blipFill>
          <a:blip r:embed="rId2"/>
          <a:stretch>
            <a:fillRect/>
          </a:stretch>
        </p:blipFill>
        <p:spPr>
          <a:xfrm>
            <a:off x="4485398" y="2324579"/>
            <a:ext cx="7210610" cy="1640119"/>
          </a:xfrm>
        </p:spPr>
      </p:pic>
    </p:spTree>
    <p:extLst>
      <p:ext uri="{BB962C8B-B14F-4D97-AF65-F5344CB8AC3E}">
        <p14:creationId xmlns:p14="http://schemas.microsoft.com/office/powerpoint/2010/main" val="113879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4BFF-9927-E7BF-68D8-AD62F2A2B1BF}"/>
              </a:ext>
            </a:extLst>
          </p:cNvPr>
          <p:cNvSpPr>
            <a:spLocks noGrp="1"/>
          </p:cNvSpPr>
          <p:nvPr>
            <p:ph type="title"/>
          </p:nvPr>
        </p:nvSpPr>
        <p:spPr>
          <a:xfrm>
            <a:off x="396440" y="491667"/>
            <a:ext cx="10515600" cy="775518"/>
          </a:xfrm>
        </p:spPr>
        <p:txBody>
          <a:bodyPr>
            <a:normAutofit/>
          </a:bodyPr>
          <a:lstStyle/>
          <a:p>
            <a:r>
              <a:rPr lang="en-IN" sz="3600" b="1" dirty="0"/>
              <a:t>ACF and PACF Chart:</a:t>
            </a:r>
          </a:p>
        </p:txBody>
      </p:sp>
      <p:sp>
        <p:nvSpPr>
          <p:cNvPr id="3" name="Content Placeholder 2">
            <a:extLst>
              <a:ext uri="{FF2B5EF4-FFF2-40B4-BE49-F238E27FC236}">
                <a16:creationId xmlns:a16="http://schemas.microsoft.com/office/drawing/2014/main" id="{CE9ED783-FE8A-D572-818F-8ADDBAA40CCE}"/>
              </a:ext>
            </a:extLst>
          </p:cNvPr>
          <p:cNvSpPr>
            <a:spLocks noGrp="1"/>
          </p:cNvSpPr>
          <p:nvPr>
            <p:ph sz="half" idx="1"/>
          </p:nvPr>
        </p:nvSpPr>
        <p:spPr>
          <a:xfrm>
            <a:off x="396440" y="1860496"/>
            <a:ext cx="3685882" cy="3535554"/>
          </a:xfrm>
        </p:spPr>
        <p:txBody>
          <a:bodyPr>
            <a:normAutofit/>
          </a:bodyPr>
          <a:lstStyle/>
          <a:p>
            <a:r>
              <a:rPr lang="en-GB" sz="2300" dirty="0"/>
              <a:t>The ACF plot indicates the correlation between the time series and its lags, showing a gradual decline.</a:t>
            </a:r>
          </a:p>
          <a:p>
            <a:r>
              <a:rPr lang="en-GB" sz="2300" dirty="0"/>
              <a:t>The PACF plot shows the direct correlation between the series and its lags, with significant spikes at specific lags.</a:t>
            </a:r>
            <a:endParaRPr lang="en-IN" sz="2300" dirty="0"/>
          </a:p>
        </p:txBody>
      </p:sp>
      <p:pic>
        <p:nvPicPr>
          <p:cNvPr id="6" name="Content Placeholder 5">
            <a:extLst>
              <a:ext uri="{FF2B5EF4-FFF2-40B4-BE49-F238E27FC236}">
                <a16:creationId xmlns:a16="http://schemas.microsoft.com/office/drawing/2014/main" id="{9184AE0F-A340-6664-827E-8025244226DB}"/>
              </a:ext>
            </a:extLst>
          </p:cNvPr>
          <p:cNvPicPr>
            <a:picLocks noGrp="1" noChangeAspect="1"/>
          </p:cNvPicPr>
          <p:nvPr>
            <p:ph sz="half" idx="2"/>
          </p:nvPr>
        </p:nvPicPr>
        <p:blipFill>
          <a:blip r:embed="rId2"/>
          <a:stretch>
            <a:fillRect/>
          </a:stretch>
        </p:blipFill>
        <p:spPr>
          <a:xfrm>
            <a:off x="4382040" y="1267185"/>
            <a:ext cx="7455280" cy="4998507"/>
          </a:xfrm>
        </p:spPr>
      </p:pic>
    </p:spTree>
    <p:extLst>
      <p:ext uri="{BB962C8B-B14F-4D97-AF65-F5344CB8AC3E}">
        <p14:creationId xmlns:p14="http://schemas.microsoft.com/office/powerpoint/2010/main" val="700989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DE9F-6E4D-9E98-CEB8-17ABF94D32ED}"/>
              </a:ext>
            </a:extLst>
          </p:cNvPr>
          <p:cNvSpPr>
            <a:spLocks noGrp="1"/>
          </p:cNvSpPr>
          <p:nvPr>
            <p:ph type="title"/>
          </p:nvPr>
        </p:nvSpPr>
        <p:spPr/>
        <p:txBody>
          <a:bodyPr>
            <a:normAutofit/>
          </a:bodyPr>
          <a:lstStyle/>
          <a:p>
            <a:r>
              <a:rPr lang="en-IN" sz="3600" b="1" dirty="0"/>
              <a:t>SARIMAX:</a:t>
            </a:r>
          </a:p>
        </p:txBody>
      </p:sp>
      <p:sp>
        <p:nvSpPr>
          <p:cNvPr id="5" name="Content Placeholder 4">
            <a:extLst>
              <a:ext uri="{FF2B5EF4-FFF2-40B4-BE49-F238E27FC236}">
                <a16:creationId xmlns:a16="http://schemas.microsoft.com/office/drawing/2014/main" id="{829E1B68-FB34-7C4D-8987-AE7D8DE49B05}"/>
              </a:ext>
            </a:extLst>
          </p:cNvPr>
          <p:cNvSpPr>
            <a:spLocks noGrp="1"/>
          </p:cNvSpPr>
          <p:nvPr>
            <p:ph idx="1"/>
          </p:nvPr>
        </p:nvSpPr>
        <p:spPr>
          <a:xfrm>
            <a:off x="659876" y="1825625"/>
            <a:ext cx="11227324" cy="3677400"/>
          </a:xfrm>
        </p:spPr>
        <p:txBody>
          <a:bodyPr>
            <a:normAutofit/>
          </a:bodyPr>
          <a:lstStyle/>
          <a:p>
            <a:r>
              <a:rPr lang="en-GB" sz="2400" dirty="0"/>
              <a:t>The target column was selected for modelling.</a:t>
            </a:r>
          </a:p>
          <a:p>
            <a:r>
              <a:rPr lang="en-GB" sz="2400" dirty="0"/>
              <a:t>The target column values were scaled for preprocessing.</a:t>
            </a:r>
          </a:p>
          <a:p>
            <a:r>
              <a:rPr lang="en-GB" sz="2400" dirty="0"/>
              <a:t>The SARIMAX model was fitted to the dataset using specified parameters: (p, d, q) for the non-seasonal component and (P, D, Q, S) for the seasonal component.</a:t>
            </a:r>
          </a:p>
          <a:p>
            <a:r>
              <a:rPr lang="en-GB" sz="2400" dirty="0"/>
              <a:t>A forecast horizon of 30 steps into the future was configured.</a:t>
            </a:r>
          </a:p>
          <a:p>
            <a:r>
              <a:rPr lang="en-GB" sz="2400" dirty="0"/>
              <a:t>Forecast values were generated for the specified 30 future steps.</a:t>
            </a:r>
          </a:p>
          <a:p>
            <a:r>
              <a:rPr lang="en-GB" sz="2400" dirty="0"/>
              <a:t>The forecasted values were transformed back to their original scale.</a:t>
            </a:r>
          </a:p>
          <a:p>
            <a:endParaRPr lang="en-GB" dirty="0"/>
          </a:p>
        </p:txBody>
      </p:sp>
    </p:spTree>
    <p:extLst>
      <p:ext uri="{BB962C8B-B14F-4D97-AF65-F5344CB8AC3E}">
        <p14:creationId xmlns:p14="http://schemas.microsoft.com/office/powerpoint/2010/main" val="4149085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9CA4FC-E47C-12ED-C538-97ED5020F314}"/>
              </a:ext>
            </a:extLst>
          </p:cNvPr>
          <p:cNvSpPr>
            <a:spLocks noGrp="1"/>
          </p:cNvSpPr>
          <p:nvPr>
            <p:ph type="title"/>
          </p:nvPr>
        </p:nvSpPr>
        <p:spPr>
          <a:xfrm>
            <a:off x="470554" y="681037"/>
            <a:ext cx="10533668" cy="870556"/>
          </a:xfrm>
        </p:spPr>
        <p:txBody>
          <a:bodyPr vert="horz" lIns="91440" tIns="45720" rIns="91440" bIns="45720" rtlCol="0" anchor="b">
            <a:normAutofit/>
          </a:bodyPr>
          <a:lstStyle/>
          <a:p>
            <a:r>
              <a:rPr lang="en-US" sz="3600" b="1" dirty="0"/>
              <a:t>Sarimax Chart:</a:t>
            </a:r>
          </a:p>
        </p:txBody>
      </p:sp>
      <p:sp>
        <p:nvSpPr>
          <p:cNvPr id="5" name="Content Placeholder 4">
            <a:extLst>
              <a:ext uri="{FF2B5EF4-FFF2-40B4-BE49-F238E27FC236}">
                <a16:creationId xmlns:a16="http://schemas.microsoft.com/office/drawing/2014/main" id="{B938C3C4-F978-E75B-6F84-8C34C67E00BE}"/>
              </a:ext>
            </a:extLst>
          </p:cNvPr>
          <p:cNvSpPr>
            <a:spLocks noGrp="1"/>
          </p:cNvSpPr>
          <p:nvPr>
            <p:ph sz="half" idx="1"/>
          </p:nvPr>
        </p:nvSpPr>
        <p:spPr>
          <a:xfrm>
            <a:off x="470554" y="2124883"/>
            <a:ext cx="3912909" cy="3935095"/>
          </a:xfrm>
        </p:spPr>
        <p:txBody>
          <a:bodyPr vert="horz" lIns="91440" tIns="45720" rIns="91440" bIns="45720" rtlCol="0" anchor="t">
            <a:normAutofit/>
          </a:bodyPr>
          <a:lstStyle/>
          <a:p>
            <a:r>
              <a:rPr lang="en-US" sz="2000" dirty="0"/>
              <a:t>The provided chart illustrates forecasted data. </a:t>
            </a:r>
          </a:p>
          <a:p>
            <a:r>
              <a:rPr lang="en-US" sz="2000" dirty="0"/>
              <a:t>It shows a fluctuating trend, with the forecast values increasing from around 2925 to a peak just below 2965, followed by a slight decline. </a:t>
            </a:r>
          </a:p>
          <a:p>
            <a:r>
              <a:rPr lang="en-US" sz="2000" dirty="0"/>
              <a:t>The trend suggests a general upward movement with periodic dips. </a:t>
            </a:r>
          </a:p>
        </p:txBody>
      </p:sp>
      <p:pic>
        <p:nvPicPr>
          <p:cNvPr id="7" name="Content Placeholder 6" descr="A graph showing a line of orange dots&#10;&#10;Description automatically generated">
            <a:extLst>
              <a:ext uri="{FF2B5EF4-FFF2-40B4-BE49-F238E27FC236}">
                <a16:creationId xmlns:a16="http://schemas.microsoft.com/office/drawing/2014/main" id="{E003C5D6-9EE7-DBDA-476D-5C5097FD2523}"/>
              </a:ext>
            </a:extLst>
          </p:cNvPr>
          <p:cNvPicPr>
            <a:picLocks noGrp="1" noChangeAspect="1"/>
          </p:cNvPicPr>
          <p:nvPr>
            <p:ph sz="half" idx="2"/>
          </p:nvPr>
        </p:nvPicPr>
        <p:blipFill>
          <a:blip r:embed="rId2"/>
          <a:stretch>
            <a:fillRect/>
          </a:stretch>
        </p:blipFill>
        <p:spPr>
          <a:xfrm>
            <a:off x="4813813" y="1912227"/>
            <a:ext cx="6753461" cy="3582186"/>
          </a:xfrm>
        </p:spPr>
      </p:pic>
    </p:spTree>
    <p:extLst>
      <p:ext uri="{BB962C8B-B14F-4D97-AF65-F5344CB8AC3E}">
        <p14:creationId xmlns:p14="http://schemas.microsoft.com/office/powerpoint/2010/main" val="2260958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60654-FE0B-4DBD-EEAF-BABDC1AD7E77}"/>
              </a:ext>
            </a:extLst>
          </p:cNvPr>
          <p:cNvSpPr>
            <a:spLocks noGrp="1"/>
          </p:cNvSpPr>
          <p:nvPr>
            <p:ph type="title"/>
          </p:nvPr>
        </p:nvSpPr>
        <p:spPr>
          <a:xfrm>
            <a:off x="3390900" y="2841625"/>
            <a:ext cx="7058025" cy="1325563"/>
          </a:xfrm>
        </p:spPr>
        <p:txBody>
          <a:bodyPr/>
          <a:lstStyle/>
          <a:p>
            <a:r>
              <a:rPr lang="en-IN" b="1" dirty="0"/>
              <a:t>     Model Evaluation:</a:t>
            </a:r>
          </a:p>
        </p:txBody>
      </p:sp>
    </p:spTree>
    <p:extLst>
      <p:ext uri="{BB962C8B-B14F-4D97-AF65-F5344CB8AC3E}">
        <p14:creationId xmlns:p14="http://schemas.microsoft.com/office/powerpoint/2010/main" val="1459457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8BBF-91E6-7875-2C54-AC3B1072627F}"/>
              </a:ext>
            </a:extLst>
          </p:cNvPr>
          <p:cNvSpPr>
            <a:spLocks noGrp="1"/>
          </p:cNvSpPr>
          <p:nvPr>
            <p:ph type="title"/>
          </p:nvPr>
        </p:nvSpPr>
        <p:spPr>
          <a:xfrm>
            <a:off x="381000" y="997527"/>
            <a:ext cx="10447713" cy="916832"/>
          </a:xfrm>
        </p:spPr>
        <p:txBody>
          <a:bodyPr>
            <a:normAutofit/>
          </a:bodyPr>
          <a:lstStyle/>
          <a:p>
            <a:r>
              <a:rPr lang="en-IN" sz="3600" b="1" dirty="0"/>
              <a:t>  Prophet:</a:t>
            </a:r>
          </a:p>
        </p:txBody>
      </p:sp>
      <p:sp>
        <p:nvSpPr>
          <p:cNvPr id="3" name="Content Placeholder 2">
            <a:extLst>
              <a:ext uri="{FF2B5EF4-FFF2-40B4-BE49-F238E27FC236}">
                <a16:creationId xmlns:a16="http://schemas.microsoft.com/office/drawing/2014/main" id="{FA7260F5-EFE4-D5A5-FA9F-6F5DBD5F828F}"/>
              </a:ext>
            </a:extLst>
          </p:cNvPr>
          <p:cNvSpPr>
            <a:spLocks noGrp="1"/>
          </p:cNvSpPr>
          <p:nvPr>
            <p:ph sz="half" idx="1"/>
          </p:nvPr>
        </p:nvSpPr>
        <p:spPr>
          <a:xfrm>
            <a:off x="381000" y="1972581"/>
            <a:ext cx="3857625" cy="3608690"/>
          </a:xfrm>
        </p:spPr>
        <p:txBody>
          <a:bodyPr>
            <a:normAutofit/>
          </a:bodyPr>
          <a:lstStyle/>
          <a:p>
            <a:r>
              <a:rPr lang="en-GB" sz="2600" dirty="0"/>
              <a:t>T</a:t>
            </a:r>
            <a:r>
              <a:rPr lang="en-GB" sz="2400" dirty="0"/>
              <a:t>he error rate associated with the Prophet forecasting model is significantly elevated and considerably high.</a:t>
            </a:r>
            <a:endParaRPr lang="en-IN" sz="2400" dirty="0"/>
          </a:p>
        </p:txBody>
      </p:sp>
      <p:pic>
        <p:nvPicPr>
          <p:cNvPr id="6" name="Content Placeholder 5">
            <a:extLst>
              <a:ext uri="{FF2B5EF4-FFF2-40B4-BE49-F238E27FC236}">
                <a16:creationId xmlns:a16="http://schemas.microsoft.com/office/drawing/2014/main" id="{23C38D3A-CD76-E895-A047-74F69F021EE8}"/>
              </a:ext>
            </a:extLst>
          </p:cNvPr>
          <p:cNvPicPr>
            <a:picLocks noGrp="1" noChangeAspect="1"/>
          </p:cNvPicPr>
          <p:nvPr>
            <p:ph sz="half" idx="2"/>
          </p:nvPr>
        </p:nvPicPr>
        <p:blipFill>
          <a:blip r:embed="rId2"/>
          <a:stretch>
            <a:fillRect/>
          </a:stretch>
        </p:blipFill>
        <p:spPr>
          <a:xfrm>
            <a:off x="4719639" y="1739792"/>
            <a:ext cx="6467475" cy="3936403"/>
          </a:xfrm>
        </p:spPr>
      </p:pic>
    </p:spTree>
    <p:extLst>
      <p:ext uri="{BB962C8B-B14F-4D97-AF65-F5344CB8AC3E}">
        <p14:creationId xmlns:p14="http://schemas.microsoft.com/office/powerpoint/2010/main" val="2995173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D93E-7B68-B068-DF49-74BC780172F4}"/>
              </a:ext>
            </a:extLst>
          </p:cNvPr>
          <p:cNvSpPr>
            <a:spLocks noGrp="1"/>
          </p:cNvSpPr>
          <p:nvPr>
            <p:ph type="title"/>
          </p:nvPr>
        </p:nvSpPr>
        <p:spPr>
          <a:xfrm>
            <a:off x="838200" y="988580"/>
            <a:ext cx="10515600" cy="1325563"/>
          </a:xfrm>
        </p:spPr>
        <p:txBody>
          <a:bodyPr>
            <a:normAutofit/>
          </a:bodyPr>
          <a:lstStyle/>
          <a:p>
            <a:r>
              <a:rPr lang="en-IN" sz="3600" b="1" dirty="0"/>
              <a:t>  SARIMAX:</a:t>
            </a:r>
          </a:p>
        </p:txBody>
      </p:sp>
      <p:sp>
        <p:nvSpPr>
          <p:cNvPr id="3" name="Content Placeholder 2">
            <a:extLst>
              <a:ext uri="{FF2B5EF4-FFF2-40B4-BE49-F238E27FC236}">
                <a16:creationId xmlns:a16="http://schemas.microsoft.com/office/drawing/2014/main" id="{2D52DB0F-FAEA-4200-942C-C4C7346B6F38}"/>
              </a:ext>
            </a:extLst>
          </p:cNvPr>
          <p:cNvSpPr>
            <a:spLocks noGrp="1"/>
          </p:cNvSpPr>
          <p:nvPr>
            <p:ph sz="half" idx="1"/>
          </p:nvPr>
        </p:nvSpPr>
        <p:spPr>
          <a:xfrm>
            <a:off x="838200" y="2540519"/>
            <a:ext cx="4324004" cy="3062259"/>
          </a:xfrm>
        </p:spPr>
        <p:txBody>
          <a:bodyPr>
            <a:normAutofit/>
          </a:bodyPr>
          <a:lstStyle/>
          <a:p>
            <a:r>
              <a:rPr lang="en-GB" sz="2600" dirty="0"/>
              <a:t>The error rate associated with the SARIMAX forecasting model is significantly elevated and considerably low.</a:t>
            </a:r>
            <a:endParaRPr lang="en-IN" sz="2600" dirty="0"/>
          </a:p>
        </p:txBody>
      </p:sp>
      <p:pic>
        <p:nvPicPr>
          <p:cNvPr id="6" name="Content Placeholder 5">
            <a:extLst>
              <a:ext uri="{FF2B5EF4-FFF2-40B4-BE49-F238E27FC236}">
                <a16:creationId xmlns:a16="http://schemas.microsoft.com/office/drawing/2014/main" id="{056C9A1D-EFA1-C871-AB2B-D9D8F684DEED}"/>
              </a:ext>
            </a:extLst>
          </p:cNvPr>
          <p:cNvPicPr>
            <a:picLocks noGrp="1" noChangeAspect="1"/>
          </p:cNvPicPr>
          <p:nvPr>
            <p:ph sz="half" idx="2"/>
          </p:nvPr>
        </p:nvPicPr>
        <p:blipFill>
          <a:blip r:embed="rId2"/>
          <a:stretch>
            <a:fillRect/>
          </a:stretch>
        </p:blipFill>
        <p:spPr>
          <a:xfrm>
            <a:off x="5572298" y="2883857"/>
            <a:ext cx="4912148" cy="1090286"/>
          </a:xfrm>
        </p:spPr>
      </p:pic>
    </p:spTree>
    <p:extLst>
      <p:ext uri="{BB962C8B-B14F-4D97-AF65-F5344CB8AC3E}">
        <p14:creationId xmlns:p14="http://schemas.microsoft.com/office/powerpoint/2010/main" val="1283580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2C7FC-7456-78A2-16EC-A65AD9285C3A}"/>
              </a:ext>
            </a:extLst>
          </p:cNvPr>
          <p:cNvSpPr>
            <a:spLocks noGrp="1"/>
          </p:cNvSpPr>
          <p:nvPr>
            <p:ph type="title"/>
          </p:nvPr>
        </p:nvSpPr>
        <p:spPr>
          <a:xfrm>
            <a:off x="3286125" y="2766218"/>
            <a:ext cx="6305550" cy="1325563"/>
          </a:xfrm>
        </p:spPr>
        <p:txBody>
          <a:bodyPr/>
          <a:lstStyle/>
          <a:p>
            <a:r>
              <a:rPr lang="en-IN" b="1" dirty="0"/>
              <a:t>   Model Deployment</a:t>
            </a:r>
          </a:p>
        </p:txBody>
      </p:sp>
    </p:spTree>
    <p:extLst>
      <p:ext uri="{BB962C8B-B14F-4D97-AF65-F5344CB8AC3E}">
        <p14:creationId xmlns:p14="http://schemas.microsoft.com/office/powerpoint/2010/main" val="172888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A5E9-D998-643E-3CB6-0261A85B9594}"/>
              </a:ext>
            </a:extLst>
          </p:cNvPr>
          <p:cNvSpPr>
            <a:spLocks noGrp="1"/>
          </p:cNvSpPr>
          <p:nvPr>
            <p:ph type="title"/>
          </p:nvPr>
        </p:nvSpPr>
        <p:spPr>
          <a:xfrm>
            <a:off x="310299" y="530694"/>
            <a:ext cx="10515600" cy="605836"/>
          </a:xfrm>
        </p:spPr>
        <p:txBody>
          <a:bodyPr>
            <a:normAutofit/>
          </a:bodyPr>
          <a:lstStyle/>
          <a:p>
            <a:r>
              <a:rPr lang="en-IN" sz="3600" b="1" dirty="0"/>
              <a:t>Project Flow:</a:t>
            </a:r>
          </a:p>
        </p:txBody>
      </p:sp>
      <p:sp>
        <p:nvSpPr>
          <p:cNvPr id="3" name="Content Placeholder 2">
            <a:extLst>
              <a:ext uri="{FF2B5EF4-FFF2-40B4-BE49-F238E27FC236}">
                <a16:creationId xmlns:a16="http://schemas.microsoft.com/office/drawing/2014/main" id="{164F1504-93E7-FD8E-4F7B-3D91CA4709C0}"/>
              </a:ext>
            </a:extLst>
          </p:cNvPr>
          <p:cNvSpPr>
            <a:spLocks noGrp="1"/>
          </p:cNvSpPr>
          <p:nvPr>
            <p:ph idx="1"/>
          </p:nvPr>
        </p:nvSpPr>
        <p:spPr>
          <a:xfrm>
            <a:off x="310299" y="1364607"/>
            <a:ext cx="11043501" cy="4811749"/>
          </a:xfrm>
        </p:spPr>
        <p:txBody>
          <a:bodyPr/>
          <a:lstStyle/>
          <a:p>
            <a:pPr fontAlgn="base"/>
            <a:r>
              <a:rPr lang="en-US" sz="2400" b="1" i="0" u="none" strike="noStrike" dirty="0">
                <a:solidFill>
                  <a:srgbClr val="000000"/>
                </a:solidFill>
                <a:effectLst/>
                <a:latin typeface="Aptos" panose="020B0004020202020204" pitchFamily="34" charset="0"/>
              </a:rPr>
              <a:t>Data Collection:</a:t>
            </a:r>
            <a:r>
              <a:rPr lang="en-GB" sz="1600" b="1" i="0" u="none" strike="noStrike" dirty="0">
                <a:solidFill>
                  <a:srgbClr val="000000"/>
                </a:solidFill>
                <a:effectLst/>
                <a:latin typeface="Aptos" panose="020B0004020202020204" pitchFamily="34" charset="0"/>
              </a:rPr>
              <a:t> </a:t>
            </a:r>
            <a:r>
              <a:rPr lang="en-GB" sz="2100" dirty="0"/>
              <a:t>Data was acquired using the Yahoo Finance API through the ‘yfinance’ library for time series analysis</a:t>
            </a:r>
            <a:r>
              <a:rPr lang="en-GB" sz="2400" dirty="0"/>
              <a:t>.</a:t>
            </a:r>
            <a:endParaRPr lang="en-US" sz="2400" b="1" i="0" u="none" strike="noStrike" dirty="0">
              <a:solidFill>
                <a:srgbClr val="000000"/>
              </a:solidFill>
              <a:effectLst/>
              <a:latin typeface="Aptos" panose="020B0004020202020204" pitchFamily="34" charset="0"/>
            </a:endParaRPr>
          </a:p>
          <a:p>
            <a:pPr algn="l" rtl="0" fontAlgn="base">
              <a:buFont typeface="Arial" panose="020B0604020202020204" pitchFamily="34" charset="0"/>
              <a:buChar char="•"/>
            </a:pPr>
            <a:r>
              <a:rPr lang="en-US" sz="2400" b="1" i="0" u="none" strike="noStrike" dirty="0">
                <a:solidFill>
                  <a:srgbClr val="000000"/>
                </a:solidFill>
                <a:effectLst/>
                <a:latin typeface="Aptos" panose="020B0004020202020204" pitchFamily="34" charset="0"/>
              </a:rPr>
              <a:t>Data Preprocessing:</a:t>
            </a:r>
            <a:r>
              <a:rPr lang="en-US" sz="2400" dirty="0">
                <a:solidFill>
                  <a:srgbClr val="000000"/>
                </a:solidFill>
                <a:latin typeface="Aptos" panose="020B0004020202020204" pitchFamily="34" charset="0"/>
              </a:rPr>
              <a:t> </a:t>
            </a:r>
            <a:r>
              <a:rPr lang="en-GB" sz="2100" dirty="0"/>
              <a:t>Preprocess the collected data to ensure it is accurate and formatted appropriately for time series analysis.</a:t>
            </a:r>
            <a:endParaRPr lang="en-US" sz="3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400" b="1" i="0" u="none" strike="noStrike" dirty="0">
                <a:solidFill>
                  <a:srgbClr val="000000"/>
                </a:solidFill>
                <a:effectLst/>
                <a:latin typeface="Aptos" panose="020B0004020202020204" pitchFamily="34" charset="0"/>
              </a:rPr>
              <a:t>Feature Engineering:</a:t>
            </a:r>
            <a:r>
              <a:rPr lang="en-US" sz="2400" u="none" strike="noStrike" dirty="0">
                <a:solidFill>
                  <a:srgbClr val="000000"/>
                </a:solidFill>
                <a:latin typeface="Aptos" panose="020B0004020202020204" pitchFamily="34" charset="0"/>
              </a:rPr>
              <a:t> </a:t>
            </a:r>
            <a:r>
              <a:rPr lang="en-GB" sz="2100" dirty="0"/>
              <a:t>Scale features to a uniform range or standardize them to improve model performance.</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400" b="1" i="0" u="none" strike="noStrike" dirty="0">
                <a:solidFill>
                  <a:srgbClr val="000000"/>
                </a:solidFill>
                <a:effectLst/>
                <a:latin typeface="Aptos" panose="020B0004020202020204" pitchFamily="34" charset="0"/>
              </a:rPr>
              <a:t>Model Development: </a:t>
            </a:r>
            <a:r>
              <a:rPr lang="en-GB" sz="2400" dirty="0"/>
              <a:t> </a:t>
            </a:r>
            <a:r>
              <a:rPr lang="en-GB" sz="2100" dirty="0"/>
              <a:t>Developed predictive models to capture seasonal and trend components, while incorporating seasonal effects and exogenous variables for improved time series forecasting.</a:t>
            </a:r>
          </a:p>
          <a:p>
            <a:pPr algn="l" rtl="0" fontAlgn="base">
              <a:buFont typeface="Arial" panose="020B0604020202020204" pitchFamily="34" charset="0"/>
              <a:buChar char="•"/>
            </a:pPr>
            <a:r>
              <a:rPr lang="en-US" sz="2400" b="1" i="0" u="none" strike="noStrike" dirty="0">
                <a:solidFill>
                  <a:srgbClr val="000000"/>
                </a:solidFill>
                <a:effectLst/>
                <a:latin typeface="Aptos" panose="020B0004020202020204" pitchFamily="34" charset="0"/>
              </a:rPr>
              <a:t>Model Deployment</a:t>
            </a:r>
            <a:r>
              <a:rPr lang="en-US" sz="2400" b="0" i="0" u="none" strike="noStrike" dirty="0">
                <a:solidFill>
                  <a:srgbClr val="000000"/>
                </a:solidFill>
                <a:effectLst/>
                <a:latin typeface="Aptos" panose="020B0004020202020204" pitchFamily="34" charset="0"/>
              </a:rPr>
              <a:t>:</a:t>
            </a:r>
            <a:r>
              <a:rPr lang="en-GB" dirty="0"/>
              <a:t> </a:t>
            </a:r>
            <a:r>
              <a:rPr lang="en-GB" sz="2100" dirty="0"/>
              <a:t>Deployed the forecasting model for real-time stock price predictions, integrated with a user interface built in Streamlit for interactive data exploration and visualization.</a:t>
            </a:r>
            <a:endParaRPr lang="en-IN" sz="2100" dirty="0"/>
          </a:p>
        </p:txBody>
      </p:sp>
    </p:spTree>
    <p:extLst>
      <p:ext uri="{BB962C8B-B14F-4D97-AF65-F5344CB8AC3E}">
        <p14:creationId xmlns:p14="http://schemas.microsoft.com/office/powerpoint/2010/main" val="377947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314F45-022B-7D3A-B9B6-AE587E3181B4}"/>
              </a:ext>
            </a:extLst>
          </p:cNvPr>
          <p:cNvSpPr>
            <a:spLocks noGrp="1"/>
          </p:cNvSpPr>
          <p:nvPr>
            <p:ph type="title"/>
          </p:nvPr>
        </p:nvSpPr>
        <p:spPr>
          <a:xfrm>
            <a:off x="239511" y="1047404"/>
            <a:ext cx="6668365" cy="1046248"/>
          </a:xfrm>
        </p:spPr>
        <p:txBody>
          <a:bodyPr>
            <a:normAutofit/>
          </a:bodyPr>
          <a:lstStyle/>
          <a:p>
            <a:r>
              <a:rPr lang="en-GB" sz="3600" b="1" dirty="0"/>
              <a:t>Model Selection:</a:t>
            </a:r>
            <a:endParaRPr lang="en-IN" sz="3600" dirty="0"/>
          </a:p>
        </p:txBody>
      </p:sp>
      <p:sp>
        <p:nvSpPr>
          <p:cNvPr id="4" name="Content Placeholder 3">
            <a:extLst>
              <a:ext uri="{FF2B5EF4-FFF2-40B4-BE49-F238E27FC236}">
                <a16:creationId xmlns:a16="http://schemas.microsoft.com/office/drawing/2014/main" id="{90099428-57B9-C149-20DD-C988876762B6}"/>
              </a:ext>
            </a:extLst>
          </p:cNvPr>
          <p:cNvSpPr>
            <a:spLocks noGrp="1"/>
          </p:cNvSpPr>
          <p:nvPr>
            <p:ph sz="half" idx="1"/>
          </p:nvPr>
        </p:nvSpPr>
        <p:spPr>
          <a:xfrm>
            <a:off x="239511" y="2225675"/>
            <a:ext cx="5181600" cy="3479800"/>
          </a:xfrm>
        </p:spPr>
        <p:txBody>
          <a:bodyPr/>
          <a:lstStyle/>
          <a:p>
            <a:r>
              <a:rPr lang="en-GB" sz="2400" b="1" dirty="0">
                <a:ea typeface="+mn-lt"/>
                <a:cs typeface="+mn-lt"/>
              </a:rPr>
              <a:t>Based on the analysis depicted in the error metrics, the SARIMAX model shows the lowest error rate compared to other model, it demonstrates superior performance, establishing it as the optimal choice for our model deployment phase.</a:t>
            </a:r>
            <a:endParaRPr lang="en-GB" sz="2400" dirty="0"/>
          </a:p>
          <a:p>
            <a:endParaRPr lang="en-IN" dirty="0"/>
          </a:p>
        </p:txBody>
      </p:sp>
      <p:pic>
        <p:nvPicPr>
          <p:cNvPr id="7" name="Content Placeholder 6">
            <a:extLst>
              <a:ext uri="{FF2B5EF4-FFF2-40B4-BE49-F238E27FC236}">
                <a16:creationId xmlns:a16="http://schemas.microsoft.com/office/drawing/2014/main" id="{D6A923A8-2516-A7AA-63C9-39F5441280E5}"/>
              </a:ext>
            </a:extLst>
          </p:cNvPr>
          <p:cNvPicPr>
            <a:picLocks noGrp="1" noChangeAspect="1"/>
          </p:cNvPicPr>
          <p:nvPr>
            <p:ph sz="half" idx="2"/>
          </p:nvPr>
        </p:nvPicPr>
        <p:blipFill>
          <a:blip r:embed="rId2"/>
          <a:stretch>
            <a:fillRect/>
          </a:stretch>
        </p:blipFill>
        <p:spPr>
          <a:xfrm>
            <a:off x="5921433" y="2627749"/>
            <a:ext cx="5006733" cy="1254699"/>
          </a:xfrm>
        </p:spPr>
      </p:pic>
    </p:spTree>
    <p:extLst>
      <p:ext uri="{BB962C8B-B14F-4D97-AF65-F5344CB8AC3E}">
        <p14:creationId xmlns:p14="http://schemas.microsoft.com/office/powerpoint/2010/main" val="278125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ACB5F1-C96D-9F77-CFAB-2091DC746884}"/>
              </a:ext>
            </a:extLst>
          </p:cNvPr>
          <p:cNvSpPr>
            <a:spLocks noGrp="1"/>
          </p:cNvSpPr>
          <p:nvPr>
            <p:ph type="title"/>
          </p:nvPr>
        </p:nvSpPr>
        <p:spPr>
          <a:xfrm>
            <a:off x="838200" y="365125"/>
            <a:ext cx="10515600" cy="587375"/>
          </a:xfrm>
        </p:spPr>
        <p:txBody>
          <a:bodyPr>
            <a:noAutofit/>
          </a:bodyPr>
          <a:lstStyle/>
          <a:p>
            <a:r>
              <a:rPr lang="en-IN" sz="3600" b="1" dirty="0"/>
              <a:t>The Web Page:</a:t>
            </a:r>
          </a:p>
        </p:txBody>
      </p:sp>
      <p:pic>
        <p:nvPicPr>
          <p:cNvPr id="14" name="Content Placeholder 13">
            <a:extLst>
              <a:ext uri="{FF2B5EF4-FFF2-40B4-BE49-F238E27FC236}">
                <a16:creationId xmlns:a16="http://schemas.microsoft.com/office/drawing/2014/main" id="{FA6B876F-0E6B-2836-E617-4461A42963A7}"/>
              </a:ext>
            </a:extLst>
          </p:cNvPr>
          <p:cNvPicPr>
            <a:picLocks noGrp="1" noChangeAspect="1"/>
          </p:cNvPicPr>
          <p:nvPr>
            <p:ph idx="1"/>
          </p:nvPr>
        </p:nvPicPr>
        <p:blipFill>
          <a:blip r:embed="rId3"/>
          <a:stretch>
            <a:fillRect/>
          </a:stretch>
        </p:blipFill>
        <p:spPr>
          <a:xfrm>
            <a:off x="1371600" y="1180224"/>
            <a:ext cx="9448799" cy="5229524"/>
          </a:xfrm>
        </p:spPr>
      </p:pic>
    </p:spTree>
    <p:extLst>
      <p:ext uri="{BB962C8B-B14F-4D97-AF65-F5344CB8AC3E}">
        <p14:creationId xmlns:p14="http://schemas.microsoft.com/office/powerpoint/2010/main" val="1501896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DD302-F084-36FB-9B16-155E8BF4FB52}"/>
              </a:ext>
            </a:extLst>
          </p:cNvPr>
          <p:cNvSpPr>
            <a:spLocks noGrp="1"/>
          </p:cNvSpPr>
          <p:nvPr>
            <p:ph idx="4294967295"/>
          </p:nvPr>
        </p:nvSpPr>
        <p:spPr>
          <a:xfrm>
            <a:off x="241069" y="548641"/>
            <a:ext cx="11754196" cy="5486400"/>
          </a:xfrm>
        </p:spPr>
        <p:txBody>
          <a:bodyPr>
            <a:normAutofit/>
          </a:bodyPr>
          <a:lstStyle/>
          <a:p>
            <a:pPr marL="0" indent="0">
              <a:buNone/>
            </a:pPr>
            <a:r>
              <a:rPr lang="en-GB" sz="3200" b="1" dirty="0">
                <a:solidFill>
                  <a:schemeClr val="bg1"/>
                </a:solidFill>
                <a:highlight>
                  <a:srgbClr val="808080"/>
                </a:highlight>
              </a:rPr>
              <a:t>Challenges:</a:t>
            </a:r>
            <a:endParaRPr lang="en-GB" sz="3200" b="1" dirty="0"/>
          </a:p>
          <a:p>
            <a:r>
              <a:rPr lang="en-GB" sz="2200" dirty="0"/>
              <a:t>Model selection was challenging due to the presence of seasonality in the data.</a:t>
            </a:r>
          </a:p>
          <a:p>
            <a:r>
              <a:rPr lang="en-GB" sz="2200" dirty="0"/>
              <a:t>Encountered challenges in verifying stationarity due to non-stationary trends and seasonality in the data</a:t>
            </a:r>
            <a:r>
              <a:rPr lang="en-GB" sz="1600" dirty="0"/>
              <a:t>.</a:t>
            </a:r>
            <a:endParaRPr lang="en-GB" sz="2200" dirty="0"/>
          </a:p>
          <a:p>
            <a:r>
              <a:rPr lang="en-GB" sz="2200" dirty="0"/>
              <a:t>Numerous modifications were required in the deployment phase to obtain accurate forecast values.</a:t>
            </a:r>
          </a:p>
          <a:p>
            <a:pPr marL="0" indent="0">
              <a:buNone/>
            </a:pPr>
            <a:endParaRPr lang="en-GB" sz="2400" dirty="0"/>
          </a:p>
          <a:p>
            <a:pPr marL="0" indent="0">
              <a:buNone/>
            </a:pPr>
            <a:r>
              <a:rPr lang="en-GB" sz="3200" b="1" dirty="0">
                <a:solidFill>
                  <a:schemeClr val="bg1"/>
                </a:solidFill>
                <a:highlight>
                  <a:srgbClr val="808080"/>
                </a:highlight>
              </a:rPr>
              <a:t>Overcome:</a:t>
            </a:r>
            <a:endParaRPr lang="en-GB" sz="3200" b="1" dirty="0"/>
          </a:p>
          <a:p>
            <a:r>
              <a:rPr lang="en-GB" sz="2200" dirty="0"/>
              <a:t>Used autocorrelation plots and seasonal decomposition to identify model seasonality.</a:t>
            </a:r>
          </a:p>
          <a:p>
            <a:r>
              <a:rPr lang="en-GB" sz="2200" dirty="0"/>
              <a:t>Applied the Dickey-Fuller test to detect stationary and used differencing techniques to transform non-stationary data into stationary.</a:t>
            </a:r>
          </a:p>
          <a:p>
            <a:r>
              <a:rPr lang="en-GB" sz="2200" dirty="0"/>
              <a:t>Refined model parameters and updated forecasting logic based on real-time data feedback.</a:t>
            </a:r>
            <a:endParaRPr lang="en-IN" sz="2200" dirty="0"/>
          </a:p>
        </p:txBody>
      </p:sp>
    </p:spTree>
    <p:extLst>
      <p:ext uri="{BB962C8B-B14F-4D97-AF65-F5344CB8AC3E}">
        <p14:creationId xmlns:p14="http://schemas.microsoft.com/office/powerpoint/2010/main" val="103999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5DD9E5-7B81-E5E7-AC24-382EF5291CAD}"/>
              </a:ext>
            </a:extLst>
          </p:cNvPr>
          <p:cNvSpPr>
            <a:spLocks noGrp="1"/>
          </p:cNvSpPr>
          <p:nvPr>
            <p:ph type="title"/>
          </p:nvPr>
        </p:nvSpPr>
        <p:spPr>
          <a:xfrm>
            <a:off x="838200" y="419100"/>
            <a:ext cx="10515600" cy="881063"/>
          </a:xfrm>
        </p:spPr>
        <p:txBody>
          <a:bodyPr/>
          <a:lstStyle/>
          <a:p>
            <a:r>
              <a:rPr lang="en-IN" b="1" dirty="0"/>
              <a:t>Summary:</a:t>
            </a:r>
          </a:p>
        </p:txBody>
      </p:sp>
      <p:sp>
        <p:nvSpPr>
          <p:cNvPr id="8" name="Content Placeholder 7">
            <a:extLst>
              <a:ext uri="{FF2B5EF4-FFF2-40B4-BE49-F238E27FC236}">
                <a16:creationId xmlns:a16="http://schemas.microsoft.com/office/drawing/2014/main" id="{40DB0484-E31B-5D4C-6F85-6D539424DE7F}"/>
              </a:ext>
            </a:extLst>
          </p:cNvPr>
          <p:cNvSpPr>
            <a:spLocks noGrp="1"/>
          </p:cNvSpPr>
          <p:nvPr>
            <p:ph sz="half" idx="1"/>
          </p:nvPr>
        </p:nvSpPr>
        <p:spPr>
          <a:xfrm>
            <a:off x="556953" y="1917065"/>
            <a:ext cx="5172797" cy="4351338"/>
          </a:xfrm>
        </p:spPr>
        <p:txBody>
          <a:bodyPr/>
          <a:lstStyle/>
          <a:p>
            <a:pPr>
              <a:buFont typeface="Wingdings" panose="05000000000000000000" pitchFamily="2" charset="2"/>
              <a:buChar char="ü"/>
            </a:pPr>
            <a:r>
              <a:rPr lang="en-IN" dirty="0"/>
              <a:t> Checked Null Values.</a:t>
            </a:r>
          </a:p>
          <a:p>
            <a:pPr>
              <a:buFont typeface="Wingdings" panose="05000000000000000000" pitchFamily="2" charset="2"/>
              <a:buChar char="ü"/>
            </a:pPr>
            <a:r>
              <a:rPr lang="en-IN" dirty="0"/>
              <a:t> Checked Duplicate Values.</a:t>
            </a:r>
          </a:p>
          <a:p>
            <a:pPr>
              <a:buFont typeface="Wingdings" panose="05000000000000000000" pitchFamily="2" charset="2"/>
              <a:buChar char="ü"/>
            </a:pPr>
            <a:r>
              <a:rPr lang="en-IN" dirty="0"/>
              <a:t> Checked Outliers.</a:t>
            </a:r>
          </a:p>
          <a:p>
            <a:pPr>
              <a:buFont typeface="Wingdings" panose="05000000000000000000" pitchFamily="2" charset="2"/>
              <a:buChar char="ü"/>
            </a:pPr>
            <a:r>
              <a:rPr lang="en-IN" dirty="0"/>
              <a:t> Model Development.</a:t>
            </a:r>
          </a:p>
          <a:p>
            <a:pPr>
              <a:buFont typeface="Wingdings" panose="05000000000000000000" pitchFamily="2" charset="2"/>
              <a:buChar char="ü"/>
            </a:pPr>
            <a:r>
              <a:rPr lang="en-IN" dirty="0"/>
              <a:t> Model Evaluation.</a:t>
            </a:r>
          </a:p>
          <a:p>
            <a:pPr>
              <a:buFont typeface="Wingdings" panose="05000000000000000000" pitchFamily="2" charset="2"/>
              <a:buChar char="ü"/>
            </a:pPr>
            <a:r>
              <a:rPr lang="en-IN" dirty="0"/>
              <a:t> Model Deployment.</a:t>
            </a:r>
          </a:p>
        </p:txBody>
      </p:sp>
      <p:pic>
        <p:nvPicPr>
          <p:cNvPr id="11" name="Content Placeholder 10">
            <a:extLst>
              <a:ext uri="{FF2B5EF4-FFF2-40B4-BE49-F238E27FC236}">
                <a16:creationId xmlns:a16="http://schemas.microsoft.com/office/drawing/2014/main" id="{D4D84733-6E34-11E1-CDE8-51D32AE2AF76}"/>
              </a:ext>
            </a:extLst>
          </p:cNvPr>
          <p:cNvPicPr>
            <a:picLocks noGrp="1" noChangeAspect="1"/>
          </p:cNvPicPr>
          <p:nvPr>
            <p:ph sz="half" idx="2"/>
          </p:nvPr>
        </p:nvPicPr>
        <p:blipFill>
          <a:blip r:embed="rId2"/>
          <a:stretch>
            <a:fillRect/>
          </a:stretch>
        </p:blipFill>
        <p:spPr>
          <a:xfrm>
            <a:off x="6037189" y="1276049"/>
            <a:ext cx="5172797" cy="4305901"/>
          </a:xfrm>
        </p:spPr>
      </p:pic>
    </p:spTree>
    <p:extLst>
      <p:ext uri="{BB962C8B-B14F-4D97-AF65-F5344CB8AC3E}">
        <p14:creationId xmlns:p14="http://schemas.microsoft.com/office/powerpoint/2010/main" val="62558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ABCD8E-F2E7-3A3C-0A89-7A7A0788CBC3}"/>
              </a:ext>
            </a:extLst>
          </p:cNvPr>
          <p:cNvSpPr>
            <a:spLocks noGrp="1"/>
          </p:cNvSpPr>
          <p:nvPr>
            <p:ph type="title"/>
          </p:nvPr>
        </p:nvSpPr>
        <p:spPr>
          <a:xfrm>
            <a:off x="2535382" y="2766218"/>
            <a:ext cx="6941993" cy="1325563"/>
          </a:xfrm>
        </p:spPr>
        <p:txBody>
          <a:bodyPr>
            <a:normAutofit/>
          </a:bodyPr>
          <a:lstStyle/>
          <a:p>
            <a:pPr algn="ctr"/>
            <a:r>
              <a:rPr lang="en-IN" sz="6000" b="1" dirty="0"/>
              <a:t>Thank You</a:t>
            </a:r>
          </a:p>
        </p:txBody>
      </p:sp>
    </p:spTree>
    <p:extLst>
      <p:ext uri="{BB962C8B-B14F-4D97-AF65-F5344CB8AC3E}">
        <p14:creationId xmlns:p14="http://schemas.microsoft.com/office/powerpoint/2010/main" val="408566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1E68-4F77-597B-7DA3-5121681FF372}"/>
              </a:ext>
            </a:extLst>
          </p:cNvPr>
          <p:cNvSpPr>
            <a:spLocks noGrp="1"/>
          </p:cNvSpPr>
          <p:nvPr>
            <p:ph type="title"/>
          </p:nvPr>
        </p:nvSpPr>
        <p:spPr>
          <a:xfrm>
            <a:off x="382459" y="308075"/>
            <a:ext cx="10596513" cy="709531"/>
          </a:xfrm>
        </p:spPr>
        <p:txBody>
          <a:bodyPr>
            <a:normAutofit/>
          </a:bodyPr>
          <a:lstStyle/>
          <a:p>
            <a:r>
              <a:rPr lang="en-US" sz="3600" b="1" i="0" u="none" strike="noStrike" dirty="0">
                <a:effectLst/>
                <a:latin typeface="Aptos Display" panose="020B0004020202020204" pitchFamily="34" charset="0"/>
              </a:rPr>
              <a:t>Data Set Details:</a:t>
            </a:r>
            <a:endParaRPr lang="en-IN" sz="7200" dirty="0"/>
          </a:p>
        </p:txBody>
      </p:sp>
      <p:pic>
        <p:nvPicPr>
          <p:cNvPr id="7" name="Content Placeholder 6">
            <a:extLst>
              <a:ext uri="{FF2B5EF4-FFF2-40B4-BE49-F238E27FC236}">
                <a16:creationId xmlns:a16="http://schemas.microsoft.com/office/drawing/2014/main" id="{AB6E9286-DA91-C2BB-D03B-254BFB462B37}"/>
              </a:ext>
            </a:extLst>
          </p:cNvPr>
          <p:cNvPicPr>
            <a:picLocks noGrp="1" noChangeAspect="1"/>
          </p:cNvPicPr>
          <p:nvPr>
            <p:ph idx="1"/>
          </p:nvPr>
        </p:nvPicPr>
        <p:blipFill>
          <a:blip r:embed="rId2"/>
          <a:stretch>
            <a:fillRect/>
          </a:stretch>
        </p:blipFill>
        <p:spPr>
          <a:xfrm>
            <a:off x="2427389" y="1373266"/>
            <a:ext cx="7337222" cy="4952215"/>
          </a:xfrm>
        </p:spPr>
      </p:pic>
    </p:spTree>
    <p:extLst>
      <p:ext uri="{BB962C8B-B14F-4D97-AF65-F5344CB8AC3E}">
        <p14:creationId xmlns:p14="http://schemas.microsoft.com/office/powerpoint/2010/main" val="105105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9ED3-8CE7-7683-EC87-835578CFB578}"/>
              </a:ext>
            </a:extLst>
          </p:cNvPr>
          <p:cNvSpPr>
            <a:spLocks noGrp="1"/>
          </p:cNvSpPr>
          <p:nvPr>
            <p:ph type="title"/>
          </p:nvPr>
        </p:nvSpPr>
        <p:spPr>
          <a:xfrm>
            <a:off x="574250" y="275795"/>
            <a:ext cx="10515600" cy="860360"/>
          </a:xfrm>
        </p:spPr>
        <p:txBody>
          <a:bodyPr>
            <a:normAutofit/>
          </a:bodyPr>
          <a:lstStyle/>
          <a:p>
            <a:r>
              <a:rPr lang="en-IN" sz="3600" b="1" i="1" dirty="0"/>
              <a:t>Description of Columns:-</a:t>
            </a:r>
            <a:endParaRPr lang="en-IN" sz="3600" dirty="0"/>
          </a:p>
        </p:txBody>
      </p:sp>
      <p:sp>
        <p:nvSpPr>
          <p:cNvPr id="3" name="Content Placeholder 2">
            <a:extLst>
              <a:ext uri="{FF2B5EF4-FFF2-40B4-BE49-F238E27FC236}">
                <a16:creationId xmlns:a16="http://schemas.microsoft.com/office/drawing/2014/main" id="{7DA96177-CFB3-7C17-0F0E-B1D60F0C2362}"/>
              </a:ext>
            </a:extLst>
          </p:cNvPr>
          <p:cNvSpPr>
            <a:spLocks noGrp="1"/>
          </p:cNvSpPr>
          <p:nvPr>
            <p:ph idx="1"/>
          </p:nvPr>
        </p:nvSpPr>
        <p:spPr>
          <a:xfrm>
            <a:off x="574250" y="1753129"/>
            <a:ext cx="10779550" cy="4696955"/>
          </a:xfrm>
        </p:spPr>
        <p:txBody>
          <a:bodyPr>
            <a:normAutofit/>
          </a:bodyPr>
          <a:lstStyle/>
          <a:p>
            <a:r>
              <a:rPr lang="en-IN" sz="2400" b="1" dirty="0"/>
              <a:t>Open:</a:t>
            </a:r>
            <a:r>
              <a:rPr lang="en-IN" sz="2400" dirty="0"/>
              <a:t>- </a:t>
            </a:r>
            <a:r>
              <a:rPr lang="en-US" sz="2400" dirty="0"/>
              <a:t>It's the first price at which the stock is traded during the trading day.</a:t>
            </a:r>
            <a:endParaRPr lang="en-IN" sz="2400" dirty="0"/>
          </a:p>
          <a:p>
            <a:r>
              <a:rPr lang="en-IN" sz="2400" b="1" dirty="0"/>
              <a:t>Close:</a:t>
            </a:r>
            <a:r>
              <a:rPr lang="en-IN" sz="2400" dirty="0"/>
              <a:t>- </a:t>
            </a:r>
            <a:r>
              <a:rPr lang="en-US" sz="2400" dirty="0"/>
              <a:t>It's considered one of the most important indicators of a stock's daily performance.</a:t>
            </a:r>
            <a:endParaRPr lang="en-IN" sz="2400" dirty="0"/>
          </a:p>
          <a:p>
            <a:r>
              <a:rPr lang="en-IN" sz="2400" b="1" dirty="0"/>
              <a:t>High:</a:t>
            </a:r>
            <a:r>
              <a:rPr lang="en-IN" sz="2400" dirty="0"/>
              <a:t>- </a:t>
            </a:r>
            <a:r>
              <a:rPr lang="en-US" sz="2400" dirty="0"/>
              <a:t>It gives an idea of the maximum value reached by the stock during that day.</a:t>
            </a:r>
            <a:endParaRPr lang="en-IN" sz="2400" dirty="0"/>
          </a:p>
          <a:p>
            <a:r>
              <a:rPr lang="en-IN" sz="2400" b="1" dirty="0"/>
              <a:t>Low:</a:t>
            </a:r>
            <a:r>
              <a:rPr lang="en-IN" sz="2400" dirty="0"/>
              <a:t>- </a:t>
            </a:r>
            <a:r>
              <a:rPr lang="en-US" sz="2400" dirty="0"/>
              <a:t>It indicates the minimum value that the stock reached during that day.</a:t>
            </a:r>
            <a:endParaRPr lang="en-IN" sz="2400" dirty="0"/>
          </a:p>
          <a:p>
            <a:r>
              <a:rPr lang="en-IN" sz="2400" b="1" dirty="0"/>
              <a:t>Volume:</a:t>
            </a:r>
            <a:r>
              <a:rPr lang="en-IN" sz="2400" dirty="0"/>
              <a:t>- </a:t>
            </a:r>
            <a:r>
              <a:rPr lang="en-US" sz="2400" dirty="0"/>
              <a:t>It represents the level of activity and liquidity of the stock and is a crucial metric for traders and investors.</a:t>
            </a:r>
            <a:endParaRPr lang="en-IN" sz="2400" dirty="0"/>
          </a:p>
        </p:txBody>
      </p:sp>
    </p:spTree>
    <p:extLst>
      <p:ext uri="{BB962C8B-B14F-4D97-AF65-F5344CB8AC3E}">
        <p14:creationId xmlns:p14="http://schemas.microsoft.com/office/powerpoint/2010/main" val="242603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5CCDB-5FF5-DFF2-A59B-097E251C2700}"/>
              </a:ext>
            </a:extLst>
          </p:cNvPr>
          <p:cNvSpPr>
            <a:spLocks noGrp="1"/>
          </p:cNvSpPr>
          <p:nvPr>
            <p:ph type="ctrTitle"/>
          </p:nvPr>
        </p:nvSpPr>
        <p:spPr/>
        <p:txBody>
          <a:bodyPr>
            <a:normAutofit/>
          </a:bodyPr>
          <a:lstStyle/>
          <a:p>
            <a:r>
              <a:rPr lang="en-US" sz="5400" b="1" i="0" u="none" strike="noStrike" dirty="0">
                <a:solidFill>
                  <a:srgbClr val="000000"/>
                </a:solidFill>
                <a:effectLst/>
                <a:latin typeface="Aptos Display" panose="020B0004020202020204" pitchFamily="34" charset="0"/>
              </a:rPr>
              <a:t>Exploratory Data Analysis </a:t>
            </a:r>
            <a:endParaRPr lang="en-IN" sz="19900" dirty="0"/>
          </a:p>
        </p:txBody>
      </p:sp>
      <p:sp>
        <p:nvSpPr>
          <p:cNvPr id="5" name="Subtitle 4">
            <a:extLst>
              <a:ext uri="{FF2B5EF4-FFF2-40B4-BE49-F238E27FC236}">
                <a16:creationId xmlns:a16="http://schemas.microsoft.com/office/drawing/2014/main" id="{735795D6-6A2C-1676-8EC0-1CDC39DC8A66}"/>
              </a:ext>
            </a:extLst>
          </p:cNvPr>
          <p:cNvSpPr>
            <a:spLocks noGrp="1"/>
          </p:cNvSpPr>
          <p:nvPr>
            <p:ph type="subTitle" idx="1"/>
          </p:nvPr>
        </p:nvSpPr>
        <p:spPr/>
        <p:txBody>
          <a:bodyPr>
            <a:normAutofit/>
          </a:bodyPr>
          <a:lstStyle/>
          <a:p>
            <a:r>
              <a:rPr lang="en-IN" sz="3600" b="1" dirty="0"/>
              <a:t>(EDA)</a:t>
            </a:r>
          </a:p>
        </p:txBody>
      </p:sp>
    </p:spTree>
    <p:extLst>
      <p:ext uri="{BB962C8B-B14F-4D97-AF65-F5344CB8AC3E}">
        <p14:creationId xmlns:p14="http://schemas.microsoft.com/office/powerpoint/2010/main" val="320667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D8FC4C-820A-5845-BE91-201E31E15D85}"/>
              </a:ext>
            </a:extLst>
          </p:cNvPr>
          <p:cNvSpPr>
            <a:spLocks noGrp="1"/>
          </p:cNvSpPr>
          <p:nvPr>
            <p:ph idx="4294967295"/>
          </p:nvPr>
        </p:nvSpPr>
        <p:spPr>
          <a:xfrm>
            <a:off x="636162" y="869217"/>
            <a:ext cx="10919676" cy="4851498"/>
          </a:xfrm>
        </p:spPr>
        <p:txBody>
          <a:bodyPr>
            <a:normAutofit/>
          </a:bodyPr>
          <a:lstStyle/>
          <a:p>
            <a:pPr marL="0" indent="0" algn="l" rtl="0" fontAlgn="base">
              <a:buNone/>
            </a:pPr>
            <a:endParaRPr lang="en-IN" sz="3600" b="1" dirty="0"/>
          </a:p>
          <a:p>
            <a:pPr marL="0" indent="0" algn="l" rtl="0" fontAlgn="base">
              <a:buNone/>
            </a:pPr>
            <a:r>
              <a:rPr lang="en-IN" sz="3600" b="1" dirty="0"/>
              <a:t>Missing Values:</a:t>
            </a:r>
            <a:endParaRPr lang="en-GB" sz="3600" b="1" dirty="0"/>
          </a:p>
          <a:p>
            <a:pPr algn="l" rtl="0" fontAlgn="base">
              <a:buFont typeface="Arial" panose="020B0604020202020204" pitchFamily="34" charset="0"/>
              <a:buChar char="•"/>
            </a:pPr>
            <a:r>
              <a:rPr lang="en-GB" sz="2300" dirty="0"/>
              <a:t>The analysis indicates the absence of null values across all features. </a:t>
            </a:r>
            <a:r>
              <a:rPr lang="en-US" sz="2300" b="0" i="0" dirty="0">
                <a:solidFill>
                  <a:srgbClr val="000000"/>
                </a:solidFill>
                <a:effectLst/>
                <a:highlight>
                  <a:srgbClr val="F5F5F5"/>
                </a:highlight>
                <a:latin typeface="Arial" panose="020B0604020202020204" pitchFamily="34" charset="0"/>
              </a:rPr>
              <a:t>​</a:t>
            </a:r>
          </a:p>
          <a:p>
            <a:pPr marL="0" indent="0" algn="l" rtl="0" fontAlgn="base">
              <a:buNone/>
            </a:pPr>
            <a:endParaRPr lang="en-US" sz="4000" dirty="0">
              <a:solidFill>
                <a:srgbClr val="000000"/>
              </a:solidFill>
              <a:highlight>
                <a:srgbClr val="F5F5F5"/>
              </a:highlight>
              <a:latin typeface="Arial" panose="020B0604020202020204" pitchFamily="34" charset="0"/>
            </a:endParaRPr>
          </a:p>
          <a:p>
            <a:pPr marL="0" indent="0" algn="l" rtl="0" fontAlgn="base">
              <a:buNone/>
            </a:pPr>
            <a:r>
              <a:rPr lang="en-GB" sz="3600" b="1" i="0" u="none" strike="noStrike" dirty="0">
                <a:effectLst/>
                <a:latin typeface="Aptos" panose="020B0004020202020204" pitchFamily="34" charset="0"/>
              </a:rPr>
              <a:t>Duplicate:</a:t>
            </a:r>
            <a:r>
              <a:rPr lang="en-US" sz="3600" b="0" i="0" dirty="0">
                <a:effectLst/>
                <a:latin typeface="Aptos" panose="020B0004020202020204" pitchFamily="34" charset="0"/>
              </a:rPr>
              <a:t>​</a:t>
            </a:r>
            <a:endParaRPr lang="en-US" sz="3600" b="0" i="0" dirty="0">
              <a:effectLst/>
              <a:latin typeface="Segoe UI" panose="020B0502040204020203" pitchFamily="34" charset="0"/>
            </a:endParaRPr>
          </a:p>
          <a:p>
            <a:pPr algn="l" rtl="0" fontAlgn="base">
              <a:buFont typeface="Arial" panose="020B0604020202020204" pitchFamily="34" charset="0"/>
              <a:buChar char="•"/>
            </a:pPr>
            <a:r>
              <a:rPr lang="en-US" sz="2100" b="0" i="0" u="none" strike="noStrike" dirty="0">
                <a:solidFill>
                  <a:srgbClr val="000000"/>
                </a:solidFill>
                <a:effectLst/>
                <a:latin typeface="Arial" panose="020B0604020202020204" pitchFamily="34" charset="0"/>
              </a:rPr>
              <a:t>After conducting necessary operations on our dataset, it has been verified that no duplicate values are present.</a:t>
            </a:r>
            <a:r>
              <a:rPr lang="en-US" sz="2100"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US" sz="2100" b="0" i="0" u="none" strike="noStrike" dirty="0">
                <a:solidFill>
                  <a:srgbClr val="000000"/>
                </a:solidFill>
                <a:effectLst/>
                <a:latin typeface="Arial" panose="020B0604020202020204" pitchFamily="34" charset="0"/>
              </a:rPr>
              <a:t>Each observation is unique throughout the entire dataset.</a:t>
            </a:r>
            <a:endParaRPr lang="en-US" sz="2100" b="0" i="0" dirty="0">
              <a:solidFill>
                <a:srgbClr val="000000"/>
              </a:solidFill>
              <a:effectLst/>
              <a:latin typeface="Arial" panose="020B0604020202020204" pitchFamily="34" charset="0"/>
            </a:endParaRPr>
          </a:p>
          <a:p>
            <a:pPr marL="0" indent="0" algn="l" rtl="0" fontAlgn="base">
              <a:buNone/>
            </a:pPr>
            <a:endParaRPr lang="en-US" sz="4000" b="0" i="0" dirty="0">
              <a:solidFill>
                <a:srgbClr val="000000"/>
              </a:solidFill>
              <a:effectLst/>
              <a:highlight>
                <a:srgbClr val="F5F5F5"/>
              </a:highlight>
              <a:latin typeface="Arial" panose="020B0604020202020204" pitchFamily="34" charset="0"/>
            </a:endParaRPr>
          </a:p>
        </p:txBody>
      </p:sp>
    </p:spTree>
    <p:extLst>
      <p:ext uri="{BB962C8B-B14F-4D97-AF65-F5344CB8AC3E}">
        <p14:creationId xmlns:p14="http://schemas.microsoft.com/office/powerpoint/2010/main" val="297574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69E5-2004-4706-0953-CEB5F2C79387}"/>
              </a:ext>
            </a:extLst>
          </p:cNvPr>
          <p:cNvSpPr>
            <a:spLocks noGrp="1"/>
          </p:cNvSpPr>
          <p:nvPr>
            <p:ph type="title"/>
          </p:nvPr>
        </p:nvSpPr>
        <p:spPr>
          <a:xfrm>
            <a:off x="527116" y="922713"/>
            <a:ext cx="10515600" cy="867728"/>
          </a:xfrm>
        </p:spPr>
        <p:txBody>
          <a:bodyPr>
            <a:normAutofit/>
          </a:bodyPr>
          <a:lstStyle/>
          <a:p>
            <a:r>
              <a:rPr lang="en-IN" sz="3600" b="1" dirty="0"/>
              <a:t>Outliers:</a:t>
            </a:r>
          </a:p>
        </p:txBody>
      </p:sp>
      <p:sp>
        <p:nvSpPr>
          <p:cNvPr id="3" name="Content Placeholder 2">
            <a:extLst>
              <a:ext uri="{FF2B5EF4-FFF2-40B4-BE49-F238E27FC236}">
                <a16:creationId xmlns:a16="http://schemas.microsoft.com/office/drawing/2014/main" id="{4136FA2B-5305-02C5-B39A-C38CBAB73DDC}"/>
              </a:ext>
            </a:extLst>
          </p:cNvPr>
          <p:cNvSpPr>
            <a:spLocks noGrp="1"/>
          </p:cNvSpPr>
          <p:nvPr>
            <p:ph sz="half" idx="1"/>
          </p:nvPr>
        </p:nvSpPr>
        <p:spPr>
          <a:xfrm>
            <a:off x="527116" y="2237577"/>
            <a:ext cx="3177618" cy="3377970"/>
          </a:xfrm>
        </p:spPr>
        <p:txBody>
          <a:bodyPr/>
          <a:lstStyle/>
          <a:p>
            <a:pPr algn="l" rtl="0" fontAlgn="base">
              <a:buFont typeface="Arial" panose="020B0604020202020204" pitchFamily="34" charset="0"/>
              <a:buChar char="•"/>
            </a:pPr>
            <a:r>
              <a:rPr lang="en-GB" sz="2300" b="0" i="0" u="none" strike="noStrike" dirty="0">
                <a:solidFill>
                  <a:srgbClr val="000000"/>
                </a:solidFill>
                <a:effectLst/>
                <a:latin typeface="Arial" panose="020B0604020202020204" pitchFamily="34" charset="0"/>
              </a:rPr>
              <a:t>The attributes in our dataset does not exhibits outlier data points.</a:t>
            </a:r>
            <a:r>
              <a:rPr lang="en-US" sz="2300" b="0" i="0" dirty="0">
                <a:solidFill>
                  <a:srgbClr val="000000"/>
                </a:solidFill>
                <a:effectLst/>
                <a:latin typeface="Arial" panose="020B0604020202020204" pitchFamily="34" charset="0"/>
              </a:rPr>
              <a:t>​</a:t>
            </a:r>
          </a:p>
          <a:p>
            <a:pPr marL="0" indent="0" algn="l" rtl="0" fontAlgn="base">
              <a:buNone/>
            </a:pPr>
            <a:endParaRPr lang="en-IN" dirty="0"/>
          </a:p>
        </p:txBody>
      </p:sp>
      <p:pic>
        <p:nvPicPr>
          <p:cNvPr id="6" name="Content Placeholder 5">
            <a:extLst>
              <a:ext uri="{FF2B5EF4-FFF2-40B4-BE49-F238E27FC236}">
                <a16:creationId xmlns:a16="http://schemas.microsoft.com/office/drawing/2014/main" id="{9A391488-D08F-3D15-CC60-586F8028303E}"/>
              </a:ext>
            </a:extLst>
          </p:cNvPr>
          <p:cNvPicPr>
            <a:picLocks noGrp="1" noChangeAspect="1"/>
          </p:cNvPicPr>
          <p:nvPr>
            <p:ph sz="half" idx="2"/>
          </p:nvPr>
        </p:nvPicPr>
        <p:blipFill>
          <a:blip r:embed="rId2"/>
          <a:stretch>
            <a:fillRect/>
          </a:stretch>
        </p:blipFill>
        <p:spPr>
          <a:xfrm>
            <a:off x="3629919" y="1790441"/>
            <a:ext cx="8032175" cy="4144846"/>
          </a:xfrm>
        </p:spPr>
      </p:pic>
    </p:spTree>
    <p:extLst>
      <p:ext uri="{BB962C8B-B14F-4D97-AF65-F5344CB8AC3E}">
        <p14:creationId xmlns:p14="http://schemas.microsoft.com/office/powerpoint/2010/main" val="309743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874F-C552-9069-1E9F-6429E0C18340}"/>
              </a:ext>
            </a:extLst>
          </p:cNvPr>
          <p:cNvSpPr>
            <a:spLocks noGrp="1"/>
          </p:cNvSpPr>
          <p:nvPr>
            <p:ph type="title"/>
          </p:nvPr>
        </p:nvSpPr>
        <p:spPr>
          <a:xfrm>
            <a:off x="357433" y="684140"/>
            <a:ext cx="10515600" cy="841506"/>
          </a:xfrm>
        </p:spPr>
        <p:txBody>
          <a:bodyPr>
            <a:normAutofit/>
          </a:bodyPr>
          <a:lstStyle/>
          <a:p>
            <a:r>
              <a:rPr lang="en-IN" sz="3600" b="1" dirty="0"/>
              <a:t>Visualization:</a:t>
            </a:r>
          </a:p>
        </p:txBody>
      </p:sp>
      <p:sp>
        <p:nvSpPr>
          <p:cNvPr id="3" name="Content Placeholder 2">
            <a:extLst>
              <a:ext uri="{FF2B5EF4-FFF2-40B4-BE49-F238E27FC236}">
                <a16:creationId xmlns:a16="http://schemas.microsoft.com/office/drawing/2014/main" id="{9FFF4377-85A2-8986-DB5F-C9BBD3AE66B0}"/>
              </a:ext>
            </a:extLst>
          </p:cNvPr>
          <p:cNvSpPr>
            <a:spLocks noGrp="1"/>
          </p:cNvSpPr>
          <p:nvPr>
            <p:ph sz="half" idx="1"/>
          </p:nvPr>
        </p:nvSpPr>
        <p:spPr>
          <a:xfrm>
            <a:off x="357433" y="2023416"/>
            <a:ext cx="3262460" cy="2897720"/>
          </a:xfrm>
        </p:spPr>
        <p:txBody>
          <a:bodyPr/>
          <a:lstStyle/>
          <a:p>
            <a:pPr algn="l" rtl="0" fontAlgn="base">
              <a:buFont typeface="Arial" panose="020B0604020202020204" pitchFamily="34" charset="0"/>
              <a:buChar char="•"/>
            </a:pPr>
            <a:r>
              <a:rPr lang="en-GB" sz="2400" b="0" i="0" u="none" strike="noStrike" dirty="0">
                <a:solidFill>
                  <a:srgbClr val="000000"/>
                </a:solidFill>
                <a:effectLst/>
                <a:latin typeface="Aptos" panose="020B0004020202020204" pitchFamily="34" charset="0"/>
              </a:rPr>
              <a:t>The histogram for the Open, Close, High, and Low attributes exhibits a right-skewed distribution.</a:t>
            </a:r>
            <a:endParaRPr lang="en-GB" sz="3600" b="0" i="0" dirty="0">
              <a:solidFill>
                <a:srgbClr val="000000"/>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631A7D0D-7AB0-BC89-2680-D6BD5A0D6E6B}"/>
              </a:ext>
            </a:extLst>
          </p:cNvPr>
          <p:cNvPicPr>
            <a:picLocks noGrp="1" noChangeAspect="1"/>
          </p:cNvPicPr>
          <p:nvPr>
            <p:ph sz="half" idx="2"/>
          </p:nvPr>
        </p:nvPicPr>
        <p:blipFill>
          <a:blip r:embed="rId2"/>
          <a:stretch>
            <a:fillRect/>
          </a:stretch>
        </p:blipFill>
        <p:spPr>
          <a:xfrm>
            <a:off x="3895207" y="1740783"/>
            <a:ext cx="7827907" cy="4012324"/>
          </a:xfrm>
        </p:spPr>
      </p:pic>
    </p:spTree>
    <p:extLst>
      <p:ext uri="{BB962C8B-B14F-4D97-AF65-F5344CB8AC3E}">
        <p14:creationId xmlns:p14="http://schemas.microsoft.com/office/powerpoint/2010/main" val="4274317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1550</TotalTime>
  <Words>1250</Words>
  <Application>Microsoft Office PowerPoint</Application>
  <PresentationFormat>Widescreen</PresentationFormat>
  <Paragraphs>119</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Aptos Display</vt:lpstr>
      <vt:lpstr>Arial</vt:lpstr>
      <vt:lpstr>Segoe UI</vt:lpstr>
      <vt:lpstr>Trebuchet MS</vt:lpstr>
      <vt:lpstr>Wingdings</vt:lpstr>
      <vt:lpstr>Office Theme</vt:lpstr>
      <vt:lpstr>STOCK MARKET PREDICTION</vt:lpstr>
      <vt:lpstr>Business Problem: Estimate future stock prices based on historical data.  Objectives: The main objective of this project is to understand the price of reliance stock data and predict the price of future. </vt:lpstr>
      <vt:lpstr>Project Flow:</vt:lpstr>
      <vt:lpstr>Data Set Details:</vt:lpstr>
      <vt:lpstr>Description of Columns:-</vt:lpstr>
      <vt:lpstr>Exploratory Data Analysis </vt:lpstr>
      <vt:lpstr>PowerPoint Presentation</vt:lpstr>
      <vt:lpstr>Outliers:</vt:lpstr>
      <vt:lpstr>Visualization:</vt:lpstr>
      <vt:lpstr>Line Chart:</vt:lpstr>
      <vt:lpstr>Moving Average 30 days:</vt:lpstr>
      <vt:lpstr>Moving Average 100 days:</vt:lpstr>
      <vt:lpstr>Model Development: </vt:lpstr>
      <vt:lpstr>Prophet:</vt:lpstr>
      <vt:lpstr>Prophet Graph:</vt:lpstr>
      <vt:lpstr>Components Graph:</vt:lpstr>
      <vt:lpstr>Cross Validation:</vt:lpstr>
      <vt:lpstr>Performance Metrics:</vt:lpstr>
      <vt:lpstr>Cross Validation Chart:</vt:lpstr>
      <vt:lpstr>Checking Seasonality:</vt:lpstr>
      <vt:lpstr>Dickey Fuller Test:</vt:lpstr>
      <vt:lpstr>Differencing: </vt:lpstr>
      <vt:lpstr>ACF and PACF Chart:</vt:lpstr>
      <vt:lpstr>SARIMAX:</vt:lpstr>
      <vt:lpstr>Sarimax Chart:</vt:lpstr>
      <vt:lpstr>     Model Evaluation:</vt:lpstr>
      <vt:lpstr>  Prophet:</vt:lpstr>
      <vt:lpstr>  SARIMAX:</vt:lpstr>
      <vt:lpstr>   Model Deployment</vt:lpstr>
      <vt:lpstr>Model Selection:</vt:lpstr>
      <vt:lpstr>The Web Page:</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Mschk248</dc:creator>
  <cp:lastModifiedBy>Mschk248</cp:lastModifiedBy>
  <cp:revision>7</cp:revision>
  <dcterms:created xsi:type="dcterms:W3CDTF">2024-07-31T16:12:20Z</dcterms:created>
  <dcterms:modified xsi:type="dcterms:W3CDTF">2024-08-13T17:20:26Z</dcterms:modified>
</cp:coreProperties>
</file>