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0" r:id="rId5"/>
    <p:sldId id="261" r:id="rId6"/>
    <p:sldId id="262" r:id="rId7"/>
    <p:sldId id="264"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ama Singh" initials="AS" lastIdx="1" clrIdx="0">
    <p:extLst>
      <p:ext uri="{19B8F6BF-5375-455C-9EA6-DF929625EA0E}">
        <p15:presenceInfo xmlns:p15="http://schemas.microsoft.com/office/powerpoint/2012/main" userId="facee442601595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3523-0A73-4F03-AA53-5F048D8C61FB}" type="datetimeFigureOut">
              <a:rPr lang="en-IN" smtClean="0"/>
              <a:t>14-05-2021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D35E8-53C1-4FFC-8F94-8024B8FA1788}" type="slidenum">
              <a:rPr lang="en-IN" smtClean="0"/>
              <a:t>‹#›</a:t>
            </a:fld>
            <a:endParaRPr lang="en-IN"/>
          </a:p>
        </p:txBody>
      </p:sp>
    </p:spTree>
    <p:extLst>
      <p:ext uri="{BB962C8B-B14F-4D97-AF65-F5344CB8AC3E}">
        <p14:creationId xmlns:p14="http://schemas.microsoft.com/office/powerpoint/2010/main" val="297937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1381-D109-47B1-94F6-15E5C2367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5B5A72-A0FF-47A7-B3A4-1FA2D67E3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2B7F8A-3A6A-435F-8342-6E462A5C5D3D}"/>
              </a:ext>
            </a:extLst>
          </p:cNvPr>
          <p:cNvSpPr>
            <a:spLocks noGrp="1"/>
          </p:cNvSpPr>
          <p:nvPr>
            <p:ph type="dt" sz="half" idx="10"/>
          </p:nvPr>
        </p:nvSpPr>
        <p:spPr/>
        <p:txBody>
          <a:bodyPr/>
          <a:lstStyle/>
          <a:p>
            <a:fld id="{DEEF0261-CFC5-487D-BBD5-30BA6935DBC4}" type="datetime1">
              <a:rPr lang="en-IN" smtClean="0"/>
              <a:t>14-05-2021</a:t>
            </a:fld>
            <a:endParaRPr lang="en-IN"/>
          </a:p>
        </p:txBody>
      </p:sp>
      <p:sp>
        <p:nvSpPr>
          <p:cNvPr id="5" name="Footer Placeholder 4">
            <a:extLst>
              <a:ext uri="{FF2B5EF4-FFF2-40B4-BE49-F238E27FC236}">
                <a16:creationId xmlns:a16="http://schemas.microsoft.com/office/drawing/2014/main" id="{C5BF5BA1-68AB-4B08-ACD8-A1F122CB5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27AF5-B507-4C3E-8465-CDADA2DA08FB}"/>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90726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E9AF-FBAE-4DB6-A54D-1A3AE7CB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1F52AC-25D1-4081-BE24-14231B5E2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87B7B-D08B-4443-BFD3-12760BBFD410}"/>
              </a:ext>
            </a:extLst>
          </p:cNvPr>
          <p:cNvSpPr>
            <a:spLocks noGrp="1"/>
          </p:cNvSpPr>
          <p:nvPr>
            <p:ph type="dt" sz="half" idx="10"/>
          </p:nvPr>
        </p:nvSpPr>
        <p:spPr/>
        <p:txBody>
          <a:bodyPr/>
          <a:lstStyle/>
          <a:p>
            <a:fld id="{15E8BEF2-9514-482D-9F8F-04F0659CF5FE}" type="datetime1">
              <a:rPr lang="en-IN" smtClean="0"/>
              <a:t>14-05-2021</a:t>
            </a:fld>
            <a:endParaRPr lang="en-IN"/>
          </a:p>
        </p:txBody>
      </p:sp>
      <p:sp>
        <p:nvSpPr>
          <p:cNvPr id="5" name="Footer Placeholder 4">
            <a:extLst>
              <a:ext uri="{FF2B5EF4-FFF2-40B4-BE49-F238E27FC236}">
                <a16:creationId xmlns:a16="http://schemas.microsoft.com/office/drawing/2014/main" id="{41081016-F5E3-4184-9D0E-0E847D1B1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13E4B-2744-4343-ABFD-B692CBBA18AC}"/>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426402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628D8-B899-4C5B-B934-B09A5B32C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96022-082D-4FDE-8A5C-1252B7BE1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F75C4-DFED-4339-8113-517ECD637BB8}"/>
              </a:ext>
            </a:extLst>
          </p:cNvPr>
          <p:cNvSpPr>
            <a:spLocks noGrp="1"/>
          </p:cNvSpPr>
          <p:nvPr>
            <p:ph type="dt" sz="half" idx="10"/>
          </p:nvPr>
        </p:nvSpPr>
        <p:spPr/>
        <p:txBody>
          <a:bodyPr/>
          <a:lstStyle/>
          <a:p>
            <a:fld id="{8871920F-6E69-4853-8944-2D90D289D30C}" type="datetime1">
              <a:rPr lang="en-IN" smtClean="0"/>
              <a:t>14-05-2021</a:t>
            </a:fld>
            <a:endParaRPr lang="en-IN"/>
          </a:p>
        </p:txBody>
      </p:sp>
      <p:sp>
        <p:nvSpPr>
          <p:cNvPr id="5" name="Footer Placeholder 4">
            <a:extLst>
              <a:ext uri="{FF2B5EF4-FFF2-40B4-BE49-F238E27FC236}">
                <a16:creationId xmlns:a16="http://schemas.microsoft.com/office/drawing/2014/main" id="{CF8DC00C-A6A7-4C6C-9646-8A750BB93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35E5D-848A-4428-8439-C26BE4EB411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82438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2D97-810A-4D4E-AB54-11FC2DC23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5E161-0CEE-4D7E-A39E-47C97E19F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2A7EE-0A75-475F-9EF6-8D4728BC908C}"/>
              </a:ext>
            </a:extLst>
          </p:cNvPr>
          <p:cNvSpPr>
            <a:spLocks noGrp="1"/>
          </p:cNvSpPr>
          <p:nvPr>
            <p:ph type="dt" sz="half" idx="10"/>
          </p:nvPr>
        </p:nvSpPr>
        <p:spPr/>
        <p:txBody>
          <a:bodyPr/>
          <a:lstStyle/>
          <a:p>
            <a:fld id="{F45EFD00-CB87-4551-9E98-8064E2731769}" type="datetime1">
              <a:rPr lang="en-IN" smtClean="0"/>
              <a:t>14-05-2021</a:t>
            </a:fld>
            <a:endParaRPr lang="en-IN"/>
          </a:p>
        </p:txBody>
      </p:sp>
      <p:sp>
        <p:nvSpPr>
          <p:cNvPr id="5" name="Footer Placeholder 4">
            <a:extLst>
              <a:ext uri="{FF2B5EF4-FFF2-40B4-BE49-F238E27FC236}">
                <a16:creationId xmlns:a16="http://schemas.microsoft.com/office/drawing/2014/main" id="{E8FD6AC2-47B5-4069-961C-3E0E85582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8FEF5-F56A-4358-844A-1BBAFF8751C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423550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A00C-CD48-4E72-AD04-9129A846A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894A8-9596-47BC-9218-217D9DB89B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39524-2A8A-4A42-85B2-252CCA52B125}"/>
              </a:ext>
            </a:extLst>
          </p:cNvPr>
          <p:cNvSpPr>
            <a:spLocks noGrp="1"/>
          </p:cNvSpPr>
          <p:nvPr>
            <p:ph type="dt" sz="half" idx="10"/>
          </p:nvPr>
        </p:nvSpPr>
        <p:spPr/>
        <p:txBody>
          <a:bodyPr/>
          <a:lstStyle/>
          <a:p>
            <a:fld id="{A2FAA78E-8D2A-4938-AE43-BAAAB8C7A6F0}" type="datetime1">
              <a:rPr lang="en-IN" smtClean="0"/>
              <a:t>14-05-2021</a:t>
            </a:fld>
            <a:endParaRPr lang="en-IN"/>
          </a:p>
        </p:txBody>
      </p:sp>
      <p:sp>
        <p:nvSpPr>
          <p:cNvPr id="5" name="Footer Placeholder 4">
            <a:extLst>
              <a:ext uri="{FF2B5EF4-FFF2-40B4-BE49-F238E27FC236}">
                <a16:creationId xmlns:a16="http://schemas.microsoft.com/office/drawing/2014/main" id="{66510584-4EC6-4D12-AE0C-07F0CFD63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9E00F-6A0C-45D0-9301-C623EC3CA46E}"/>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36161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A48-8BA0-46DB-B847-6433A9BEF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E13D2A-61D9-4B01-AC46-A86CDCD63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AC6FC2-B899-4333-9EFB-0765861E9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06D5FA-7C88-4845-8D74-F4BAF1244E84}"/>
              </a:ext>
            </a:extLst>
          </p:cNvPr>
          <p:cNvSpPr>
            <a:spLocks noGrp="1"/>
          </p:cNvSpPr>
          <p:nvPr>
            <p:ph type="dt" sz="half" idx="10"/>
          </p:nvPr>
        </p:nvSpPr>
        <p:spPr/>
        <p:txBody>
          <a:bodyPr/>
          <a:lstStyle/>
          <a:p>
            <a:fld id="{05B0EC5E-2BAB-44CA-9A2A-69EB36ABC088}" type="datetime1">
              <a:rPr lang="en-IN" smtClean="0"/>
              <a:t>14-05-2021</a:t>
            </a:fld>
            <a:endParaRPr lang="en-IN"/>
          </a:p>
        </p:txBody>
      </p:sp>
      <p:sp>
        <p:nvSpPr>
          <p:cNvPr id="6" name="Footer Placeholder 5">
            <a:extLst>
              <a:ext uri="{FF2B5EF4-FFF2-40B4-BE49-F238E27FC236}">
                <a16:creationId xmlns:a16="http://schemas.microsoft.com/office/drawing/2014/main" id="{3886E446-EDE5-4EA9-A9ED-5072F4F09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40426-1BC5-4F47-9636-8D215EB23A1B}"/>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26498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9A89-E06E-4D09-9A04-FB9B67D442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787BF4-9492-4CC3-A104-24FE35182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EF1DE-5CCB-4E33-88F4-908FF1DDD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6A86E5-4CDF-4E8F-A366-612235928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B2867-86CB-4917-8FC6-2DEEC4075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E6A153-7577-4FBF-ABE0-411057DB248E}"/>
              </a:ext>
            </a:extLst>
          </p:cNvPr>
          <p:cNvSpPr>
            <a:spLocks noGrp="1"/>
          </p:cNvSpPr>
          <p:nvPr>
            <p:ph type="dt" sz="half" idx="10"/>
          </p:nvPr>
        </p:nvSpPr>
        <p:spPr/>
        <p:txBody>
          <a:bodyPr/>
          <a:lstStyle/>
          <a:p>
            <a:fld id="{B9D17433-A464-4D44-8277-B0F5D5E0398D}" type="datetime1">
              <a:rPr lang="en-IN" smtClean="0"/>
              <a:t>14-05-2021</a:t>
            </a:fld>
            <a:endParaRPr lang="en-IN"/>
          </a:p>
        </p:txBody>
      </p:sp>
      <p:sp>
        <p:nvSpPr>
          <p:cNvPr id="8" name="Footer Placeholder 7">
            <a:extLst>
              <a:ext uri="{FF2B5EF4-FFF2-40B4-BE49-F238E27FC236}">
                <a16:creationId xmlns:a16="http://schemas.microsoft.com/office/drawing/2014/main" id="{B1683DA8-DA10-4BEE-BDCD-F1C9D0756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C0DE94-C613-4BEA-AFC5-49AA62928A0C}"/>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82532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1AB1-66F0-45C0-B0A1-E4BF5C4D69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F7BF71-9326-4B92-B48D-17DDC3723582}"/>
              </a:ext>
            </a:extLst>
          </p:cNvPr>
          <p:cNvSpPr>
            <a:spLocks noGrp="1"/>
          </p:cNvSpPr>
          <p:nvPr>
            <p:ph type="dt" sz="half" idx="10"/>
          </p:nvPr>
        </p:nvSpPr>
        <p:spPr/>
        <p:txBody>
          <a:bodyPr/>
          <a:lstStyle/>
          <a:p>
            <a:fld id="{CB71B2CA-1DF4-415E-9006-4C5242C827AE}" type="datetime1">
              <a:rPr lang="en-IN" smtClean="0"/>
              <a:t>14-05-2021</a:t>
            </a:fld>
            <a:endParaRPr lang="en-IN"/>
          </a:p>
        </p:txBody>
      </p:sp>
      <p:sp>
        <p:nvSpPr>
          <p:cNvPr id="4" name="Footer Placeholder 3">
            <a:extLst>
              <a:ext uri="{FF2B5EF4-FFF2-40B4-BE49-F238E27FC236}">
                <a16:creationId xmlns:a16="http://schemas.microsoft.com/office/drawing/2014/main" id="{6755E49D-3743-4CB9-874E-CC60B61B32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9EB281-743E-4D28-B352-F79E7F65292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5932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2A0CC-54FE-4F07-A5B6-CDB30EC77D59}"/>
              </a:ext>
            </a:extLst>
          </p:cNvPr>
          <p:cNvSpPr>
            <a:spLocks noGrp="1"/>
          </p:cNvSpPr>
          <p:nvPr>
            <p:ph type="dt" sz="half" idx="10"/>
          </p:nvPr>
        </p:nvSpPr>
        <p:spPr/>
        <p:txBody>
          <a:bodyPr/>
          <a:lstStyle/>
          <a:p>
            <a:fld id="{99F03F09-1C53-4524-A8DB-8C0EFDBF0971}" type="datetime1">
              <a:rPr lang="en-IN" smtClean="0"/>
              <a:t>14-05-2021</a:t>
            </a:fld>
            <a:endParaRPr lang="en-IN"/>
          </a:p>
        </p:txBody>
      </p:sp>
      <p:sp>
        <p:nvSpPr>
          <p:cNvPr id="3" name="Footer Placeholder 2">
            <a:extLst>
              <a:ext uri="{FF2B5EF4-FFF2-40B4-BE49-F238E27FC236}">
                <a16:creationId xmlns:a16="http://schemas.microsoft.com/office/drawing/2014/main" id="{4AF3E5CE-BA4F-4AE4-AB6C-3421EFC38A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7B3381-3CE4-481F-9D50-E961007FE4A3}"/>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18316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A468-B643-454B-A62D-AC0959CBC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3F3624-0171-44AC-B3F0-CC00C1187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DCE2FA-9C4E-49D1-92E6-E79BBE6FD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42042-7C52-4310-A4AA-BD6073F6D633}"/>
              </a:ext>
            </a:extLst>
          </p:cNvPr>
          <p:cNvSpPr>
            <a:spLocks noGrp="1"/>
          </p:cNvSpPr>
          <p:nvPr>
            <p:ph type="dt" sz="half" idx="10"/>
          </p:nvPr>
        </p:nvSpPr>
        <p:spPr/>
        <p:txBody>
          <a:bodyPr/>
          <a:lstStyle/>
          <a:p>
            <a:fld id="{0E08D752-98E3-41CB-AAA1-F669BBA61003}" type="datetime1">
              <a:rPr lang="en-IN" smtClean="0"/>
              <a:t>14-05-2021</a:t>
            </a:fld>
            <a:endParaRPr lang="en-IN"/>
          </a:p>
        </p:txBody>
      </p:sp>
      <p:sp>
        <p:nvSpPr>
          <p:cNvPr id="6" name="Footer Placeholder 5">
            <a:extLst>
              <a:ext uri="{FF2B5EF4-FFF2-40B4-BE49-F238E27FC236}">
                <a16:creationId xmlns:a16="http://schemas.microsoft.com/office/drawing/2014/main" id="{4E530E61-B601-48ED-9935-09C07AFD5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0BFC3-036B-40D0-AD93-19730B081506}"/>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11742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1CB5-5FA7-4F67-8FC4-A5DF3D49F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CDB417-F263-4234-B466-4A118B53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B4488D-9F2B-4626-A33F-DF11AD34B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6C697-9D1A-458B-8C16-E829B7F8ECC0}"/>
              </a:ext>
            </a:extLst>
          </p:cNvPr>
          <p:cNvSpPr>
            <a:spLocks noGrp="1"/>
          </p:cNvSpPr>
          <p:nvPr>
            <p:ph type="dt" sz="half" idx="10"/>
          </p:nvPr>
        </p:nvSpPr>
        <p:spPr/>
        <p:txBody>
          <a:bodyPr/>
          <a:lstStyle/>
          <a:p>
            <a:fld id="{97883D44-86C7-4F1B-8B52-6D5761059A25}" type="datetime1">
              <a:rPr lang="en-IN" smtClean="0"/>
              <a:t>14-05-2021</a:t>
            </a:fld>
            <a:endParaRPr lang="en-IN"/>
          </a:p>
        </p:txBody>
      </p:sp>
      <p:sp>
        <p:nvSpPr>
          <p:cNvPr id="6" name="Footer Placeholder 5">
            <a:extLst>
              <a:ext uri="{FF2B5EF4-FFF2-40B4-BE49-F238E27FC236}">
                <a16:creationId xmlns:a16="http://schemas.microsoft.com/office/drawing/2014/main" id="{C23BD536-C875-480C-A53B-DAC672930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9FC06-6C3E-47FD-9965-9C064E5CC210}"/>
              </a:ext>
            </a:extLst>
          </p:cNvPr>
          <p:cNvSpPr>
            <a:spLocks noGrp="1"/>
          </p:cNvSpPr>
          <p:nvPr>
            <p:ph type="sldNum" sz="quarter" idx="12"/>
          </p:nvPr>
        </p:nvSpPr>
        <p:spPr/>
        <p:txBody>
          <a:bodyPr/>
          <a:lstStyle/>
          <a:p>
            <a:fld id="{E5377B38-29B2-4C92-8391-41F8B61D6C98}" type="slidenum">
              <a:rPr lang="en-IN" smtClean="0"/>
              <a:t>‹#›</a:t>
            </a:fld>
            <a:endParaRPr lang="en-IN"/>
          </a:p>
        </p:txBody>
      </p:sp>
    </p:spTree>
    <p:extLst>
      <p:ext uri="{BB962C8B-B14F-4D97-AF65-F5344CB8AC3E}">
        <p14:creationId xmlns:p14="http://schemas.microsoft.com/office/powerpoint/2010/main" val="398479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DA37D-BDED-4A6D-A8CB-42927B8CA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1B32FA-14BE-4BAF-9B66-6966C0FAA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0B5CC-5623-4E40-8890-D18053B9B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14D95-0355-45C1-8FDA-406E9D49131E}" type="datetime1">
              <a:rPr lang="en-IN" smtClean="0"/>
              <a:t>14-05-2021</a:t>
            </a:fld>
            <a:endParaRPr lang="en-IN"/>
          </a:p>
        </p:txBody>
      </p:sp>
      <p:sp>
        <p:nvSpPr>
          <p:cNvPr id="5" name="Footer Placeholder 4">
            <a:extLst>
              <a:ext uri="{FF2B5EF4-FFF2-40B4-BE49-F238E27FC236}">
                <a16:creationId xmlns:a16="http://schemas.microsoft.com/office/drawing/2014/main" id="{61666569-5ADD-4EFF-A923-46515128B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5EBCB-45F9-480A-8832-AE0105D4F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77B38-29B2-4C92-8391-41F8B61D6C98}" type="slidenum">
              <a:rPr lang="en-IN" smtClean="0"/>
              <a:t>‹#›</a:t>
            </a:fld>
            <a:endParaRPr lang="en-IN"/>
          </a:p>
        </p:txBody>
      </p:sp>
    </p:spTree>
    <p:extLst>
      <p:ext uri="{BB962C8B-B14F-4D97-AF65-F5344CB8AC3E}">
        <p14:creationId xmlns:p14="http://schemas.microsoft.com/office/powerpoint/2010/main" val="307281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clweb.org/anthology/D11-1141.pdf" TargetMode="External"/><Relationship Id="rId2" Type="http://schemas.openxmlformats.org/officeDocument/2006/relationships/hyperlink" Target="https://www.aclweb.org/anthology/D14-1162.pdf" TargetMode="External"/><Relationship Id="rId1" Type="http://schemas.openxmlformats.org/officeDocument/2006/relationships/slideLayout" Target="../slideLayouts/slideLayout2.xml"/><Relationship Id="rId4" Type="http://schemas.openxmlformats.org/officeDocument/2006/relationships/hyperlink" Target="https://spacy.io/usage/processing-pipel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E531-CF5F-4FB1-9C6A-A062F5D84EFE}"/>
              </a:ext>
            </a:extLst>
          </p:cNvPr>
          <p:cNvSpPr>
            <a:spLocks noGrp="1"/>
          </p:cNvSpPr>
          <p:nvPr>
            <p:ph type="ctrTitle"/>
          </p:nvPr>
        </p:nvSpPr>
        <p:spPr>
          <a:xfrm>
            <a:off x="1524000" y="1122363"/>
            <a:ext cx="9144000" cy="1344612"/>
          </a:xfrm>
        </p:spPr>
        <p:txBody>
          <a:bodyPr anchor="t">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Voice and Text Summary Generation using ML and NLP</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DAFF6558-313A-4FDA-864C-06BE21114BE2}"/>
              </a:ext>
            </a:extLst>
          </p:cNvPr>
          <p:cNvSpPr>
            <a:spLocks noGrp="1"/>
          </p:cNvSpPr>
          <p:nvPr>
            <p:ph type="subTitle" idx="1"/>
          </p:nvPr>
        </p:nvSpPr>
        <p:spPr>
          <a:xfrm>
            <a:off x="1524000" y="3602037"/>
            <a:ext cx="9144000" cy="1931987"/>
          </a:xfrm>
        </p:spPr>
        <p:txBody>
          <a:bodyPr>
            <a:normAutofit fontScale="92500" lnSpcReduction="20000"/>
          </a:bodyPr>
          <a:lstStyle/>
          <a:p>
            <a:r>
              <a:rPr lang="en-US" dirty="0">
                <a:latin typeface="Open Sans" panose="020B0606030504020204" pitchFamily="34" charset="0"/>
                <a:ea typeface="Open Sans" panose="020B0606030504020204" pitchFamily="34" charset="0"/>
                <a:cs typeface="Open Sans" panose="020B0606030504020204" pitchFamily="34" charset="0"/>
              </a:rPr>
              <a:t>Project Members</a:t>
            </a:r>
          </a:p>
          <a:p>
            <a:r>
              <a:rPr lang="en-US" dirty="0">
                <a:latin typeface="Open Sans" panose="020B0606030504020204" pitchFamily="34" charset="0"/>
                <a:ea typeface="Open Sans" panose="020B0606030504020204" pitchFamily="34" charset="0"/>
                <a:cs typeface="Open Sans" panose="020B0606030504020204" pitchFamily="34" charset="0"/>
              </a:rPr>
              <a:t>Guide- Dr. Mire Archana Vasant</a:t>
            </a:r>
          </a:p>
          <a:p>
            <a:r>
              <a:rPr lang="en-IN" dirty="0" err="1">
                <a:latin typeface="Open Sans" panose="020B0606030504020204" pitchFamily="34" charset="0"/>
                <a:ea typeface="Open Sans" panose="020B0606030504020204" pitchFamily="34" charset="0"/>
                <a:cs typeface="Open Sans" panose="020B0606030504020204" pitchFamily="34" charset="0"/>
              </a:rPr>
              <a:t>Prathamesh</a:t>
            </a:r>
            <a:r>
              <a:rPr lang="en-IN" dirty="0">
                <a:latin typeface="Open Sans" panose="020B0606030504020204" pitchFamily="34" charset="0"/>
                <a:ea typeface="Open Sans" panose="020B0606030504020204" pitchFamily="34" charset="0"/>
                <a:cs typeface="Open Sans" panose="020B0606030504020204" pitchFamily="34" charset="0"/>
              </a:rPr>
              <a:t> </a:t>
            </a:r>
            <a:r>
              <a:rPr lang="en-IN" dirty="0" err="1">
                <a:latin typeface="Open Sans" panose="020B0606030504020204" pitchFamily="34" charset="0"/>
                <a:ea typeface="Open Sans" panose="020B0606030504020204" pitchFamily="34" charset="0"/>
                <a:cs typeface="Open Sans" panose="020B0606030504020204" pitchFamily="34" charset="0"/>
              </a:rPr>
              <a:t>Chaskar</a:t>
            </a:r>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Shruti Rathod</a:t>
            </a:r>
          </a:p>
          <a:p>
            <a:r>
              <a:rPr lang="en-IN" dirty="0">
                <a:latin typeface="Open Sans" panose="020B0606030504020204" pitchFamily="34" charset="0"/>
                <a:ea typeface="Open Sans" panose="020B0606030504020204" pitchFamily="34" charset="0"/>
                <a:cs typeface="Open Sans" panose="020B0606030504020204" pitchFamily="34" charset="0"/>
              </a:rPr>
              <a:t>Aditya Singh</a:t>
            </a:r>
          </a:p>
        </p:txBody>
      </p:sp>
      <p:sp>
        <p:nvSpPr>
          <p:cNvPr id="4" name="Slide Number Placeholder 3">
            <a:extLst>
              <a:ext uri="{FF2B5EF4-FFF2-40B4-BE49-F238E27FC236}">
                <a16:creationId xmlns:a16="http://schemas.microsoft.com/office/drawing/2014/main" id="{B3BEB98B-13B7-4BB8-A929-6A99DD2D5556}"/>
              </a:ext>
            </a:extLst>
          </p:cNvPr>
          <p:cNvSpPr>
            <a:spLocks noGrp="1"/>
          </p:cNvSpPr>
          <p:nvPr>
            <p:ph type="sldNum" sz="quarter" idx="12"/>
          </p:nvPr>
        </p:nvSpPr>
        <p:spPr/>
        <p:txBody>
          <a:bodyPr/>
          <a:lstStyle/>
          <a:p>
            <a:fld id="{E5377B38-29B2-4C92-8391-41F8B61D6C98}" type="slidenum">
              <a:rPr lang="en-IN" smtClean="0"/>
              <a:t>1</a:t>
            </a:fld>
            <a:endParaRPr lang="en-IN"/>
          </a:p>
        </p:txBody>
      </p:sp>
    </p:spTree>
    <p:extLst>
      <p:ext uri="{BB962C8B-B14F-4D97-AF65-F5344CB8AC3E}">
        <p14:creationId xmlns:p14="http://schemas.microsoft.com/office/powerpoint/2010/main" val="273731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732-AA76-4615-91DF-09ABE02F6A45}"/>
              </a:ext>
            </a:extLst>
          </p:cNvPr>
          <p:cNvSpPr>
            <a:spLocks noGrp="1"/>
          </p:cNvSpPr>
          <p:nvPr>
            <p:ph type="title"/>
          </p:nvPr>
        </p:nvSpPr>
        <p:spPr>
          <a:xfrm>
            <a:off x="838200" y="317501"/>
            <a:ext cx="10515600" cy="730250"/>
          </a:xfrm>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Presentation</a:t>
            </a:r>
            <a:r>
              <a:rPr lang="en-US" sz="4000" dirty="0"/>
              <a:t> </a:t>
            </a:r>
            <a:r>
              <a:rPr lang="en-US" sz="4000" dirty="0">
                <a:latin typeface="Open Sans" panose="020B0606030504020204" pitchFamily="34" charset="0"/>
                <a:ea typeface="Open Sans" panose="020B0606030504020204" pitchFamily="34" charset="0"/>
                <a:cs typeface="Open Sans" panose="020B0606030504020204" pitchFamily="34" charset="0"/>
              </a:rPr>
              <a:t>Outline</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le 5">
            <a:extLst>
              <a:ext uri="{FF2B5EF4-FFF2-40B4-BE49-F238E27FC236}">
                <a16:creationId xmlns:a16="http://schemas.microsoft.com/office/drawing/2014/main" id="{42A766F5-63EF-43E3-9FFF-2087DFBBBE31}"/>
              </a:ext>
            </a:extLst>
          </p:cNvPr>
          <p:cNvGraphicFramePr>
            <a:graphicFrameLocks noGrp="1"/>
          </p:cNvGraphicFramePr>
          <p:nvPr>
            <p:ph idx="1"/>
            <p:extLst>
              <p:ext uri="{D42A27DB-BD31-4B8C-83A1-F6EECF244321}">
                <p14:modId xmlns:p14="http://schemas.microsoft.com/office/powerpoint/2010/main" val="3199623188"/>
              </p:ext>
            </p:extLst>
          </p:nvPr>
        </p:nvGraphicFramePr>
        <p:xfrm>
          <a:off x="838200" y="1825624"/>
          <a:ext cx="10515597" cy="4175124"/>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847503878"/>
                    </a:ext>
                  </a:extLst>
                </a:gridCol>
                <a:gridCol w="4314825">
                  <a:extLst>
                    <a:ext uri="{9D8B030D-6E8A-4147-A177-3AD203B41FA5}">
                      <a16:colId xmlns:a16="http://schemas.microsoft.com/office/drawing/2014/main" val="2396531458"/>
                    </a:ext>
                  </a:extLst>
                </a:gridCol>
                <a:gridCol w="5362572">
                  <a:extLst>
                    <a:ext uri="{9D8B030D-6E8A-4147-A177-3AD203B41FA5}">
                      <a16:colId xmlns:a16="http://schemas.microsoft.com/office/drawing/2014/main" val="3155915335"/>
                    </a:ext>
                  </a:extLst>
                </a:gridCol>
              </a:tblGrid>
              <a:tr h="695854">
                <a:tc>
                  <a:txBody>
                    <a:bodyPr/>
                    <a:lstStyle/>
                    <a:p>
                      <a:pPr algn="ctr"/>
                      <a:r>
                        <a:rPr lang="en-US" dirty="0"/>
                        <a:t>Sr No.</a:t>
                      </a:r>
                      <a:endParaRPr lang="en-IN" dirty="0"/>
                    </a:p>
                  </a:txBody>
                  <a:tcPr anchor="ctr"/>
                </a:tc>
                <a:tc>
                  <a:txBody>
                    <a:bodyPr/>
                    <a:lstStyle/>
                    <a:p>
                      <a:pPr algn="ctr"/>
                      <a:r>
                        <a:rPr lang="en-US" dirty="0"/>
                        <a:t>Outline</a:t>
                      </a:r>
                      <a:endParaRPr lang="en-IN" dirty="0"/>
                    </a:p>
                  </a:txBody>
                  <a:tcPr anchor="ctr"/>
                </a:tc>
                <a:tc>
                  <a:txBody>
                    <a:bodyPr/>
                    <a:lstStyle/>
                    <a:p>
                      <a:pPr algn="ctr"/>
                      <a:r>
                        <a:rPr lang="en-US" dirty="0"/>
                        <a:t>Slide Number</a:t>
                      </a:r>
                      <a:endParaRPr lang="en-IN" dirty="0"/>
                    </a:p>
                  </a:txBody>
                  <a:tcPr anchor="ctr"/>
                </a:tc>
                <a:extLst>
                  <a:ext uri="{0D108BD9-81ED-4DB2-BD59-A6C34878D82A}">
                    <a16:rowId xmlns:a16="http://schemas.microsoft.com/office/drawing/2014/main" val="3466000310"/>
                  </a:ext>
                </a:extLst>
              </a:tr>
              <a:tr h="695854">
                <a:tc>
                  <a:txBody>
                    <a:bodyPr/>
                    <a:lstStyle/>
                    <a:p>
                      <a:pPr algn="ctr"/>
                      <a:r>
                        <a:rPr lang="en-US" dirty="0"/>
                        <a:t>1</a:t>
                      </a:r>
                      <a:endParaRPr lang="en-IN" dirty="0"/>
                    </a:p>
                  </a:txBody>
                  <a:tcPr anchor="ctr"/>
                </a:tc>
                <a:tc>
                  <a:txBody>
                    <a:bodyPr/>
                    <a:lstStyle/>
                    <a:p>
                      <a:pPr algn="ctr"/>
                      <a:r>
                        <a:rPr lang="en-US" dirty="0"/>
                        <a:t>Abstract</a:t>
                      </a:r>
                      <a:endParaRPr lang="en-IN" dirty="0"/>
                    </a:p>
                  </a:txBody>
                  <a:tcPr anchor="ctr"/>
                </a:tc>
                <a:tc>
                  <a:txBody>
                    <a:bodyPr/>
                    <a:lstStyle/>
                    <a:p>
                      <a:pPr algn="ctr"/>
                      <a:r>
                        <a:rPr lang="en-US" dirty="0"/>
                        <a:t>3</a:t>
                      </a:r>
                      <a:endParaRPr lang="en-IN" dirty="0"/>
                    </a:p>
                  </a:txBody>
                  <a:tcPr anchor="ctr"/>
                </a:tc>
                <a:extLst>
                  <a:ext uri="{0D108BD9-81ED-4DB2-BD59-A6C34878D82A}">
                    <a16:rowId xmlns:a16="http://schemas.microsoft.com/office/drawing/2014/main" val="663630234"/>
                  </a:ext>
                </a:extLst>
              </a:tr>
              <a:tr h="695854">
                <a:tc>
                  <a:txBody>
                    <a:bodyPr/>
                    <a:lstStyle/>
                    <a:p>
                      <a:pPr algn="ctr"/>
                      <a:r>
                        <a:rPr lang="en-US" dirty="0"/>
                        <a:t>2</a:t>
                      </a:r>
                      <a:endParaRPr lang="en-IN" dirty="0"/>
                    </a:p>
                  </a:txBody>
                  <a:tcPr anchor="ctr"/>
                </a:tc>
                <a:tc>
                  <a:txBody>
                    <a:bodyPr/>
                    <a:lstStyle/>
                    <a:p>
                      <a:pPr algn="ctr"/>
                      <a:r>
                        <a:rPr lang="en-US" dirty="0"/>
                        <a:t>Introduction</a:t>
                      </a:r>
                      <a:endParaRPr lang="en-IN" dirty="0"/>
                    </a:p>
                  </a:txBody>
                  <a:tcPr anchor="ctr"/>
                </a:tc>
                <a:tc>
                  <a:txBody>
                    <a:bodyPr/>
                    <a:lstStyle/>
                    <a:p>
                      <a:pPr algn="ctr"/>
                      <a:r>
                        <a:rPr lang="en-US" dirty="0"/>
                        <a:t>4</a:t>
                      </a:r>
                      <a:endParaRPr lang="en-IN" dirty="0"/>
                    </a:p>
                  </a:txBody>
                  <a:tcPr anchor="ctr"/>
                </a:tc>
                <a:extLst>
                  <a:ext uri="{0D108BD9-81ED-4DB2-BD59-A6C34878D82A}">
                    <a16:rowId xmlns:a16="http://schemas.microsoft.com/office/drawing/2014/main" val="4037346576"/>
                  </a:ext>
                </a:extLst>
              </a:tr>
              <a:tr h="695854">
                <a:tc>
                  <a:txBody>
                    <a:bodyPr/>
                    <a:lstStyle/>
                    <a:p>
                      <a:pPr algn="ctr"/>
                      <a:r>
                        <a:rPr lang="en-US" dirty="0"/>
                        <a:t>3</a:t>
                      </a:r>
                      <a:endParaRPr lang="en-IN" dirty="0"/>
                    </a:p>
                  </a:txBody>
                  <a:tcPr anchor="ctr"/>
                </a:tc>
                <a:tc>
                  <a:txBody>
                    <a:bodyPr/>
                    <a:lstStyle/>
                    <a:p>
                      <a:pPr algn="ctr"/>
                      <a:r>
                        <a:rPr lang="en-US" dirty="0"/>
                        <a:t>Literature Survey </a:t>
                      </a:r>
                      <a:endParaRPr lang="en-IN" dirty="0"/>
                    </a:p>
                  </a:txBody>
                  <a:tcPr anchor="ctr"/>
                </a:tc>
                <a:tc>
                  <a:txBody>
                    <a:bodyPr/>
                    <a:lstStyle/>
                    <a:p>
                      <a:pPr algn="ctr"/>
                      <a:r>
                        <a:rPr lang="en-US" dirty="0"/>
                        <a:t>5</a:t>
                      </a:r>
                      <a:endParaRPr lang="en-IN" dirty="0"/>
                    </a:p>
                  </a:txBody>
                  <a:tcPr anchor="ctr"/>
                </a:tc>
                <a:extLst>
                  <a:ext uri="{0D108BD9-81ED-4DB2-BD59-A6C34878D82A}">
                    <a16:rowId xmlns:a16="http://schemas.microsoft.com/office/drawing/2014/main" val="3841629472"/>
                  </a:ext>
                </a:extLst>
              </a:tr>
              <a:tr h="695854">
                <a:tc>
                  <a:txBody>
                    <a:bodyPr/>
                    <a:lstStyle/>
                    <a:p>
                      <a:pPr algn="ctr"/>
                      <a:r>
                        <a:rPr lang="en-US" dirty="0"/>
                        <a:t>4</a:t>
                      </a:r>
                      <a:endParaRPr lang="en-IN" dirty="0"/>
                    </a:p>
                  </a:txBody>
                  <a:tcPr anchor="ctr"/>
                </a:tc>
                <a:tc>
                  <a:txBody>
                    <a:bodyPr/>
                    <a:lstStyle/>
                    <a:p>
                      <a:pPr algn="ctr"/>
                      <a:r>
                        <a:rPr lang="en-US" dirty="0"/>
                        <a:t>Methodology</a:t>
                      </a:r>
                      <a:endParaRPr lang="en-IN" dirty="0"/>
                    </a:p>
                  </a:txBody>
                  <a:tcPr anchor="ctr"/>
                </a:tc>
                <a:tc>
                  <a:txBody>
                    <a:bodyPr/>
                    <a:lstStyle/>
                    <a:p>
                      <a:pPr algn="ctr"/>
                      <a:r>
                        <a:rPr lang="en-US" dirty="0"/>
                        <a:t>6</a:t>
                      </a:r>
                      <a:endParaRPr lang="en-IN" dirty="0"/>
                    </a:p>
                  </a:txBody>
                  <a:tcPr anchor="ctr"/>
                </a:tc>
                <a:extLst>
                  <a:ext uri="{0D108BD9-81ED-4DB2-BD59-A6C34878D82A}">
                    <a16:rowId xmlns:a16="http://schemas.microsoft.com/office/drawing/2014/main" val="3389533112"/>
                  </a:ext>
                </a:extLst>
              </a:tr>
              <a:tr h="695854">
                <a:tc>
                  <a:txBody>
                    <a:bodyPr/>
                    <a:lstStyle/>
                    <a:p>
                      <a:pPr algn="ctr"/>
                      <a:r>
                        <a:rPr lang="en-US" dirty="0"/>
                        <a:t>5</a:t>
                      </a:r>
                      <a:endParaRPr lang="en-IN" dirty="0"/>
                    </a:p>
                  </a:txBody>
                  <a:tcPr anchor="ctr"/>
                </a:tc>
                <a:tc>
                  <a:txBody>
                    <a:bodyPr/>
                    <a:lstStyle/>
                    <a:p>
                      <a:pPr algn="ctr"/>
                      <a:r>
                        <a:rPr lang="en-US" dirty="0"/>
                        <a:t>References</a:t>
                      </a:r>
                      <a:endParaRPr lang="en-IN" dirty="0"/>
                    </a:p>
                  </a:txBody>
                  <a:tcPr anchor="ctr"/>
                </a:tc>
                <a:tc>
                  <a:txBody>
                    <a:bodyPr/>
                    <a:lstStyle/>
                    <a:p>
                      <a:pPr algn="ctr"/>
                      <a:r>
                        <a:rPr lang="en-US" dirty="0"/>
                        <a:t>8</a:t>
                      </a:r>
                      <a:endParaRPr lang="en-IN" dirty="0"/>
                    </a:p>
                  </a:txBody>
                  <a:tcPr anchor="ctr"/>
                </a:tc>
                <a:extLst>
                  <a:ext uri="{0D108BD9-81ED-4DB2-BD59-A6C34878D82A}">
                    <a16:rowId xmlns:a16="http://schemas.microsoft.com/office/drawing/2014/main" val="2141749529"/>
                  </a:ext>
                </a:extLst>
              </a:tr>
            </a:tbl>
          </a:graphicData>
        </a:graphic>
      </p:graphicFrame>
      <p:sp>
        <p:nvSpPr>
          <p:cNvPr id="5" name="Slide Number Placeholder 4">
            <a:extLst>
              <a:ext uri="{FF2B5EF4-FFF2-40B4-BE49-F238E27FC236}">
                <a16:creationId xmlns:a16="http://schemas.microsoft.com/office/drawing/2014/main" id="{D0B7E2E9-481F-49CD-AA39-26027E0438DE}"/>
              </a:ext>
            </a:extLst>
          </p:cNvPr>
          <p:cNvSpPr>
            <a:spLocks noGrp="1"/>
          </p:cNvSpPr>
          <p:nvPr>
            <p:ph type="sldNum" sz="quarter" idx="12"/>
          </p:nvPr>
        </p:nvSpPr>
        <p:spPr/>
        <p:txBody>
          <a:bodyPr/>
          <a:lstStyle/>
          <a:p>
            <a:fld id="{E5377B38-29B2-4C92-8391-41F8B61D6C98}" type="slidenum">
              <a:rPr lang="en-IN" smtClean="0"/>
              <a:t>2</a:t>
            </a:fld>
            <a:endParaRPr lang="en-IN"/>
          </a:p>
        </p:txBody>
      </p:sp>
    </p:spTree>
    <p:extLst>
      <p:ext uri="{BB962C8B-B14F-4D97-AF65-F5344CB8AC3E}">
        <p14:creationId xmlns:p14="http://schemas.microsoft.com/office/powerpoint/2010/main" val="365963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6703-B729-465A-BBE8-9C10C7DF79AD}"/>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Abstract</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609CCB00-205A-42A6-B23D-958D165543CA}"/>
              </a:ext>
            </a:extLst>
          </p:cNvPr>
          <p:cNvSpPr>
            <a:spLocks noGrp="1"/>
          </p:cNvSpPr>
          <p:nvPr>
            <p:ph idx="1"/>
          </p:nvPr>
        </p:nvSpPr>
        <p:spPr/>
        <p:txBody>
          <a:bodyPr/>
          <a:lstStyle/>
          <a:p>
            <a:pPr marL="0" indent="0" algn="just">
              <a:buNone/>
            </a:pPr>
            <a:r>
              <a:rPr lang="en-US" sz="2200" dirty="0">
                <a:latin typeface="Open Sans" panose="020B0606030504020204" pitchFamily="34" charset="0"/>
                <a:ea typeface="Open Sans" panose="020B0606030504020204" pitchFamily="34" charset="0"/>
                <a:cs typeface="Open Sans" panose="020B0606030504020204" pitchFamily="34" charset="0"/>
              </a:rPr>
              <a:t>Text summarization is a subdomain of Natural Language Processing (NLP) that deals with extracting summaries from huge chunks of texts. It is a process of generating a concise and meaningful summary of text from multiple text resources such as books, news articles, blog posts, research papers and emails or more. Machine learning algorithms can be trained to comprehend documents and identify the sections that convey important facts and information before producing the required summarized texts. This project uses machine learning and NLP to generate condensed form of the text and also give you the entities that was in the provided input.</a:t>
            </a:r>
            <a:endParaRPr lang="en-IN" sz="2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712C63A8-1F38-4327-B062-90612A8E1DC2}"/>
              </a:ext>
            </a:extLst>
          </p:cNvPr>
          <p:cNvSpPr>
            <a:spLocks noGrp="1"/>
          </p:cNvSpPr>
          <p:nvPr>
            <p:ph type="sldNum" sz="quarter" idx="12"/>
          </p:nvPr>
        </p:nvSpPr>
        <p:spPr/>
        <p:txBody>
          <a:bodyPr/>
          <a:lstStyle/>
          <a:p>
            <a:fld id="{E5377B38-29B2-4C92-8391-41F8B61D6C98}" type="slidenum">
              <a:rPr lang="en-IN" smtClean="0"/>
              <a:t>3</a:t>
            </a:fld>
            <a:endParaRPr lang="en-IN"/>
          </a:p>
        </p:txBody>
      </p:sp>
    </p:spTree>
    <p:extLst>
      <p:ext uri="{BB962C8B-B14F-4D97-AF65-F5344CB8AC3E}">
        <p14:creationId xmlns:p14="http://schemas.microsoft.com/office/powerpoint/2010/main" val="191251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2864-E24D-44B3-BBA1-08CF59D7DA1A}"/>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Introduction</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7493253-97B6-4810-A111-2875827B9E50}"/>
              </a:ext>
            </a:extLst>
          </p:cNvPr>
          <p:cNvSpPr>
            <a:spLocks noGrp="1"/>
          </p:cNvSpPr>
          <p:nvPr>
            <p:ph idx="1"/>
          </p:nvPr>
        </p:nvSpPr>
        <p:spPr>
          <a:xfrm>
            <a:off x="838200" y="1609725"/>
            <a:ext cx="10515600" cy="4567238"/>
          </a:xfrm>
        </p:spPr>
        <p:txBody>
          <a:bodyPr>
            <a:normAutofit/>
          </a:bodyPr>
          <a:lstStyle/>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Automatic text processing is a research field that is currently extremely active. One important task in this field is automatic summarization, which consists of reducing the size of a text while preserving its information content. A summarizer is a system that produces a condensed representation of its input’s for user consumption.</a:t>
            </a:r>
          </a:p>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We are using Python programming language to execute the project. The type of NLP approach we are using is called Extraction-based approach. In this approach a subset of words that represent the most important points is pulled from a piece of text and combined to make a summary. The dataset we will be using consists huge text samples with valid sources.</a:t>
            </a:r>
          </a:p>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We present a summarization procedure based on the application of trainable Machine Learning algorithms which employs a set of features extracted directly from the original text. These features are of two kinds: statistical – based on the frequency of some elements in the text; and linguistic – extracted from a simplified argumentative structure of the text.</a:t>
            </a:r>
          </a:p>
        </p:txBody>
      </p:sp>
      <p:sp>
        <p:nvSpPr>
          <p:cNvPr id="5" name="Slide Number Placeholder 4">
            <a:extLst>
              <a:ext uri="{FF2B5EF4-FFF2-40B4-BE49-F238E27FC236}">
                <a16:creationId xmlns:a16="http://schemas.microsoft.com/office/drawing/2014/main" id="{3E942921-F2B4-4297-9CCE-9A08BEBF40B9}"/>
              </a:ext>
            </a:extLst>
          </p:cNvPr>
          <p:cNvSpPr>
            <a:spLocks noGrp="1"/>
          </p:cNvSpPr>
          <p:nvPr>
            <p:ph type="sldNum" sz="quarter" idx="12"/>
          </p:nvPr>
        </p:nvSpPr>
        <p:spPr/>
        <p:txBody>
          <a:bodyPr/>
          <a:lstStyle/>
          <a:p>
            <a:fld id="{E5377B38-29B2-4C92-8391-41F8B61D6C98}" type="slidenum">
              <a:rPr lang="en-IN" smtClean="0"/>
              <a:t>4</a:t>
            </a:fld>
            <a:endParaRPr lang="en-IN"/>
          </a:p>
        </p:txBody>
      </p:sp>
    </p:spTree>
    <p:extLst>
      <p:ext uri="{BB962C8B-B14F-4D97-AF65-F5344CB8AC3E}">
        <p14:creationId xmlns:p14="http://schemas.microsoft.com/office/powerpoint/2010/main" val="404299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4DA-F56D-4490-8BE0-8E3D6F491B16}"/>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Literature Survey</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le 5">
            <a:extLst>
              <a:ext uri="{FF2B5EF4-FFF2-40B4-BE49-F238E27FC236}">
                <a16:creationId xmlns:a16="http://schemas.microsoft.com/office/drawing/2014/main" id="{A42094BE-40F9-4AD4-8726-2FDDFAF1522F}"/>
              </a:ext>
            </a:extLst>
          </p:cNvPr>
          <p:cNvGraphicFramePr>
            <a:graphicFrameLocks noGrp="1"/>
          </p:cNvGraphicFramePr>
          <p:nvPr>
            <p:ph idx="1"/>
            <p:extLst>
              <p:ext uri="{D42A27DB-BD31-4B8C-83A1-F6EECF244321}">
                <p14:modId xmlns:p14="http://schemas.microsoft.com/office/powerpoint/2010/main" val="128400627"/>
              </p:ext>
            </p:extLst>
          </p:nvPr>
        </p:nvGraphicFramePr>
        <p:xfrm>
          <a:off x="838200" y="1825625"/>
          <a:ext cx="10515600" cy="4759960"/>
        </p:xfrm>
        <a:graphic>
          <a:graphicData uri="http://schemas.openxmlformats.org/drawingml/2006/table">
            <a:tbl>
              <a:tblPr firstRow="1" bandRow="1">
                <a:tableStyleId>{5C22544A-7EE6-4342-B048-85BDC9FD1C3A}</a:tableStyleId>
              </a:tblPr>
              <a:tblGrid>
                <a:gridCol w="619125">
                  <a:extLst>
                    <a:ext uri="{9D8B030D-6E8A-4147-A177-3AD203B41FA5}">
                      <a16:colId xmlns:a16="http://schemas.microsoft.com/office/drawing/2014/main" val="1859023843"/>
                    </a:ext>
                  </a:extLst>
                </a:gridCol>
                <a:gridCol w="2381250">
                  <a:extLst>
                    <a:ext uri="{9D8B030D-6E8A-4147-A177-3AD203B41FA5}">
                      <a16:colId xmlns:a16="http://schemas.microsoft.com/office/drawing/2014/main" val="1033393994"/>
                    </a:ext>
                  </a:extLst>
                </a:gridCol>
                <a:gridCol w="1590675">
                  <a:extLst>
                    <a:ext uri="{9D8B030D-6E8A-4147-A177-3AD203B41FA5}">
                      <a16:colId xmlns:a16="http://schemas.microsoft.com/office/drawing/2014/main" val="4002553087"/>
                    </a:ext>
                  </a:extLst>
                </a:gridCol>
                <a:gridCol w="5924550">
                  <a:extLst>
                    <a:ext uri="{9D8B030D-6E8A-4147-A177-3AD203B41FA5}">
                      <a16:colId xmlns:a16="http://schemas.microsoft.com/office/drawing/2014/main" val="274703841"/>
                    </a:ext>
                  </a:extLst>
                </a:gridCol>
              </a:tblGrid>
              <a:tr h="370840">
                <a:tc>
                  <a:txBody>
                    <a:bodyPr/>
                    <a:lstStyle/>
                    <a:p>
                      <a:pPr algn="ctr"/>
                      <a:r>
                        <a:rPr lang="en-IN" dirty="0"/>
                        <a:t>No.</a:t>
                      </a:r>
                    </a:p>
                  </a:txBody>
                  <a:tcPr/>
                </a:tc>
                <a:tc>
                  <a:txBody>
                    <a:bodyPr/>
                    <a:lstStyle/>
                    <a:p>
                      <a:pPr algn="ctr"/>
                      <a:r>
                        <a:rPr lang="en-IN" dirty="0"/>
                        <a:t>Paper Title</a:t>
                      </a:r>
                    </a:p>
                  </a:txBody>
                  <a:tcPr/>
                </a:tc>
                <a:tc>
                  <a:txBody>
                    <a:bodyPr/>
                    <a:lstStyle/>
                    <a:p>
                      <a:pPr algn="ctr"/>
                      <a:r>
                        <a:rPr lang="en-IN" dirty="0"/>
                        <a:t>Year Published</a:t>
                      </a:r>
                    </a:p>
                  </a:txBody>
                  <a:tcPr/>
                </a:tc>
                <a:tc>
                  <a:txBody>
                    <a:bodyPr/>
                    <a:lstStyle/>
                    <a:p>
                      <a:pPr algn="ctr"/>
                      <a:r>
                        <a:rPr lang="en-IN" dirty="0"/>
                        <a:t>Development and Findings</a:t>
                      </a:r>
                    </a:p>
                  </a:txBody>
                  <a:tcPr/>
                </a:tc>
                <a:extLst>
                  <a:ext uri="{0D108BD9-81ED-4DB2-BD59-A6C34878D82A}">
                    <a16:rowId xmlns:a16="http://schemas.microsoft.com/office/drawing/2014/main" val="2863725961"/>
                  </a:ext>
                </a:extLst>
              </a:tr>
              <a:tr h="370840">
                <a:tc>
                  <a:txBody>
                    <a:bodyPr/>
                    <a:lstStyle/>
                    <a:p>
                      <a:pPr algn="ctr"/>
                      <a:r>
                        <a:rPr lang="en-IN" dirty="0"/>
                        <a:t>1</a:t>
                      </a:r>
                    </a:p>
                  </a:txBody>
                  <a:tcPr anchor="ctr"/>
                </a:tc>
                <a:tc>
                  <a:txBody>
                    <a:bodyPr/>
                    <a:lstStyle/>
                    <a:p>
                      <a:pPr algn="ctr"/>
                      <a:r>
                        <a:rPr lang="en-US" dirty="0"/>
                        <a:t>A SURVEY AUTOMATIC TEXT SUMMARIZATION </a:t>
                      </a:r>
                    </a:p>
                  </a:txBody>
                  <a:tcPr anchor="ctr"/>
                </a:tc>
                <a:tc>
                  <a:txBody>
                    <a:bodyPr/>
                    <a:lstStyle/>
                    <a:p>
                      <a:pPr algn="ctr"/>
                      <a:r>
                        <a:rPr lang="en-IN" dirty="0"/>
                        <a:t>2017</a:t>
                      </a:r>
                    </a:p>
                  </a:txBody>
                  <a:tcPr anchor="ctr"/>
                </a:tc>
                <a:tc>
                  <a:txBody>
                    <a:bodyPr/>
                    <a:lstStyle/>
                    <a:p>
                      <a:pPr algn="just"/>
                      <a:r>
                        <a:rPr lang="en-IN" dirty="0"/>
                        <a:t>Text summarisation based on query generic approach and Neural Networks Based. </a:t>
                      </a:r>
                      <a:r>
                        <a:rPr lang="en-US" dirty="0"/>
                        <a:t>. A neural network is trained on a corpus of articles. The neural network is then modified, through fusion to produce a summary of the most ranked sentences of the article. Through feature fusion, the network discovers the importance of various features used to determine the Summary-worthiness of each sentence.</a:t>
                      </a:r>
                      <a:endParaRPr lang="en-IN" dirty="0"/>
                    </a:p>
                  </a:txBody>
                  <a:tcPr/>
                </a:tc>
                <a:extLst>
                  <a:ext uri="{0D108BD9-81ED-4DB2-BD59-A6C34878D82A}">
                    <a16:rowId xmlns:a16="http://schemas.microsoft.com/office/drawing/2014/main" val="4145814956"/>
                  </a:ext>
                </a:extLst>
              </a:tr>
              <a:tr h="370840">
                <a:tc>
                  <a:txBody>
                    <a:bodyPr/>
                    <a:lstStyle/>
                    <a:p>
                      <a:pPr algn="ctr"/>
                      <a:r>
                        <a:rPr lang="en-IN" dirty="0"/>
                        <a:t>2</a:t>
                      </a:r>
                    </a:p>
                  </a:txBody>
                  <a:tcPr anchor="ctr"/>
                </a:tc>
                <a:tc>
                  <a:txBody>
                    <a:bodyPr/>
                    <a:lstStyle/>
                    <a:p>
                      <a:pPr algn="ctr"/>
                      <a:r>
                        <a:rPr lang="en-US" dirty="0" err="1"/>
                        <a:t>GloVe</a:t>
                      </a:r>
                      <a:r>
                        <a:rPr lang="en-US" dirty="0"/>
                        <a:t>: Global Vectors for Word Representation</a:t>
                      </a:r>
                      <a:endParaRPr lang="en-IN" dirty="0"/>
                    </a:p>
                  </a:txBody>
                  <a:tcPr anchor="ctr"/>
                </a:tc>
                <a:tc>
                  <a:txBody>
                    <a:bodyPr/>
                    <a:lstStyle/>
                    <a:p>
                      <a:pPr algn="ctr"/>
                      <a:r>
                        <a:rPr lang="en-IN" dirty="0"/>
                        <a:t>2014</a:t>
                      </a:r>
                    </a:p>
                  </a:txBody>
                  <a:tcPr anchor="ctr"/>
                </a:tc>
                <a:tc>
                  <a:txBody>
                    <a:bodyPr/>
                    <a:lstStyle/>
                    <a:p>
                      <a:pPr algn="just"/>
                      <a:r>
                        <a:rPr lang="en-US" dirty="0"/>
                        <a:t>The statistics of word occurrences in a corpus is</a:t>
                      </a:r>
                    </a:p>
                    <a:p>
                      <a:pPr algn="just"/>
                      <a:r>
                        <a:rPr lang="en-US" dirty="0"/>
                        <a:t>the primary source of information available to all unsupervised methods for learning word representations, and although many such methods now exist.</a:t>
                      </a:r>
                      <a:endParaRPr lang="en-IN" dirty="0"/>
                    </a:p>
                  </a:txBody>
                  <a:tcPr/>
                </a:tc>
                <a:extLst>
                  <a:ext uri="{0D108BD9-81ED-4DB2-BD59-A6C34878D82A}">
                    <a16:rowId xmlns:a16="http://schemas.microsoft.com/office/drawing/2014/main" val="1597950703"/>
                  </a:ext>
                </a:extLst>
              </a:tr>
              <a:tr h="370840">
                <a:tc>
                  <a:txBody>
                    <a:bodyPr/>
                    <a:lstStyle/>
                    <a:p>
                      <a:pPr algn="ctr"/>
                      <a:r>
                        <a:rPr lang="en-IN" dirty="0"/>
                        <a:t>3</a:t>
                      </a:r>
                    </a:p>
                  </a:txBody>
                  <a:tcPr anchor="ctr"/>
                </a:tc>
                <a:tc>
                  <a:txBody>
                    <a:bodyPr/>
                    <a:lstStyle/>
                    <a:p>
                      <a:pPr algn="ctr"/>
                      <a:r>
                        <a:rPr lang="en-IN" dirty="0"/>
                        <a:t>Named Entity Recognition</a:t>
                      </a:r>
                    </a:p>
                  </a:txBody>
                  <a:tcPr anchor="ctr"/>
                </a:tc>
                <a:tc>
                  <a:txBody>
                    <a:bodyPr/>
                    <a:lstStyle/>
                    <a:p>
                      <a:pPr algn="ctr"/>
                      <a:r>
                        <a:rPr lang="en-IN" dirty="0"/>
                        <a:t>2011</a:t>
                      </a:r>
                    </a:p>
                  </a:txBody>
                  <a:tcPr anchor="ctr"/>
                </a:tc>
                <a:tc>
                  <a:txBody>
                    <a:bodyPr/>
                    <a:lstStyle/>
                    <a:p>
                      <a:pPr algn="just"/>
                      <a:r>
                        <a:rPr lang="en-US" dirty="0"/>
                        <a:t>NER systems have been created that use linguistic grammar-based techniques as well as statistical models such as machine learning. Hand-crafted grammar-based systems typically obtain better precision. </a:t>
                      </a:r>
                      <a:endParaRPr lang="en-IN" dirty="0"/>
                    </a:p>
                  </a:txBody>
                  <a:tcPr/>
                </a:tc>
                <a:extLst>
                  <a:ext uri="{0D108BD9-81ED-4DB2-BD59-A6C34878D82A}">
                    <a16:rowId xmlns:a16="http://schemas.microsoft.com/office/drawing/2014/main" val="4186297520"/>
                  </a:ext>
                </a:extLst>
              </a:tr>
            </a:tbl>
          </a:graphicData>
        </a:graphic>
      </p:graphicFrame>
      <p:sp>
        <p:nvSpPr>
          <p:cNvPr id="5" name="Slide Number Placeholder 4">
            <a:extLst>
              <a:ext uri="{FF2B5EF4-FFF2-40B4-BE49-F238E27FC236}">
                <a16:creationId xmlns:a16="http://schemas.microsoft.com/office/drawing/2014/main" id="{92354BCC-9ADC-478C-A174-28AE2AC1015D}"/>
              </a:ext>
            </a:extLst>
          </p:cNvPr>
          <p:cNvSpPr>
            <a:spLocks noGrp="1"/>
          </p:cNvSpPr>
          <p:nvPr>
            <p:ph type="sldNum" sz="quarter" idx="12"/>
          </p:nvPr>
        </p:nvSpPr>
        <p:spPr/>
        <p:txBody>
          <a:bodyPr/>
          <a:lstStyle/>
          <a:p>
            <a:fld id="{E5377B38-29B2-4C92-8391-41F8B61D6C98}" type="slidenum">
              <a:rPr lang="en-IN" smtClean="0"/>
              <a:t>5</a:t>
            </a:fld>
            <a:endParaRPr lang="en-IN"/>
          </a:p>
        </p:txBody>
      </p:sp>
    </p:spTree>
    <p:extLst>
      <p:ext uri="{BB962C8B-B14F-4D97-AF65-F5344CB8AC3E}">
        <p14:creationId xmlns:p14="http://schemas.microsoft.com/office/powerpoint/2010/main" val="36882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93A7-A487-4FF4-81E4-41B2E707A6AA}"/>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Methodology</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BABE362-FE70-4A79-8A75-DABBD2BC3C52}"/>
              </a:ext>
            </a:extLst>
          </p:cNvPr>
          <p:cNvSpPr>
            <a:spLocks noGrp="1"/>
          </p:cNvSpPr>
          <p:nvPr>
            <p:ph idx="1"/>
          </p:nvPr>
        </p:nvSpPr>
        <p:spPr/>
        <p:txBody>
          <a:bodyPr>
            <a:normAutofit/>
          </a:bodyPr>
          <a:lstStyle/>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We are using </a:t>
            </a:r>
            <a:r>
              <a:rPr lang="en-US" sz="2000" dirty="0" err="1">
                <a:latin typeface="Open Sans" panose="020B0606030504020204" pitchFamily="34" charset="0"/>
                <a:ea typeface="Open Sans" panose="020B0606030504020204" pitchFamily="34" charset="0"/>
                <a:cs typeface="Open Sans" panose="020B0606030504020204" pitchFamily="34" charset="0"/>
              </a:rPr>
              <a:t>punkt</a:t>
            </a:r>
            <a:r>
              <a:rPr lang="en-US" sz="2000" dirty="0">
                <a:latin typeface="Open Sans" panose="020B0606030504020204" pitchFamily="34" charset="0"/>
                <a:ea typeface="Open Sans" panose="020B0606030504020204" pitchFamily="34" charset="0"/>
                <a:cs typeface="Open Sans" panose="020B0606030504020204" pitchFamily="34" charset="0"/>
              </a:rPr>
              <a:t> for tokenizing the text into a list of sentences. It uses an unsupervised algorithm to build a model for words and sentences. Then we do  text processing to filter the stop words. </a:t>
            </a:r>
            <a:r>
              <a:rPr lang="en-US" sz="2000" dirty="0" err="1">
                <a:latin typeface="Open Sans" panose="020B0606030504020204" pitchFamily="34" charset="0"/>
                <a:ea typeface="Open Sans" panose="020B0606030504020204" pitchFamily="34" charset="0"/>
                <a:cs typeface="Open Sans" panose="020B0606030504020204" pitchFamily="34" charset="0"/>
              </a:rPr>
              <a:t>GloVe</a:t>
            </a:r>
            <a:r>
              <a:rPr lang="en-US" sz="2000" dirty="0">
                <a:latin typeface="Open Sans" panose="020B0606030504020204" pitchFamily="34" charset="0"/>
                <a:ea typeface="Open Sans" panose="020B0606030504020204" pitchFamily="34" charset="0"/>
                <a:cs typeface="Open Sans" panose="020B0606030504020204" pitchFamily="34" charset="0"/>
              </a:rPr>
              <a:t> an unsupervised learning algorithm is used for obtaining vector representations of words. Then using cosine similarity for vectors we create rankings from </a:t>
            </a:r>
            <a:r>
              <a:rPr lang="en-US" sz="2000" dirty="0" err="1">
                <a:latin typeface="Open Sans" panose="020B0606030504020204" pitchFamily="34" charset="0"/>
                <a:ea typeface="Open Sans" panose="020B0606030504020204" pitchFamily="34" charset="0"/>
                <a:cs typeface="Open Sans" panose="020B0606030504020204" pitchFamily="34" charset="0"/>
              </a:rPr>
              <a:t>networkx</a:t>
            </a:r>
            <a:r>
              <a:rPr lang="en-US" sz="2000" dirty="0">
                <a:latin typeface="Open Sans" panose="020B0606030504020204" pitchFamily="34" charset="0"/>
                <a:ea typeface="Open Sans" panose="020B0606030504020204" pitchFamily="34" charset="0"/>
                <a:cs typeface="Open Sans" panose="020B0606030504020204" pitchFamily="34" charset="0"/>
              </a:rPr>
              <a:t> python module, used for determining patterns.</a:t>
            </a:r>
          </a:p>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Then we determine the Named Entity in the text, which identifies the entities discussed in the text and classifying them into categories like Person, Organization, Location, etc. We are using the </a:t>
            </a:r>
            <a:r>
              <a:rPr lang="en-US" sz="2000" dirty="0" err="1">
                <a:latin typeface="Open Sans" panose="020B0606030504020204" pitchFamily="34" charset="0"/>
                <a:ea typeface="Open Sans" panose="020B0606030504020204" pitchFamily="34" charset="0"/>
                <a:cs typeface="Open Sans" panose="020B0606030504020204" pitchFamily="34" charset="0"/>
              </a:rPr>
              <a:t>SpaCy</a:t>
            </a:r>
            <a:r>
              <a:rPr lang="en-US" sz="2000" dirty="0">
                <a:latin typeface="Open Sans" panose="020B0606030504020204" pitchFamily="34" charset="0"/>
                <a:ea typeface="Open Sans" panose="020B0606030504020204" pitchFamily="34" charset="0"/>
                <a:cs typeface="Open Sans" panose="020B0606030504020204" pitchFamily="34" charset="0"/>
              </a:rPr>
              <a:t> library to train the NER models according to our requirements. We use our dataset of multiple text examples to train the NER model. Using these pipelines and models we make a custom Named Entity Recognizer for identifying the entities like in blogs, articles, notes, research papers etc.</a:t>
            </a:r>
          </a:p>
          <a:p>
            <a:pPr marL="0" indent="0" algn="just">
              <a:buNone/>
            </a:pPr>
            <a:r>
              <a:rPr lang="en-US" sz="2000" dirty="0">
                <a:latin typeface="Open Sans" panose="020B0606030504020204" pitchFamily="34" charset="0"/>
                <a:ea typeface="Open Sans" panose="020B0606030504020204" pitchFamily="34" charset="0"/>
                <a:cs typeface="Open Sans" panose="020B0606030504020204" pitchFamily="34" charset="0"/>
              </a:rPr>
              <a:t>The existing NER model has some flaws in identifying the entities. So we train our own NER model with a dataset consisting of over 200 text samples. We randomize the order of training data for every iteration so NER doesn’t generalize the outcome.</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2CDF7ED4-63E4-4E8C-A4CA-023715D54D6C}"/>
              </a:ext>
            </a:extLst>
          </p:cNvPr>
          <p:cNvSpPr>
            <a:spLocks noGrp="1"/>
          </p:cNvSpPr>
          <p:nvPr>
            <p:ph type="sldNum" sz="quarter" idx="12"/>
          </p:nvPr>
        </p:nvSpPr>
        <p:spPr/>
        <p:txBody>
          <a:bodyPr/>
          <a:lstStyle/>
          <a:p>
            <a:fld id="{E5377B38-29B2-4C92-8391-41F8B61D6C98}" type="slidenum">
              <a:rPr lang="en-IN" smtClean="0"/>
              <a:t>6</a:t>
            </a:fld>
            <a:endParaRPr lang="en-IN"/>
          </a:p>
        </p:txBody>
      </p:sp>
    </p:spTree>
    <p:extLst>
      <p:ext uri="{BB962C8B-B14F-4D97-AF65-F5344CB8AC3E}">
        <p14:creationId xmlns:p14="http://schemas.microsoft.com/office/powerpoint/2010/main" val="313045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5DE3-3989-4266-BA25-CFD5F305B1A3}"/>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Progress Diagram</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A9057BE2-19FB-494E-B36D-D01877BED93B}"/>
              </a:ext>
            </a:extLst>
          </p:cNvPr>
          <p:cNvSpPr>
            <a:spLocks noGrp="1"/>
          </p:cNvSpPr>
          <p:nvPr>
            <p:ph type="sldNum" sz="quarter" idx="12"/>
          </p:nvPr>
        </p:nvSpPr>
        <p:spPr/>
        <p:txBody>
          <a:bodyPr/>
          <a:lstStyle/>
          <a:p>
            <a:fld id="{E5377B38-29B2-4C92-8391-41F8B61D6C98}" type="slidenum">
              <a:rPr lang="en-IN" smtClean="0"/>
              <a:t>7</a:t>
            </a:fld>
            <a:endParaRPr lang="en-IN"/>
          </a:p>
        </p:txBody>
      </p:sp>
      <p:sp>
        <p:nvSpPr>
          <p:cNvPr id="8" name="Content Placeholder 7">
            <a:extLst>
              <a:ext uri="{FF2B5EF4-FFF2-40B4-BE49-F238E27FC236}">
                <a16:creationId xmlns:a16="http://schemas.microsoft.com/office/drawing/2014/main" id="{E5E45938-7CA4-404D-A7A9-C003EF7C9D50}"/>
              </a:ext>
            </a:extLst>
          </p:cNvPr>
          <p:cNvSpPr>
            <a:spLocks noGrp="1"/>
          </p:cNvSpPr>
          <p:nvPr>
            <p:ph idx="1"/>
          </p:nvPr>
        </p:nvSpPr>
        <p:spPr/>
        <p:txBody>
          <a:bodyPr>
            <a:normAutofit/>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This is the visualization of the process to generate Named Entity from an input of text given to the program. The tokenizer, tagger and parser segments the text and the trained NER extracts the entities discussed in the input text.</a:t>
            </a: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Content Placeholder 5">
            <a:extLst>
              <a:ext uri="{FF2B5EF4-FFF2-40B4-BE49-F238E27FC236}">
                <a16:creationId xmlns:a16="http://schemas.microsoft.com/office/drawing/2014/main" id="{147845C9-6D65-46BD-A7CA-F02AD5A76517}"/>
              </a:ext>
            </a:extLst>
          </p:cNvPr>
          <p:cNvPicPr>
            <a:picLocks noChangeAspect="1"/>
          </p:cNvPicPr>
          <p:nvPr/>
        </p:nvPicPr>
        <p:blipFill>
          <a:blip r:embed="rId2"/>
          <a:stretch>
            <a:fillRect/>
          </a:stretch>
        </p:blipFill>
        <p:spPr>
          <a:xfrm>
            <a:off x="1976437" y="3348038"/>
            <a:ext cx="7915275" cy="2114550"/>
          </a:xfrm>
          <a:prstGeom prst="rect">
            <a:avLst/>
          </a:prstGeom>
        </p:spPr>
      </p:pic>
    </p:spTree>
    <p:extLst>
      <p:ext uri="{BB962C8B-B14F-4D97-AF65-F5344CB8AC3E}">
        <p14:creationId xmlns:p14="http://schemas.microsoft.com/office/powerpoint/2010/main" val="415092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9C3B-5B86-4E9D-AD8D-3E3CB8B92C91}"/>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Tools and Datasets</a:t>
            </a:r>
            <a:endParaRPr lang="en-IN" sz="4000" dirty="0"/>
          </a:p>
        </p:txBody>
      </p:sp>
      <p:sp>
        <p:nvSpPr>
          <p:cNvPr id="3" name="Content Placeholder 2">
            <a:extLst>
              <a:ext uri="{FF2B5EF4-FFF2-40B4-BE49-F238E27FC236}">
                <a16:creationId xmlns:a16="http://schemas.microsoft.com/office/drawing/2014/main" id="{8DEF012D-5659-413D-95A9-0D0AC1404AE0}"/>
              </a:ext>
            </a:extLst>
          </p:cNvPr>
          <p:cNvSpPr>
            <a:spLocks noGrp="1"/>
          </p:cNvSpPr>
          <p:nvPr>
            <p:ph idx="1"/>
          </p:nvPr>
        </p:nvSpPr>
        <p:spPr/>
        <p:txBody>
          <a:bodyPr/>
          <a:lstStyle/>
          <a:p>
            <a:pPr marL="0" indent="0">
              <a:buNone/>
            </a:pPr>
            <a:r>
              <a:rPr lang="en-US" sz="2200" dirty="0">
                <a:latin typeface="Open Sans" panose="020B0606030504020204" pitchFamily="34" charset="0"/>
                <a:ea typeface="Open Sans" panose="020B0606030504020204" pitchFamily="34" charset="0"/>
                <a:cs typeface="Open Sans" panose="020B0606030504020204" pitchFamily="34" charset="0"/>
              </a:rPr>
              <a:t>We will use the following tools:</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Python Programming Language</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NLTK</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Scikit-learn</a:t>
            </a:r>
          </a:p>
          <a:p>
            <a:pPr marL="457200" indent="-457200">
              <a:buAutoNum type="arabicPeriod"/>
            </a:pPr>
            <a:r>
              <a:rPr lang="en-US" sz="2200" dirty="0" err="1">
                <a:latin typeface="Open Sans" panose="020B0606030504020204" pitchFamily="34" charset="0"/>
                <a:ea typeface="Open Sans" panose="020B0606030504020204" pitchFamily="34" charset="0"/>
                <a:cs typeface="Open Sans" panose="020B0606030504020204" pitchFamily="34" charset="0"/>
              </a:rPr>
              <a:t>GloVe</a:t>
            </a:r>
            <a:r>
              <a:rPr lang="en-US" sz="2200" dirty="0">
                <a:latin typeface="Open Sans" panose="020B0606030504020204" pitchFamily="34" charset="0"/>
                <a:ea typeface="Open Sans" panose="020B0606030504020204" pitchFamily="34" charset="0"/>
                <a:cs typeface="Open Sans" panose="020B0606030504020204" pitchFamily="34" charset="0"/>
              </a:rPr>
              <a:t>- Unsupervised Learning Algorithm</a:t>
            </a:r>
          </a:p>
          <a:p>
            <a:pPr marL="457200" indent="-457200">
              <a:buAutoNum type="arabicPeriod"/>
            </a:pPr>
            <a:r>
              <a:rPr lang="en-US" sz="2200" dirty="0" err="1">
                <a:latin typeface="Open Sans" panose="020B0606030504020204" pitchFamily="34" charset="0"/>
                <a:ea typeface="Open Sans" panose="020B0606030504020204" pitchFamily="34" charset="0"/>
                <a:cs typeface="Open Sans" panose="020B0606030504020204" pitchFamily="34" charset="0"/>
              </a:rPr>
              <a:t>spaCy</a:t>
            </a:r>
            <a:r>
              <a:rPr lang="en-US" sz="2200" dirty="0">
                <a:latin typeface="Open Sans" panose="020B0606030504020204" pitchFamily="34" charset="0"/>
                <a:ea typeface="Open Sans" panose="020B0606030504020204" pitchFamily="34" charset="0"/>
                <a:cs typeface="Open Sans" panose="020B0606030504020204" pitchFamily="34" charset="0"/>
              </a:rPr>
              <a:t> library</a:t>
            </a:r>
          </a:p>
          <a:p>
            <a:pPr marL="457200" indent="-457200">
              <a:buAutoNum type="arabicPeriod"/>
            </a:pPr>
            <a:r>
              <a:rPr lang="en-US" sz="2200" dirty="0">
                <a:latin typeface="Open Sans" panose="020B0606030504020204" pitchFamily="34" charset="0"/>
                <a:ea typeface="Open Sans" panose="020B0606030504020204" pitchFamily="34" charset="0"/>
                <a:cs typeface="Open Sans" panose="020B0606030504020204" pitchFamily="34" charset="0"/>
              </a:rPr>
              <a:t>Training Dataset – 200 text and resumes for training the model for Named Entity recognition. </a:t>
            </a:r>
          </a:p>
          <a:p>
            <a:pPr marL="457200" indent="-457200">
              <a:buAutoNum type="arabicPeriod"/>
            </a:pPr>
            <a:endParaRPr lang="en-IN" sz="2800"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Slide Number Placeholder 3">
            <a:extLst>
              <a:ext uri="{FF2B5EF4-FFF2-40B4-BE49-F238E27FC236}">
                <a16:creationId xmlns:a16="http://schemas.microsoft.com/office/drawing/2014/main" id="{6F1C574A-3F11-4495-A97D-571C1A604E09}"/>
              </a:ext>
            </a:extLst>
          </p:cNvPr>
          <p:cNvSpPr>
            <a:spLocks noGrp="1"/>
          </p:cNvSpPr>
          <p:nvPr>
            <p:ph type="sldNum" sz="quarter" idx="12"/>
          </p:nvPr>
        </p:nvSpPr>
        <p:spPr/>
        <p:txBody>
          <a:bodyPr/>
          <a:lstStyle/>
          <a:p>
            <a:fld id="{E5377B38-29B2-4C92-8391-41F8B61D6C98}" type="slidenum">
              <a:rPr lang="en-IN" smtClean="0"/>
              <a:t>8</a:t>
            </a:fld>
            <a:endParaRPr lang="en-IN"/>
          </a:p>
        </p:txBody>
      </p:sp>
    </p:spTree>
    <p:extLst>
      <p:ext uri="{BB962C8B-B14F-4D97-AF65-F5344CB8AC3E}">
        <p14:creationId xmlns:p14="http://schemas.microsoft.com/office/powerpoint/2010/main" val="305583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41B8-BE5E-4D04-A1C9-CBC7CC83173F}"/>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References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D1FB0750-BAAC-41C3-BC22-2C053FFC386E}"/>
              </a:ext>
            </a:extLst>
          </p:cNvPr>
          <p:cNvSpPr>
            <a:spLocks noGrp="1"/>
          </p:cNvSpPr>
          <p:nvPr>
            <p:ph idx="1"/>
          </p:nvPr>
        </p:nvSpPr>
        <p:spPr>
          <a:xfrm>
            <a:off x="838200" y="1825625"/>
            <a:ext cx="11182350" cy="4351338"/>
          </a:xfrm>
        </p:spPr>
        <p:txBody>
          <a:bodyPr>
            <a:normAutofit/>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1) A Survey Automatic Text Summarization, http://pressacademia.org/archives/pap/v5/29.pdf  </a:t>
            </a:r>
          </a:p>
          <a:p>
            <a:pPr marL="457200" indent="-457200">
              <a:buAutoNum type="arabicParenR" startAt="2"/>
            </a:pPr>
            <a:r>
              <a:rPr lang="en-US" sz="2000" dirty="0" err="1">
                <a:latin typeface="Open Sans" panose="020B0606030504020204" pitchFamily="34" charset="0"/>
                <a:ea typeface="Open Sans" panose="020B0606030504020204" pitchFamily="34" charset="0"/>
                <a:cs typeface="Open Sans" panose="020B0606030504020204" pitchFamily="34" charset="0"/>
              </a:rPr>
              <a:t>GloVe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hlinkClick r:id="rId2"/>
              </a:rPr>
              <a:t>https://www.aclweb.org/anthology/D14-1162.pdf</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arenR" startAt="2"/>
            </a:pPr>
            <a:r>
              <a:rPr lang="en-IN" sz="2000" dirty="0">
                <a:latin typeface="Open Sans" panose="020B0606030504020204" pitchFamily="34" charset="0"/>
                <a:ea typeface="Open Sans" panose="020B0606030504020204" pitchFamily="34" charset="0"/>
                <a:cs typeface="Open Sans" panose="020B0606030504020204" pitchFamily="34" charset="0"/>
              </a:rPr>
              <a:t>NER, </a:t>
            </a:r>
            <a:r>
              <a:rPr lang="en-IN" sz="2000" dirty="0">
                <a:latin typeface="Open Sans" panose="020B0606030504020204" pitchFamily="34" charset="0"/>
                <a:ea typeface="Open Sans" panose="020B0606030504020204" pitchFamily="34" charset="0"/>
                <a:cs typeface="Open Sans" panose="020B0606030504020204" pitchFamily="34" charset="0"/>
                <a:hlinkClick r:id="rId3"/>
              </a:rPr>
              <a:t>https://www.aclweb.org/anthology/D11-1141.pdf</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arenR" startAt="2"/>
            </a:pPr>
            <a:r>
              <a:rPr lang="en-IN" sz="2000" dirty="0" err="1">
                <a:latin typeface="Open Sans" panose="020B0606030504020204" pitchFamily="34" charset="0"/>
                <a:ea typeface="Open Sans" panose="020B0606030504020204" pitchFamily="34" charset="0"/>
                <a:cs typeface="Open Sans" panose="020B0606030504020204" pitchFamily="34" charset="0"/>
              </a:rPr>
              <a:t>SpaCy</a:t>
            </a:r>
            <a:r>
              <a:rPr lang="en-IN" sz="2000" dirty="0">
                <a:latin typeface="Open Sans" panose="020B0606030504020204" pitchFamily="34" charset="0"/>
                <a:ea typeface="Open Sans" panose="020B0606030504020204" pitchFamily="34" charset="0"/>
                <a:cs typeface="Open Sans" panose="020B0606030504020204" pitchFamily="34" charset="0"/>
              </a:rPr>
              <a:t> Language Processing, </a:t>
            </a:r>
            <a:r>
              <a:rPr lang="en-IN" sz="2000" dirty="0">
                <a:latin typeface="Open Sans" panose="020B0606030504020204" pitchFamily="34" charset="0"/>
                <a:ea typeface="Open Sans" panose="020B0606030504020204" pitchFamily="34" charset="0"/>
                <a:cs typeface="Open Sans" panose="020B0606030504020204" pitchFamily="34" charset="0"/>
                <a:hlinkClick r:id="rId4"/>
              </a:rPr>
              <a:t>https://spacy.io/usage/processing-pipelines</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buAutoNum type="arabicParenR" startAt="2"/>
            </a:pPr>
            <a:endParaRPr lang="en-IN"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F128FDD-578A-42AE-A9DC-AE82A8B693DE}"/>
              </a:ext>
            </a:extLst>
          </p:cNvPr>
          <p:cNvSpPr>
            <a:spLocks noGrp="1"/>
          </p:cNvSpPr>
          <p:nvPr>
            <p:ph type="sldNum" sz="quarter" idx="12"/>
          </p:nvPr>
        </p:nvSpPr>
        <p:spPr/>
        <p:txBody>
          <a:bodyPr/>
          <a:lstStyle/>
          <a:p>
            <a:fld id="{E5377B38-29B2-4C92-8391-41F8B61D6C98}" type="slidenum">
              <a:rPr lang="en-IN" smtClean="0"/>
              <a:t>9</a:t>
            </a:fld>
            <a:endParaRPr lang="en-IN"/>
          </a:p>
        </p:txBody>
      </p:sp>
    </p:spTree>
    <p:extLst>
      <p:ext uri="{BB962C8B-B14F-4D97-AF65-F5344CB8AC3E}">
        <p14:creationId xmlns:p14="http://schemas.microsoft.com/office/powerpoint/2010/main" val="1280411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863</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Voice and Text Summary Generation using ML and NLP</vt:lpstr>
      <vt:lpstr>Presentation Outline</vt:lpstr>
      <vt:lpstr>Abstract</vt:lpstr>
      <vt:lpstr>Introduction</vt:lpstr>
      <vt:lpstr>Literature Survey</vt:lpstr>
      <vt:lpstr>Methodology</vt:lpstr>
      <vt:lpstr>Progress Diagram</vt:lpstr>
      <vt:lpstr>Tools and Datasets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and Text Summary Generation using ML and NLP</dc:title>
  <dc:creator>Anupama Singh</dc:creator>
  <cp:lastModifiedBy>Anupama Singh</cp:lastModifiedBy>
  <cp:revision>32</cp:revision>
  <dcterms:created xsi:type="dcterms:W3CDTF">2021-02-28T11:04:15Z</dcterms:created>
  <dcterms:modified xsi:type="dcterms:W3CDTF">2021-05-14T05:48:54Z</dcterms:modified>
</cp:coreProperties>
</file>