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1" r:id="rId2"/>
    <p:sldId id="257" r:id="rId3"/>
    <p:sldId id="259" r:id="rId4"/>
    <p:sldId id="260" r:id="rId5"/>
    <p:sldId id="261" r:id="rId6"/>
    <p:sldId id="265" r:id="rId7"/>
    <p:sldId id="266" r:id="rId8"/>
    <p:sldId id="267" r:id="rId9"/>
    <p:sldId id="262" r:id="rId10"/>
    <p:sldId id="270" r:id="rId11"/>
    <p:sldId id="264" r:id="rId12"/>
    <p:sldId id="268" r:id="rId13"/>
    <p:sldId id="272" r:id="rId14"/>
    <p:sldId id="269"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pama Singh" initials="AS" lastIdx="1" clrIdx="0">
    <p:extLst>
      <p:ext uri="{19B8F6BF-5375-455C-9EA6-DF929625EA0E}">
        <p15:presenceInfo xmlns:p15="http://schemas.microsoft.com/office/powerpoint/2012/main" userId="facee442601595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3523-0A73-4F03-AA53-5F048D8C61FB}" type="datetimeFigureOut">
              <a:rPr lang="en-IN" smtClean="0"/>
              <a:t>07-05-2021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D35E8-53C1-4FFC-8F94-8024B8FA1788}" type="slidenum">
              <a:rPr lang="en-IN" smtClean="0"/>
              <a:t>‹#›</a:t>
            </a:fld>
            <a:endParaRPr lang="en-IN"/>
          </a:p>
        </p:txBody>
      </p:sp>
    </p:spTree>
    <p:extLst>
      <p:ext uri="{BB962C8B-B14F-4D97-AF65-F5344CB8AC3E}">
        <p14:creationId xmlns:p14="http://schemas.microsoft.com/office/powerpoint/2010/main" val="297937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1381-D109-47B1-94F6-15E5C2367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5B5A72-A0FF-47A7-B3A4-1FA2D67E30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2B7F8A-3A6A-435F-8342-6E462A5C5D3D}"/>
              </a:ext>
            </a:extLst>
          </p:cNvPr>
          <p:cNvSpPr>
            <a:spLocks noGrp="1"/>
          </p:cNvSpPr>
          <p:nvPr>
            <p:ph type="dt" sz="half" idx="10"/>
          </p:nvPr>
        </p:nvSpPr>
        <p:spPr/>
        <p:txBody>
          <a:bodyPr/>
          <a:lstStyle/>
          <a:p>
            <a:fld id="{DEEF0261-CFC5-487D-BBD5-30BA6935DBC4}" type="datetime1">
              <a:rPr lang="en-IN" smtClean="0"/>
              <a:t>07-05-2021</a:t>
            </a:fld>
            <a:endParaRPr lang="en-IN"/>
          </a:p>
        </p:txBody>
      </p:sp>
      <p:sp>
        <p:nvSpPr>
          <p:cNvPr id="5" name="Footer Placeholder 4">
            <a:extLst>
              <a:ext uri="{FF2B5EF4-FFF2-40B4-BE49-F238E27FC236}">
                <a16:creationId xmlns:a16="http://schemas.microsoft.com/office/drawing/2014/main" id="{C5BF5BA1-68AB-4B08-ACD8-A1F122CB56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527AF5-B507-4C3E-8465-CDADA2DA08FB}"/>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1907265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E9AF-FBAE-4DB6-A54D-1A3AE7CB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1F52AC-25D1-4081-BE24-14231B5E2A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487B7B-D08B-4443-BFD3-12760BBFD410}"/>
              </a:ext>
            </a:extLst>
          </p:cNvPr>
          <p:cNvSpPr>
            <a:spLocks noGrp="1"/>
          </p:cNvSpPr>
          <p:nvPr>
            <p:ph type="dt" sz="half" idx="10"/>
          </p:nvPr>
        </p:nvSpPr>
        <p:spPr/>
        <p:txBody>
          <a:bodyPr/>
          <a:lstStyle/>
          <a:p>
            <a:fld id="{15E8BEF2-9514-482D-9F8F-04F0659CF5FE}" type="datetime1">
              <a:rPr lang="en-IN" smtClean="0"/>
              <a:t>07-05-2021</a:t>
            </a:fld>
            <a:endParaRPr lang="en-IN"/>
          </a:p>
        </p:txBody>
      </p:sp>
      <p:sp>
        <p:nvSpPr>
          <p:cNvPr id="5" name="Footer Placeholder 4">
            <a:extLst>
              <a:ext uri="{FF2B5EF4-FFF2-40B4-BE49-F238E27FC236}">
                <a16:creationId xmlns:a16="http://schemas.microsoft.com/office/drawing/2014/main" id="{41081016-F5E3-4184-9D0E-0E847D1B13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213E4B-2744-4343-ABFD-B692CBBA18AC}"/>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426402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628D8-B899-4C5B-B934-B09A5B32C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C96022-082D-4FDE-8A5C-1252B7BE19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5F75C4-DFED-4339-8113-517ECD637BB8}"/>
              </a:ext>
            </a:extLst>
          </p:cNvPr>
          <p:cNvSpPr>
            <a:spLocks noGrp="1"/>
          </p:cNvSpPr>
          <p:nvPr>
            <p:ph type="dt" sz="half" idx="10"/>
          </p:nvPr>
        </p:nvSpPr>
        <p:spPr/>
        <p:txBody>
          <a:bodyPr/>
          <a:lstStyle/>
          <a:p>
            <a:fld id="{8871920F-6E69-4853-8944-2D90D289D30C}" type="datetime1">
              <a:rPr lang="en-IN" smtClean="0"/>
              <a:t>07-05-2021</a:t>
            </a:fld>
            <a:endParaRPr lang="en-IN"/>
          </a:p>
        </p:txBody>
      </p:sp>
      <p:sp>
        <p:nvSpPr>
          <p:cNvPr id="5" name="Footer Placeholder 4">
            <a:extLst>
              <a:ext uri="{FF2B5EF4-FFF2-40B4-BE49-F238E27FC236}">
                <a16:creationId xmlns:a16="http://schemas.microsoft.com/office/drawing/2014/main" id="{CF8DC00C-A6A7-4C6C-9646-8A750BB93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235E5D-848A-4428-8439-C26BE4EB4116}"/>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382438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2D97-810A-4D4E-AB54-11FC2DC236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15E161-0CEE-4D7E-A39E-47C97E19F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2A7EE-0A75-475F-9EF6-8D4728BC908C}"/>
              </a:ext>
            </a:extLst>
          </p:cNvPr>
          <p:cNvSpPr>
            <a:spLocks noGrp="1"/>
          </p:cNvSpPr>
          <p:nvPr>
            <p:ph type="dt" sz="half" idx="10"/>
          </p:nvPr>
        </p:nvSpPr>
        <p:spPr/>
        <p:txBody>
          <a:bodyPr/>
          <a:lstStyle/>
          <a:p>
            <a:fld id="{F45EFD00-CB87-4551-9E98-8064E2731769}" type="datetime1">
              <a:rPr lang="en-IN" smtClean="0"/>
              <a:t>07-05-2021</a:t>
            </a:fld>
            <a:endParaRPr lang="en-IN"/>
          </a:p>
        </p:txBody>
      </p:sp>
      <p:sp>
        <p:nvSpPr>
          <p:cNvPr id="5" name="Footer Placeholder 4">
            <a:extLst>
              <a:ext uri="{FF2B5EF4-FFF2-40B4-BE49-F238E27FC236}">
                <a16:creationId xmlns:a16="http://schemas.microsoft.com/office/drawing/2014/main" id="{E8FD6AC2-47B5-4069-961C-3E0E85582A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88FEF5-F56A-4358-844A-1BBAFF8751C6}"/>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423550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A00C-CD48-4E72-AD04-9129A846A5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A894A8-9596-47BC-9218-217D9DB89B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639524-2A8A-4A42-85B2-252CCA52B125}"/>
              </a:ext>
            </a:extLst>
          </p:cNvPr>
          <p:cNvSpPr>
            <a:spLocks noGrp="1"/>
          </p:cNvSpPr>
          <p:nvPr>
            <p:ph type="dt" sz="half" idx="10"/>
          </p:nvPr>
        </p:nvSpPr>
        <p:spPr/>
        <p:txBody>
          <a:bodyPr/>
          <a:lstStyle/>
          <a:p>
            <a:fld id="{A2FAA78E-8D2A-4938-AE43-BAAAB8C7A6F0}" type="datetime1">
              <a:rPr lang="en-IN" smtClean="0"/>
              <a:t>07-05-2021</a:t>
            </a:fld>
            <a:endParaRPr lang="en-IN"/>
          </a:p>
        </p:txBody>
      </p:sp>
      <p:sp>
        <p:nvSpPr>
          <p:cNvPr id="5" name="Footer Placeholder 4">
            <a:extLst>
              <a:ext uri="{FF2B5EF4-FFF2-40B4-BE49-F238E27FC236}">
                <a16:creationId xmlns:a16="http://schemas.microsoft.com/office/drawing/2014/main" id="{66510584-4EC6-4D12-AE0C-07F0CFD635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69E00F-6A0C-45D0-9301-C623EC3CA46E}"/>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336161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A48-8BA0-46DB-B847-6433A9BEF4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E13D2A-61D9-4B01-AC46-A86CDCD63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AC6FC2-B899-4333-9EFB-0765861E9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06D5FA-7C88-4845-8D74-F4BAF1244E84}"/>
              </a:ext>
            </a:extLst>
          </p:cNvPr>
          <p:cNvSpPr>
            <a:spLocks noGrp="1"/>
          </p:cNvSpPr>
          <p:nvPr>
            <p:ph type="dt" sz="half" idx="10"/>
          </p:nvPr>
        </p:nvSpPr>
        <p:spPr/>
        <p:txBody>
          <a:bodyPr/>
          <a:lstStyle/>
          <a:p>
            <a:fld id="{05B0EC5E-2BAB-44CA-9A2A-69EB36ABC088}" type="datetime1">
              <a:rPr lang="en-IN" smtClean="0"/>
              <a:t>07-05-2021</a:t>
            </a:fld>
            <a:endParaRPr lang="en-IN"/>
          </a:p>
        </p:txBody>
      </p:sp>
      <p:sp>
        <p:nvSpPr>
          <p:cNvPr id="6" name="Footer Placeholder 5">
            <a:extLst>
              <a:ext uri="{FF2B5EF4-FFF2-40B4-BE49-F238E27FC236}">
                <a16:creationId xmlns:a16="http://schemas.microsoft.com/office/drawing/2014/main" id="{3886E446-EDE5-4EA9-A9ED-5072F4F095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F40426-1BC5-4F47-9636-8D215EB23A1B}"/>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26498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9A89-E06E-4D09-9A04-FB9B67D442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787BF4-9492-4CC3-A104-24FE35182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EF1DE-5CCB-4E33-88F4-908FF1DDD2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6A86E5-4CDF-4E8F-A366-6122359289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6B2867-86CB-4917-8FC6-2DEEC4075A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E6A153-7577-4FBF-ABE0-411057DB248E}"/>
              </a:ext>
            </a:extLst>
          </p:cNvPr>
          <p:cNvSpPr>
            <a:spLocks noGrp="1"/>
          </p:cNvSpPr>
          <p:nvPr>
            <p:ph type="dt" sz="half" idx="10"/>
          </p:nvPr>
        </p:nvSpPr>
        <p:spPr/>
        <p:txBody>
          <a:bodyPr/>
          <a:lstStyle/>
          <a:p>
            <a:fld id="{B9D17433-A464-4D44-8277-B0F5D5E0398D}" type="datetime1">
              <a:rPr lang="en-IN" smtClean="0"/>
              <a:t>07-05-2021</a:t>
            </a:fld>
            <a:endParaRPr lang="en-IN"/>
          </a:p>
        </p:txBody>
      </p:sp>
      <p:sp>
        <p:nvSpPr>
          <p:cNvPr id="8" name="Footer Placeholder 7">
            <a:extLst>
              <a:ext uri="{FF2B5EF4-FFF2-40B4-BE49-F238E27FC236}">
                <a16:creationId xmlns:a16="http://schemas.microsoft.com/office/drawing/2014/main" id="{B1683DA8-DA10-4BEE-BDCD-F1C9D0756A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C0DE94-C613-4BEA-AFC5-49AA62928A0C}"/>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182532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1AB1-66F0-45C0-B0A1-E4BF5C4D69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F7BF71-9326-4B92-B48D-17DDC3723582}"/>
              </a:ext>
            </a:extLst>
          </p:cNvPr>
          <p:cNvSpPr>
            <a:spLocks noGrp="1"/>
          </p:cNvSpPr>
          <p:nvPr>
            <p:ph type="dt" sz="half" idx="10"/>
          </p:nvPr>
        </p:nvSpPr>
        <p:spPr/>
        <p:txBody>
          <a:bodyPr/>
          <a:lstStyle/>
          <a:p>
            <a:fld id="{CB71B2CA-1DF4-415E-9006-4C5242C827AE}" type="datetime1">
              <a:rPr lang="en-IN" smtClean="0"/>
              <a:t>07-05-2021</a:t>
            </a:fld>
            <a:endParaRPr lang="en-IN"/>
          </a:p>
        </p:txBody>
      </p:sp>
      <p:sp>
        <p:nvSpPr>
          <p:cNvPr id="4" name="Footer Placeholder 3">
            <a:extLst>
              <a:ext uri="{FF2B5EF4-FFF2-40B4-BE49-F238E27FC236}">
                <a16:creationId xmlns:a16="http://schemas.microsoft.com/office/drawing/2014/main" id="{6755E49D-3743-4CB9-874E-CC60B61B32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9EB281-743E-4D28-B352-F79E7F652926}"/>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159328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2A0CC-54FE-4F07-A5B6-CDB30EC77D59}"/>
              </a:ext>
            </a:extLst>
          </p:cNvPr>
          <p:cNvSpPr>
            <a:spLocks noGrp="1"/>
          </p:cNvSpPr>
          <p:nvPr>
            <p:ph type="dt" sz="half" idx="10"/>
          </p:nvPr>
        </p:nvSpPr>
        <p:spPr/>
        <p:txBody>
          <a:bodyPr/>
          <a:lstStyle/>
          <a:p>
            <a:fld id="{99F03F09-1C53-4524-A8DB-8C0EFDBF0971}" type="datetime1">
              <a:rPr lang="en-IN" smtClean="0"/>
              <a:t>07-05-2021</a:t>
            </a:fld>
            <a:endParaRPr lang="en-IN"/>
          </a:p>
        </p:txBody>
      </p:sp>
      <p:sp>
        <p:nvSpPr>
          <p:cNvPr id="3" name="Footer Placeholder 2">
            <a:extLst>
              <a:ext uri="{FF2B5EF4-FFF2-40B4-BE49-F238E27FC236}">
                <a16:creationId xmlns:a16="http://schemas.microsoft.com/office/drawing/2014/main" id="{4AF3E5CE-BA4F-4AE4-AB6C-3421EFC38A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7B3381-3CE4-481F-9D50-E961007FE4A3}"/>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3183164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A468-B643-454B-A62D-AC0959CBC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3F3624-0171-44AC-B3F0-CC00C11872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DCE2FA-9C4E-49D1-92E6-E79BBE6FD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42042-7C52-4310-A4AA-BD6073F6D633}"/>
              </a:ext>
            </a:extLst>
          </p:cNvPr>
          <p:cNvSpPr>
            <a:spLocks noGrp="1"/>
          </p:cNvSpPr>
          <p:nvPr>
            <p:ph type="dt" sz="half" idx="10"/>
          </p:nvPr>
        </p:nvSpPr>
        <p:spPr/>
        <p:txBody>
          <a:bodyPr/>
          <a:lstStyle/>
          <a:p>
            <a:fld id="{0E08D752-98E3-41CB-AAA1-F669BBA61003}" type="datetime1">
              <a:rPr lang="en-IN" smtClean="0"/>
              <a:t>07-05-2021</a:t>
            </a:fld>
            <a:endParaRPr lang="en-IN"/>
          </a:p>
        </p:txBody>
      </p:sp>
      <p:sp>
        <p:nvSpPr>
          <p:cNvPr id="6" name="Footer Placeholder 5">
            <a:extLst>
              <a:ext uri="{FF2B5EF4-FFF2-40B4-BE49-F238E27FC236}">
                <a16:creationId xmlns:a16="http://schemas.microsoft.com/office/drawing/2014/main" id="{4E530E61-B601-48ED-9935-09C07AFD5C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70BFC3-036B-40D0-AD93-19730B081506}"/>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117422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1CB5-5FA7-4F67-8FC4-A5DF3D49F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CDB417-F263-4234-B466-4A118B53A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B4488D-9F2B-4626-A33F-DF11AD34B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6C697-9D1A-458B-8C16-E829B7F8ECC0}"/>
              </a:ext>
            </a:extLst>
          </p:cNvPr>
          <p:cNvSpPr>
            <a:spLocks noGrp="1"/>
          </p:cNvSpPr>
          <p:nvPr>
            <p:ph type="dt" sz="half" idx="10"/>
          </p:nvPr>
        </p:nvSpPr>
        <p:spPr/>
        <p:txBody>
          <a:bodyPr/>
          <a:lstStyle/>
          <a:p>
            <a:fld id="{97883D44-86C7-4F1B-8B52-6D5761059A25}" type="datetime1">
              <a:rPr lang="en-IN" smtClean="0"/>
              <a:t>07-05-2021</a:t>
            </a:fld>
            <a:endParaRPr lang="en-IN"/>
          </a:p>
        </p:txBody>
      </p:sp>
      <p:sp>
        <p:nvSpPr>
          <p:cNvPr id="6" name="Footer Placeholder 5">
            <a:extLst>
              <a:ext uri="{FF2B5EF4-FFF2-40B4-BE49-F238E27FC236}">
                <a16:creationId xmlns:a16="http://schemas.microsoft.com/office/drawing/2014/main" id="{C23BD536-C875-480C-A53B-DAC672930E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9FC06-6C3E-47FD-9965-9C064E5CC210}"/>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398479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9DA37D-BDED-4A6D-A8CB-42927B8CA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1B32FA-14BE-4BAF-9B66-6966C0FAA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30B5CC-5623-4E40-8890-D18053B9B4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14D95-0355-45C1-8FDA-406E9D49131E}" type="datetime1">
              <a:rPr lang="en-IN" smtClean="0"/>
              <a:t>07-05-2021</a:t>
            </a:fld>
            <a:endParaRPr lang="en-IN"/>
          </a:p>
        </p:txBody>
      </p:sp>
      <p:sp>
        <p:nvSpPr>
          <p:cNvPr id="5" name="Footer Placeholder 4">
            <a:extLst>
              <a:ext uri="{FF2B5EF4-FFF2-40B4-BE49-F238E27FC236}">
                <a16:creationId xmlns:a16="http://schemas.microsoft.com/office/drawing/2014/main" id="{61666569-5ADD-4EFF-A923-46515128B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B5EBCB-45F9-480A-8832-AE0105D4F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77B38-29B2-4C92-8391-41F8B61D6C98}" type="slidenum">
              <a:rPr lang="en-IN" smtClean="0"/>
              <a:t>‹#›</a:t>
            </a:fld>
            <a:endParaRPr lang="en-IN"/>
          </a:p>
        </p:txBody>
      </p:sp>
    </p:spTree>
    <p:extLst>
      <p:ext uri="{BB962C8B-B14F-4D97-AF65-F5344CB8AC3E}">
        <p14:creationId xmlns:p14="http://schemas.microsoft.com/office/powerpoint/2010/main" val="3072814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clweb.org/anthology/D11-1141.pdf" TargetMode="External"/><Relationship Id="rId2" Type="http://schemas.openxmlformats.org/officeDocument/2006/relationships/hyperlink" Target="https://www.aclweb.org/anthology/D14-1162.pdf" TargetMode="External"/><Relationship Id="rId1" Type="http://schemas.openxmlformats.org/officeDocument/2006/relationships/slideLayout" Target="../slideLayouts/slideLayout2.xml"/><Relationship Id="rId4" Type="http://schemas.openxmlformats.org/officeDocument/2006/relationships/hyperlink" Target="https://spacy.io/usage/processing-pipelin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3D5565-9684-47DC-9056-B1F1553EAA2B}"/>
              </a:ext>
            </a:extLst>
          </p:cNvPr>
          <p:cNvSpPr>
            <a:spLocks noGrp="1"/>
          </p:cNvSpPr>
          <p:nvPr>
            <p:ph type="sldNum" sz="quarter" idx="12"/>
          </p:nvPr>
        </p:nvSpPr>
        <p:spPr/>
        <p:txBody>
          <a:bodyPr/>
          <a:lstStyle/>
          <a:p>
            <a:fld id="{E5377B38-29B2-4C92-8391-41F8B61D6C98}" type="slidenum">
              <a:rPr lang="en-IN" smtClean="0"/>
              <a:t>1</a:t>
            </a:fld>
            <a:endParaRPr lang="en-IN"/>
          </a:p>
        </p:txBody>
      </p:sp>
      <p:sp>
        <p:nvSpPr>
          <p:cNvPr id="5" name="Google Shape;84;p1">
            <a:extLst>
              <a:ext uri="{FF2B5EF4-FFF2-40B4-BE49-F238E27FC236}">
                <a16:creationId xmlns:a16="http://schemas.microsoft.com/office/drawing/2014/main" id="{4F414028-C7FF-4230-9E5A-68D1935F7C9A}"/>
              </a:ext>
            </a:extLst>
          </p:cNvPr>
          <p:cNvSpPr txBox="1">
            <a:spLocks noGrp="1"/>
          </p:cNvSpPr>
          <p:nvPr/>
        </p:nvSpPr>
        <p:spPr>
          <a:xfrm>
            <a:off x="2033989" y="434182"/>
            <a:ext cx="9144000" cy="3509963"/>
          </a:xfrm>
          <a:prstGeom prst="rect">
            <a:avLst/>
          </a:prstGeom>
          <a:noFill/>
          <a:ln>
            <a:noFill/>
          </a:ln>
        </p:spPr>
        <p:txBody>
          <a:bodyPr spcFirstLastPara="1" wrap="square" lIns="91425" tIns="45700" rIns="91425" bIns="45700" anchor="b" anchorCtr="0">
            <a:normAutofit fontScale="82500" lnSpcReduction="100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chemeClr val="dk1"/>
              </a:buClr>
              <a:buSzPct val="100000"/>
              <a:buFont typeface="Calibri"/>
              <a:buNone/>
            </a:pPr>
            <a:r>
              <a:rPr lang="en-IN" sz="3100" dirty="0"/>
              <a:t>Terna Engineering College</a:t>
            </a:r>
            <a:br>
              <a:rPr lang="en-IN" sz="3100" dirty="0"/>
            </a:br>
            <a:r>
              <a:rPr lang="en-IN" sz="3100" dirty="0"/>
              <a:t>Computer Engineering Department</a:t>
            </a:r>
            <a:br>
              <a:rPr lang="en-IN" sz="3100" dirty="0"/>
            </a:br>
            <a:br>
              <a:rPr lang="en-IN" sz="3100" dirty="0"/>
            </a:br>
            <a:br>
              <a:rPr lang="en-IN" sz="2000" dirty="0"/>
            </a:br>
            <a:r>
              <a:rPr lang="en-IN" sz="2000" dirty="0"/>
              <a:t>Mini Project 1A Review I</a:t>
            </a:r>
            <a:br>
              <a:rPr lang="en-IN" sz="2000" dirty="0"/>
            </a:br>
            <a:br>
              <a:rPr lang="en-IN" sz="2000" dirty="0"/>
            </a:br>
            <a:br>
              <a:rPr lang="en-IN" sz="2000" dirty="0"/>
            </a:br>
            <a:br>
              <a:rPr lang="en-IN" sz="2000" dirty="0"/>
            </a:br>
            <a:br>
              <a:rPr lang="en-IN" sz="2000" dirty="0"/>
            </a:br>
            <a:r>
              <a:rPr lang="en-US" sz="6000" dirty="0">
                <a:latin typeface="Open Sans" panose="020B0606030504020204" pitchFamily="34" charset="0"/>
                <a:ea typeface="Open Sans" panose="020B0606030504020204" pitchFamily="34" charset="0"/>
                <a:cs typeface="Open Sans" panose="020B0606030504020204" pitchFamily="34" charset="0"/>
              </a:rPr>
              <a:t>Voice and Text Summary Generation using ML and NLP</a:t>
            </a:r>
            <a:endParaRPr dirty="0"/>
          </a:p>
        </p:txBody>
      </p:sp>
      <p:sp>
        <p:nvSpPr>
          <p:cNvPr id="6" name="Google Shape;85;p1">
            <a:extLst>
              <a:ext uri="{FF2B5EF4-FFF2-40B4-BE49-F238E27FC236}">
                <a16:creationId xmlns:a16="http://schemas.microsoft.com/office/drawing/2014/main" id="{750E1E59-C4D4-430A-B8DF-3CBE2510ADD0}"/>
              </a:ext>
            </a:extLst>
          </p:cNvPr>
          <p:cNvSpPr txBox="1">
            <a:spLocks noGrp="1"/>
          </p:cNvSpPr>
          <p:nvPr/>
        </p:nvSpPr>
        <p:spPr>
          <a:xfrm>
            <a:off x="1930145" y="4034631"/>
            <a:ext cx="9584267" cy="2387599"/>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lvl="0" indent="0" algn="ctr" rtl="0">
              <a:lnSpc>
                <a:spcPct val="120000"/>
              </a:lnSpc>
              <a:spcBef>
                <a:spcPts val="0"/>
              </a:spcBef>
              <a:spcAft>
                <a:spcPts val="0"/>
              </a:spcAft>
              <a:buClr>
                <a:schemeClr val="dk1"/>
              </a:buClr>
              <a:buSzPct val="100000"/>
              <a:buNone/>
            </a:pPr>
            <a:r>
              <a:rPr lang="en-IN" dirty="0"/>
              <a:t>By</a:t>
            </a:r>
            <a:endParaRPr dirty="0"/>
          </a:p>
          <a:p>
            <a:pPr marL="0" lvl="0" indent="0" algn="ctr" rtl="0">
              <a:lnSpc>
                <a:spcPct val="120000"/>
              </a:lnSpc>
              <a:spcBef>
                <a:spcPts val="0"/>
              </a:spcBef>
              <a:spcAft>
                <a:spcPts val="0"/>
              </a:spcAft>
              <a:buClr>
                <a:schemeClr val="dk1"/>
              </a:buClr>
              <a:buSzPct val="100000"/>
              <a:buNone/>
            </a:pPr>
            <a:r>
              <a:rPr lang="en-IN" dirty="0"/>
              <a:t>Aditya Singh	 TU3F1819005</a:t>
            </a:r>
            <a:endParaRPr dirty="0"/>
          </a:p>
          <a:p>
            <a:pPr marL="0" lvl="0" indent="0" algn="ctr" rtl="0">
              <a:lnSpc>
                <a:spcPct val="120000"/>
              </a:lnSpc>
              <a:spcBef>
                <a:spcPts val="0"/>
              </a:spcBef>
              <a:spcAft>
                <a:spcPts val="0"/>
              </a:spcAft>
              <a:buClr>
                <a:schemeClr val="dk1"/>
              </a:buClr>
              <a:buSzPct val="100000"/>
              <a:buNone/>
            </a:pPr>
            <a:r>
              <a:rPr lang="en-IN" dirty="0" err="1"/>
              <a:t>Prathamesh</a:t>
            </a:r>
            <a:r>
              <a:rPr lang="en-IN" dirty="0"/>
              <a:t> </a:t>
            </a:r>
            <a:r>
              <a:rPr lang="en-IN" dirty="0" err="1"/>
              <a:t>Chaskar</a:t>
            </a:r>
            <a:r>
              <a:rPr lang="en-IN" dirty="0"/>
              <a:t> TU3F1819006</a:t>
            </a:r>
            <a:endParaRPr dirty="0"/>
          </a:p>
          <a:p>
            <a:pPr marL="0" lvl="0" indent="0" algn="ctr" rtl="0">
              <a:lnSpc>
                <a:spcPct val="120000"/>
              </a:lnSpc>
              <a:spcBef>
                <a:spcPts val="0"/>
              </a:spcBef>
              <a:spcAft>
                <a:spcPts val="0"/>
              </a:spcAft>
              <a:buClr>
                <a:schemeClr val="dk1"/>
              </a:buClr>
              <a:buSzPct val="100000"/>
              <a:buNone/>
            </a:pPr>
            <a:r>
              <a:rPr lang="en-IN" dirty="0"/>
              <a:t>Shruti Rathod	 TU3F1819029</a:t>
            </a:r>
            <a:endParaRPr dirty="0"/>
          </a:p>
          <a:p>
            <a:pPr marL="0" lvl="0" indent="0" algn="ctr" rtl="0">
              <a:lnSpc>
                <a:spcPct val="120000"/>
              </a:lnSpc>
              <a:spcBef>
                <a:spcPts val="0"/>
              </a:spcBef>
              <a:spcAft>
                <a:spcPts val="0"/>
              </a:spcAft>
              <a:buClr>
                <a:schemeClr val="dk1"/>
              </a:buClr>
              <a:buSzPct val="100000"/>
              <a:buNone/>
            </a:pPr>
            <a:endParaRPr dirty="0"/>
          </a:p>
          <a:p>
            <a:pPr marL="0" lvl="0" indent="0" algn="ctr" rtl="0">
              <a:lnSpc>
                <a:spcPct val="120000"/>
              </a:lnSpc>
              <a:spcBef>
                <a:spcPts val="0"/>
              </a:spcBef>
              <a:spcAft>
                <a:spcPts val="0"/>
              </a:spcAft>
              <a:buClr>
                <a:schemeClr val="dk1"/>
              </a:buClr>
              <a:buSzPct val="100000"/>
              <a:buNone/>
            </a:pPr>
            <a:endParaRPr dirty="0"/>
          </a:p>
          <a:p>
            <a:pPr marL="0" lvl="0" indent="0" algn="ctr" rtl="0">
              <a:lnSpc>
                <a:spcPct val="120000"/>
              </a:lnSpc>
              <a:spcBef>
                <a:spcPts val="0"/>
              </a:spcBef>
              <a:spcAft>
                <a:spcPts val="0"/>
              </a:spcAft>
              <a:buClr>
                <a:schemeClr val="dk1"/>
              </a:buClr>
              <a:buSzPct val="100000"/>
              <a:buNone/>
            </a:pPr>
            <a:r>
              <a:rPr lang="en-IN" dirty="0"/>
              <a:t>Under the Guidance of : </a:t>
            </a:r>
            <a:r>
              <a:rPr lang="en-IN" dirty="0" err="1"/>
              <a:t>Dr.</a:t>
            </a:r>
            <a:r>
              <a:rPr lang="en-IN" dirty="0"/>
              <a:t> Mire Archana Vasant</a:t>
            </a:r>
            <a:endParaRPr dirty="0"/>
          </a:p>
        </p:txBody>
      </p:sp>
      <p:pic>
        <p:nvPicPr>
          <p:cNvPr id="7" name="Google Shape;86;p1">
            <a:extLst>
              <a:ext uri="{FF2B5EF4-FFF2-40B4-BE49-F238E27FC236}">
                <a16:creationId xmlns:a16="http://schemas.microsoft.com/office/drawing/2014/main" id="{0D292E09-675F-400E-912A-09E004C77C9B}"/>
              </a:ext>
            </a:extLst>
          </p:cNvPr>
          <p:cNvPicPr preferRelativeResize="0"/>
          <p:nvPr/>
        </p:nvPicPr>
        <p:blipFill rotWithShape="1">
          <a:blip r:embed="rId2">
            <a:alphaModFix/>
          </a:blip>
          <a:srcRect/>
          <a:stretch/>
        </p:blipFill>
        <p:spPr>
          <a:xfrm>
            <a:off x="544248" y="435770"/>
            <a:ext cx="2771794" cy="696502"/>
          </a:xfrm>
          <a:prstGeom prst="rect">
            <a:avLst/>
          </a:prstGeom>
          <a:solidFill>
            <a:srgbClr val="FFFFFF"/>
          </a:solidFill>
          <a:ln>
            <a:noFill/>
          </a:ln>
        </p:spPr>
      </p:pic>
    </p:spTree>
    <p:extLst>
      <p:ext uri="{BB962C8B-B14F-4D97-AF65-F5344CB8AC3E}">
        <p14:creationId xmlns:p14="http://schemas.microsoft.com/office/powerpoint/2010/main" val="3060902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BA76D4-B94E-4863-A1C3-19843B8116E8}"/>
              </a:ext>
            </a:extLst>
          </p:cNvPr>
          <p:cNvSpPr>
            <a:spLocks noGrp="1"/>
          </p:cNvSpPr>
          <p:nvPr>
            <p:ph type="sldNum" sz="quarter" idx="12"/>
          </p:nvPr>
        </p:nvSpPr>
        <p:spPr/>
        <p:txBody>
          <a:bodyPr/>
          <a:lstStyle/>
          <a:p>
            <a:fld id="{E5377B38-29B2-4C92-8391-41F8B61D6C98}" type="slidenum">
              <a:rPr lang="en-IN" smtClean="0"/>
              <a:t>10</a:t>
            </a:fld>
            <a:endParaRPr lang="en-IN"/>
          </a:p>
        </p:txBody>
      </p:sp>
      <p:sp>
        <p:nvSpPr>
          <p:cNvPr id="5" name="Rectangle 27">
            <a:extLst>
              <a:ext uri="{FF2B5EF4-FFF2-40B4-BE49-F238E27FC236}">
                <a16:creationId xmlns:a16="http://schemas.microsoft.com/office/drawing/2014/main" id="{23453D14-BFFD-4F91-AA0A-7FAE5F50E0F2}"/>
              </a:ext>
            </a:extLst>
          </p:cNvPr>
          <p:cNvSpPr>
            <a:spLocks noChangeArrowheads="1"/>
          </p:cNvSpPr>
          <p:nvPr/>
        </p:nvSpPr>
        <p:spPr bwMode="auto">
          <a:xfrm>
            <a:off x="2959100" y="1136650"/>
            <a:ext cx="2405063" cy="37719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6" name="Rectangle 26">
            <a:extLst>
              <a:ext uri="{FF2B5EF4-FFF2-40B4-BE49-F238E27FC236}">
                <a16:creationId xmlns:a16="http://schemas.microsoft.com/office/drawing/2014/main" id="{38436F2D-DD13-4AB5-9A81-ADC33C1A3ADA}"/>
              </a:ext>
            </a:extLst>
          </p:cNvPr>
          <p:cNvSpPr>
            <a:spLocks noChangeArrowheads="1"/>
          </p:cNvSpPr>
          <p:nvPr/>
        </p:nvSpPr>
        <p:spPr bwMode="auto">
          <a:xfrm>
            <a:off x="3436938" y="287337"/>
            <a:ext cx="1516062"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Text File</a:t>
            </a:r>
            <a:endParaRPr kumimoji="0" lang="en-US" altLang="ko-K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800" b="0" i="0" u="none" strike="noStrike" cap="none" normalizeH="0" baseline="0">
              <a:ln>
                <a:noFill/>
              </a:ln>
              <a:solidFill>
                <a:schemeClr val="tx1"/>
              </a:solidFill>
              <a:effectLst/>
              <a:latin typeface="Arial" panose="020B0604020202020204" pitchFamily="34" charset="0"/>
            </a:endParaRPr>
          </a:p>
        </p:txBody>
      </p:sp>
      <p:sp>
        <p:nvSpPr>
          <p:cNvPr id="7" name="Rectangle 25">
            <a:extLst>
              <a:ext uri="{FF2B5EF4-FFF2-40B4-BE49-F238E27FC236}">
                <a16:creationId xmlns:a16="http://schemas.microsoft.com/office/drawing/2014/main" id="{FC71C4E2-9175-46AB-BA54-1D18D5FC201C}"/>
              </a:ext>
            </a:extLst>
          </p:cNvPr>
          <p:cNvSpPr>
            <a:spLocks noChangeArrowheads="1"/>
          </p:cNvSpPr>
          <p:nvPr/>
        </p:nvSpPr>
        <p:spPr bwMode="auto">
          <a:xfrm>
            <a:off x="3181350" y="1260475"/>
            <a:ext cx="1927225" cy="6175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Sentence Segmentation</a:t>
            </a:r>
            <a:endParaRPr kumimoji="0" lang="en-US" altLang="ko-KR" sz="1800" b="0" i="0" u="none" strike="noStrike" cap="none" normalizeH="0" baseline="0">
              <a:ln>
                <a:noFill/>
              </a:ln>
              <a:solidFill>
                <a:schemeClr val="tx1"/>
              </a:solidFill>
              <a:effectLst/>
              <a:latin typeface="Arial" panose="020B0604020202020204" pitchFamily="34" charset="0"/>
            </a:endParaRPr>
          </a:p>
        </p:txBody>
      </p:sp>
      <p:sp>
        <p:nvSpPr>
          <p:cNvPr id="8" name="Rectangle 24">
            <a:extLst>
              <a:ext uri="{FF2B5EF4-FFF2-40B4-BE49-F238E27FC236}">
                <a16:creationId xmlns:a16="http://schemas.microsoft.com/office/drawing/2014/main" id="{8AE863FE-D8B7-40DC-B994-48C0A5A26B2A}"/>
              </a:ext>
            </a:extLst>
          </p:cNvPr>
          <p:cNvSpPr>
            <a:spLocks noChangeArrowheads="1"/>
          </p:cNvSpPr>
          <p:nvPr/>
        </p:nvSpPr>
        <p:spPr bwMode="auto">
          <a:xfrm>
            <a:off x="3181350" y="2182812"/>
            <a:ext cx="192722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Sentence Tokenization</a:t>
            </a:r>
            <a:endParaRPr kumimoji="0" lang="en-US" altLang="ko-KR" sz="1800" b="0" i="0" u="none" strike="noStrike" cap="none" normalizeH="0" baseline="0">
              <a:ln>
                <a:noFill/>
              </a:ln>
              <a:solidFill>
                <a:schemeClr val="tx1"/>
              </a:solidFill>
              <a:effectLst/>
              <a:latin typeface="Arial" panose="020B0604020202020204" pitchFamily="34" charset="0"/>
            </a:endParaRPr>
          </a:p>
        </p:txBody>
      </p:sp>
      <p:sp>
        <p:nvSpPr>
          <p:cNvPr id="9" name="Rectangle 23">
            <a:extLst>
              <a:ext uri="{FF2B5EF4-FFF2-40B4-BE49-F238E27FC236}">
                <a16:creationId xmlns:a16="http://schemas.microsoft.com/office/drawing/2014/main" id="{D35DAA7B-DC76-4C88-8A6E-592A76ED9C31}"/>
              </a:ext>
            </a:extLst>
          </p:cNvPr>
          <p:cNvSpPr>
            <a:spLocks noChangeArrowheads="1"/>
          </p:cNvSpPr>
          <p:nvPr/>
        </p:nvSpPr>
        <p:spPr bwMode="auto">
          <a:xfrm>
            <a:off x="3181350" y="3163887"/>
            <a:ext cx="192722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Stop Word Removal</a:t>
            </a:r>
            <a:endParaRPr kumimoji="0" lang="en-US" altLang="ko-KR" sz="1800" b="0" i="0" u="none" strike="noStrike" cap="none" normalizeH="0" baseline="0">
              <a:ln>
                <a:noFill/>
              </a:ln>
              <a:solidFill>
                <a:schemeClr val="tx1"/>
              </a:solidFill>
              <a:effectLst/>
              <a:latin typeface="Arial" panose="020B0604020202020204" pitchFamily="34" charset="0"/>
            </a:endParaRPr>
          </a:p>
        </p:txBody>
      </p:sp>
      <p:sp>
        <p:nvSpPr>
          <p:cNvPr id="10" name="Rectangle 22">
            <a:extLst>
              <a:ext uri="{FF2B5EF4-FFF2-40B4-BE49-F238E27FC236}">
                <a16:creationId xmlns:a16="http://schemas.microsoft.com/office/drawing/2014/main" id="{B636FD99-4D5F-4C5A-A180-989071A62105}"/>
              </a:ext>
            </a:extLst>
          </p:cNvPr>
          <p:cNvSpPr>
            <a:spLocks noChangeArrowheads="1"/>
          </p:cNvSpPr>
          <p:nvPr/>
        </p:nvSpPr>
        <p:spPr bwMode="auto">
          <a:xfrm>
            <a:off x="3181350" y="4135437"/>
            <a:ext cx="192722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Vectorizing</a:t>
            </a:r>
            <a:endParaRPr kumimoji="0" lang="en-US" altLang="ko-KR" sz="1800" b="0" i="0" u="none" strike="noStrike" cap="none" normalizeH="0" baseline="0">
              <a:ln>
                <a:noFill/>
              </a:ln>
              <a:solidFill>
                <a:schemeClr val="tx1"/>
              </a:solidFill>
              <a:effectLst/>
              <a:latin typeface="Arial" panose="020B0604020202020204" pitchFamily="34" charset="0"/>
            </a:endParaRPr>
          </a:p>
        </p:txBody>
      </p:sp>
      <p:sp>
        <p:nvSpPr>
          <p:cNvPr id="11" name="AutoShape 21">
            <a:extLst>
              <a:ext uri="{FF2B5EF4-FFF2-40B4-BE49-F238E27FC236}">
                <a16:creationId xmlns:a16="http://schemas.microsoft.com/office/drawing/2014/main" id="{B991B5E8-00D0-4DAF-AC69-59718F1C0C44}"/>
              </a:ext>
            </a:extLst>
          </p:cNvPr>
          <p:cNvSpPr>
            <a:spLocks noChangeShapeType="1"/>
          </p:cNvSpPr>
          <p:nvPr/>
        </p:nvSpPr>
        <p:spPr bwMode="auto">
          <a:xfrm>
            <a:off x="4162425" y="906462"/>
            <a:ext cx="0" cy="2317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20">
            <a:extLst>
              <a:ext uri="{FF2B5EF4-FFF2-40B4-BE49-F238E27FC236}">
                <a16:creationId xmlns:a16="http://schemas.microsoft.com/office/drawing/2014/main" id="{9EB85D0F-C6A7-496D-87A3-05D264BCEF8F}"/>
              </a:ext>
            </a:extLst>
          </p:cNvPr>
          <p:cNvSpPr>
            <a:spLocks noChangeShapeType="1"/>
          </p:cNvSpPr>
          <p:nvPr/>
        </p:nvSpPr>
        <p:spPr bwMode="auto">
          <a:xfrm>
            <a:off x="4162425" y="1878012"/>
            <a:ext cx="0" cy="304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9">
            <a:extLst>
              <a:ext uri="{FF2B5EF4-FFF2-40B4-BE49-F238E27FC236}">
                <a16:creationId xmlns:a16="http://schemas.microsoft.com/office/drawing/2014/main" id="{66FCE179-CAA6-4DC8-A2E2-6A5E3C4DF7B6}"/>
              </a:ext>
            </a:extLst>
          </p:cNvPr>
          <p:cNvSpPr>
            <a:spLocks noChangeShapeType="1"/>
          </p:cNvSpPr>
          <p:nvPr/>
        </p:nvSpPr>
        <p:spPr bwMode="auto">
          <a:xfrm>
            <a:off x="4162425" y="2800350"/>
            <a:ext cx="0" cy="3619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8">
            <a:extLst>
              <a:ext uri="{FF2B5EF4-FFF2-40B4-BE49-F238E27FC236}">
                <a16:creationId xmlns:a16="http://schemas.microsoft.com/office/drawing/2014/main" id="{89210EAC-3182-4130-8E79-A00B5EC9AE1A}"/>
              </a:ext>
            </a:extLst>
          </p:cNvPr>
          <p:cNvSpPr>
            <a:spLocks noChangeShapeType="1"/>
          </p:cNvSpPr>
          <p:nvPr/>
        </p:nvSpPr>
        <p:spPr bwMode="auto">
          <a:xfrm>
            <a:off x="4162425" y="3781425"/>
            <a:ext cx="0" cy="3540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Rectangle 17">
            <a:extLst>
              <a:ext uri="{FF2B5EF4-FFF2-40B4-BE49-F238E27FC236}">
                <a16:creationId xmlns:a16="http://schemas.microsoft.com/office/drawing/2014/main" id="{10A0BEAE-70CD-4D58-9554-36EBADA39480}"/>
              </a:ext>
            </a:extLst>
          </p:cNvPr>
          <p:cNvSpPr>
            <a:spLocks noChangeArrowheads="1"/>
          </p:cNvSpPr>
          <p:nvPr/>
        </p:nvSpPr>
        <p:spPr bwMode="auto">
          <a:xfrm>
            <a:off x="6965950" y="823912"/>
            <a:ext cx="2405063" cy="37719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16" name="Rectangle 16">
            <a:extLst>
              <a:ext uri="{FF2B5EF4-FFF2-40B4-BE49-F238E27FC236}">
                <a16:creationId xmlns:a16="http://schemas.microsoft.com/office/drawing/2014/main" id="{8BF734E1-906A-4F10-888D-9A9A1356BBB7}"/>
              </a:ext>
            </a:extLst>
          </p:cNvPr>
          <p:cNvSpPr>
            <a:spLocks noChangeArrowheads="1"/>
          </p:cNvSpPr>
          <p:nvPr/>
        </p:nvSpPr>
        <p:spPr bwMode="auto">
          <a:xfrm>
            <a:off x="7254875" y="906462"/>
            <a:ext cx="192722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Similarity Matrix</a:t>
            </a:r>
            <a:endParaRPr kumimoji="0" lang="en-US" altLang="ko-KR" sz="1800" b="0" i="0" u="none" strike="noStrike" cap="none" normalizeH="0" baseline="0">
              <a:ln>
                <a:noFill/>
              </a:ln>
              <a:solidFill>
                <a:schemeClr val="tx1"/>
              </a:solidFill>
              <a:effectLst/>
              <a:latin typeface="Arial" panose="020B0604020202020204" pitchFamily="34" charset="0"/>
            </a:endParaRPr>
          </a:p>
        </p:txBody>
      </p:sp>
      <p:sp>
        <p:nvSpPr>
          <p:cNvPr id="17" name="Rectangle 15">
            <a:extLst>
              <a:ext uri="{FF2B5EF4-FFF2-40B4-BE49-F238E27FC236}">
                <a16:creationId xmlns:a16="http://schemas.microsoft.com/office/drawing/2014/main" id="{F5BE1295-03E8-4EB4-A95F-F62F117654FF}"/>
              </a:ext>
            </a:extLst>
          </p:cNvPr>
          <p:cNvSpPr>
            <a:spLocks noChangeArrowheads="1"/>
          </p:cNvSpPr>
          <p:nvPr/>
        </p:nvSpPr>
        <p:spPr bwMode="auto">
          <a:xfrm>
            <a:off x="7254875" y="1878012"/>
            <a:ext cx="192722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Networkx Graph</a:t>
            </a:r>
            <a:endParaRPr kumimoji="0" lang="en-US" altLang="ko-KR" sz="1800" b="0" i="0" u="none" strike="noStrike" cap="none" normalizeH="0" baseline="0">
              <a:ln>
                <a:noFill/>
              </a:ln>
              <a:solidFill>
                <a:schemeClr val="tx1"/>
              </a:solidFill>
              <a:effectLst/>
              <a:latin typeface="Arial" panose="020B0604020202020204" pitchFamily="34" charset="0"/>
            </a:endParaRPr>
          </a:p>
        </p:txBody>
      </p:sp>
      <p:sp>
        <p:nvSpPr>
          <p:cNvPr id="18" name="Rectangle 14">
            <a:extLst>
              <a:ext uri="{FF2B5EF4-FFF2-40B4-BE49-F238E27FC236}">
                <a16:creationId xmlns:a16="http://schemas.microsoft.com/office/drawing/2014/main" id="{BB661507-BCB7-4E70-BDF9-D1BD4E8619E3}"/>
              </a:ext>
            </a:extLst>
          </p:cNvPr>
          <p:cNvSpPr>
            <a:spLocks noChangeArrowheads="1"/>
          </p:cNvSpPr>
          <p:nvPr/>
        </p:nvSpPr>
        <p:spPr bwMode="auto">
          <a:xfrm>
            <a:off x="7254875" y="2859087"/>
            <a:ext cx="192722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Local Word Score</a:t>
            </a:r>
            <a:endParaRPr kumimoji="0" lang="en-US" altLang="ko-KR" sz="1800" b="0" i="0" u="none" strike="noStrike" cap="none" normalizeH="0" baseline="0">
              <a:ln>
                <a:noFill/>
              </a:ln>
              <a:solidFill>
                <a:schemeClr val="tx1"/>
              </a:solidFill>
              <a:effectLst/>
              <a:latin typeface="Arial" panose="020B0604020202020204" pitchFamily="34" charset="0"/>
            </a:endParaRPr>
          </a:p>
        </p:txBody>
      </p:sp>
      <p:sp>
        <p:nvSpPr>
          <p:cNvPr id="19" name="Rectangle 13">
            <a:extLst>
              <a:ext uri="{FF2B5EF4-FFF2-40B4-BE49-F238E27FC236}">
                <a16:creationId xmlns:a16="http://schemas.microsoft.com/office/drawing/2014/main" id="{7B79511A-0072-435E-BF54-6EFC13F8766B}"/>
              </a:ext>
            </a:extLst>
          </p:cNvPr>
          <p:cNvSpPr>
            <a:spLocks noChangeArrowheads="1"/>
          </p:cNvSpPr>
          <p:nvPr/>
        </p:nvSpPr>
        <p:spPr bwMode="auto">
          <a:xfrm>
            <a:off x="7254875" y="3892550"/>
            <a:ext cx="1927225" cy="6175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Total Sentence Score</a:t>
            </a:r>
            <a:endParaRPr kumimoji="0" lang="en-US" altLang="ko-KR" sz="1800" b="0" i="0" u="none" strike="noStrike" cap="none" normalizeH="0" baseline="0">
              <a:ln>
                <a:noFill/>
              </a:ln>
              <a:solidFill>
                <a:schemeClr val="tx1"/>
              </a:solidFill>
              <a:effectLst/>
              <a:latin typeface="Arial" panose="020B0604020202020204" pitchFamily="34" charset="0"/>
            </a:endParaRPr>
          </a:p>
        </p:txBody>
      </p:sp>
      <p:sp>
        <p:nvSpPr>
          <p:cNvPr id="20" name="AutoShape 12">
            <a:extLst>
              <a:ext uri="{FF2B5EF4-FFF2-40B4-BE49-F238E27FC236}">
                <a16:creationId xmlns:a16="http://schemas.microsoft.com/office/drawing/2014/main" id="{93C9AE76-E801-4FCE-AB70-18D6FCC51F0B}"/>
              </a:ext>
            </a:extLst>
          </p:cNvPr>
          <p:cNvSpPr>
            <a:spLocks noChangeShapeType="1"/>
          </p:cNvSpPr>
          <p:nvPr/>
        </p:nvSpPr>
        <p:spPr bwMode="auto">
          <a:xfrm>
            <a:off x="4087813" y="4910137"/>
            <a:ext cx="0" cy="8159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11">
            <a:extLst>
              <a:ext uri="{FF2B5EF4-FFF2-40B4-BE49-F238E27FC236}">
                <a16:creationId xmlns:a16="http://schemas.microsoft.com/office/drawing/2014/main" id="{0027E043-6C9C-41F7-BFFB-3916DF7CC6AB}"/>
              </a:ext>
            </a:extLst>
          </p:cNvPr>
          <p:cNvSpPr>
            <a:spLocks noChangeShapeType="1"/>
          </p:cNvSpPr>
          <p:nvPr/>
        </p:nvSpPr>
        <p:spPr bwMode="auto">
          <a:xfrm>
            <a:off x="4087813" y="5726112"/>
            <a:ext cx="22161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10">
            <a:extLst>
              <a:ext uri="{FF2B5EF4-FFF2-40B4-BE49-F238E27FC236}">
                <a16:creationId xmlns:a16="http://schemas.microsoft.com/office/drawing/2014/main" id="{575731D7-3FDD-4B1D-9A05-09F57F5F2C31}"/>
              </a:ext>
            </a:extLst>
          </p:cNvPr>
          <p:cNvSpPr>
            <a:spLocks noChangeShapeType="1"/>
          </p:cNvSpPr>
          <p:nvPr/>
        </p:nvSpPr>
        <p:spPr bwMode="auto">
          <a:xfrm flipV="1">
            <a:off x="6303963" y="287337"/>
            <a:ext cx="0" cy="54371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AutoShape 9">
            <a:extLst>
              <a:ext uri="{FF2B5EF4-FFF2-40B4-BE49-F238E27FC236}">
                <a16:creationId xmlns:a16="http://schemas.microsoft.com/office/drawing/2014/main" id="{EC7C5472-86D8-45BC-95B6-47E6E1621DEF}"/>
              </a:ext>
            </a:extLst>
          </p:cNvPr>
          <p:cNvSpPr>
            <a:spLocks noChangeShapeType="1"/>
          </p:cNvSpPr>
          <p:nvPr/>
        </p:nvSpPr>
        <p:spPr bwMode="auto">
          <a:xfrm>
            <a:off x="6303963" y="287337"/>
            <a:ext cx="18129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8">
            <a:extLst>
              <a:ext uri="{FF2B5EF4-FFF2-40B4-BE49-F238E27FC236}">
                <a16:creationId xmlns:a16="http://schemas.microsoft.com/office/drawing/2014/main" id="{B19868EB-EDB9-4739-9350-079DE5ABB9AA}"/>
              </a:ext>
            </a:extLst>
          </p:cNvPr>
          <p:cNvSpPr>
            <a:spLocks noChangeShapeType="1"/>
          </p:cNvSpPr>
          <p:nvPr/>
        </p:nvSpPr>
        <p:spPr bwMode="auto">
          <a:xfrm>
            <a:off x="8115300" y="287337"/>
            <a:ext cx="0" cy="4857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AutoShape 7">
            <a:extLst>
              <a:ext uri="{FF2B5EF4-FFF2-40B4-BE49-F238E27FC236}">
                <a16:creationId xmlns:a16="http://schemas.microsoft.com/office/drawing/2014/main" id="{6D60F4E4-B369-424F-BD6F-DEFE52052D82}"/>
              </a:ext>
            </a:extLst>
          </p:cNvPr>
          <p:cNvSpPr>
            <a:spLocks noChangeShapeType="1"/>
          </p:cNvSpPr>
          <p:nvPr/>
        </p:nvSpPr>
        <p:spPr bwMode="auto">
          <a:xfrm>
            <a:off x="8213725" y="1524000"/>
            <a:ext cx="0" cy="3540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AutoShape 6">
            <a:extLst>
              <a:ext uri="{FF2B5EF4-FFF2-40B4-BE49-F238E27FC236}">
                <a16:creationId xmlns:a16="http://schemas.microsoft.com/office/drawing/2014/main" id="{7B04400F-0F3B-4841-92B5-BF78A15E7C65}"/>
              </a:ext>
            </a:extLst>
          </p:cNvPr>
          <p:cNvSpPr>
            <a:spLocks noChangeShapeType="1"/>
          </p:cNvSpPr>
          <p:nvPr/>
        </p:nvSpPr>
        <p:spPr bwMode="auto">
          <a:xfrm>
            <a:off x="8213725" y="2503487"/>
            <a:ext cx="0" cy="3540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AutoShape 5">
            <a:extLst>
              <a:ext uri="{FF2B5EF4-FFF2-40B4-BE49-F238E27FC236}">
                <a16:creationId xmlns:a16="http://schemas.microsoft.com/office/drawing/2014/main" id="{97DEA47F-B4C4-489F-A27D-4350027089AA}"/>
              </a:ext>
            </a:extLst>
          </p:cNvPr>
          <p:cNvSpPr>
            <a:spLocks noChangeShapeType="1"/>
          </p:cNvSpPr>
          <p:nvPr/>
        </p:nvSpPr>
        <p:spPr bwMode="auto">
          <a:xfrm>
            <a:off x="8213725" y="3476625"/>
            <a:ext cx="0" cy="4159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Rectangle 4">
            <a:extLst>
              <a:ext uri="{FF2B5EF4-FFF2-40B4-BE49-F238E27FC236}">
                <a16:creationId xmlns:a16="http://schemas.microsoft.com/office/drawing/2014/main" id="{2A20D5EE-13E3-4A2B-80CA-D96E444A33A7}"/>
              </a:ext>
            </a:extLst>
          </p:cNvPr>
          <p:cNvSpPr>
            <a:spLocks noChangeArrowheads="1"/>
          </p:cNvSpPr>
          <p:nvPr/>
        </p:nvSpPr>
        <p:spPr bwMode="auto">
          <a:xfrm>
            <a:off x="7254875" y="5033962"/>
            <a:ext cx="192722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Sentence Extraction</a:t>
            </a:r>
            <a:endParaRPr kumimoji="0" lang="en-US" altLang="ko-KR" sz="1800" b="0" i="0" u="none" strike="noStrike" cap="none" normalizeH="0" baseline="0">
              <a:ln>
                <a:noFill/>
              </a:ln>
              <a:solidFill>
                <a:schemeClr val="tx1"/>
              </a:solidFill>
              <a:effectLst/>
              <a:latin typeface="Arial" panose="020B0604020202020204" pitchFamily="34" charset="0"/>
            </a:endParaRPr>
          </a:p>
        </p:txBody>
      </p:sp>
      <p:sp>
        <p:nvSpPr>
          <p:cNvPr id="29" name="AutoShape 3">
            <a:extLst>
              <a:ext uri="{FF2B5EF4-FFF2-40B4-BE49-F238E27FC236}">
                <a16:creationId xmlns:a16="http://schemas.microsoft.com/office/drawing/2014/main" id="{E6E7C0C6-2557-473B-8684-940AC0C3774B}"/>
              </a:ext>
            </a:extLst>
          </p:cNvPr>
          <p:cNvSpPr>
            <a:spLocks noChangeShapeType="1"/>
          </p:cNvSpPr>
          <p:nvPr/>
        </p:nvSpPr>
        <p:spPr bwMode="auto">
          <a:xfrm>
            <a:off x="8213725" y="4595812"/>
            <a:ext cx="0" cy="4365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Rectangle 2">
            <a:extLst>
              <a:ext uri="{FF2B5EF4-FFF2-40B4-BE49-F238E27FC236}">
                <a16:creationId xmlns:a16="http://schemas.microsoft.com/office/drawing/2014/main" id="{C32C5D6C-AD13-4158-A09D-DDF6763F4F22}"/>
              </a:ext>
            </a:extLst>
          </p:cNvPr>
          <p:cNvSpPr>
            <a:spLocks noChangeArrowheads="1"/>
          </p:cNvSpPr>
          <p:nvPr/>
        </p:nvSpPr>
        <p:spPr bwMode="auto">
          <a:xfrm>
            <a:off x="7254875" y="6103937"/>
            <a:ext cx="192722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Summary Document</a:t>
            </a:r>
            <a:endParaRPr kumimoji="0" lang="en-US" altLang="ko-KR" sz="1800" b="0" i="0" u="none" strike="noStrike" cap="none" normalizeH="0" baseline="0">
              <a:ln>
                <a:noFill/>
              </a:ln>
              <a:solidFill>
                <a:schemeClr val="tx1"/>
              </a:solidFill>
              <a:effectLst/>
              <a:latin typeface="Arial" panose="020B0604020202020204" pitchFamily="34" charset="0"/>
            </a:endParaRPr>
          </a:p>
        </p:txBody>
      </p:sp>
      <p:sp>
        <p:nvSpPr>
          <p:cNvPr id="31" name="AutoShape 1">
            <a:extLst>
              <a:ext uri="{FF2B5EF4-FFF2-40B4-BE49-F238E27FC236}">
                <a16:creationId xmlns:a16="http://schemas.microsoft.com/office/drawing/2014/main" id="{57DCC5E4-FDEB-4B95-ABBD-D39B6B584F95}"/>
              </a:ext>
            </a:extLst>
          </p:cNvPr>
          <p:cNvSpPr>
            <a:spLocks noChangeShapeType="1"/>
          </p:cNvSpPr>
          <p:nvPr/>
        </p:nvSpPr>
        <p:spPr bwMode="auto">
          <a:xfrm>
            <a:off x="8215313" y="5651500"/>
            <a:ext cx="0" cy="43656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Rectangle 28">
            <a:extLst>
              <a:ext uri="{FF2B5EF4-FFF2-40B4-BE49-F238E27FC236}">
                <a16:creationId xmlns:a16="http://schemas.microsoft.com/office/drawing/2014/main" id="{AD186049-D246-4497-8F8A-E16F093827B0}"/>
              </a:ext>
            </a:extLst>
          </p:cNvPr>
          <p:cNvSpPr>
            <a:spLocks noChangeArrowheads="1"/>
          </p:cNvSpPr>
          <p:nvPr/>
        </p:nvSpPr>
        <p:spPr bwMode="auto">
          <a:xfrm>
            <a:off x="3181350" y="-192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0">
            <a:extLst>
              <a:ext uri="{FF2B5EF4-FFF2-40B4-BE49-F238E27FC236}">
                <a16:creationId xmlns:a16="http://schemas.microsoft.com/office/drawing/2014/main" id="{2AA0024E-C771-40C7-A1C5-3E3FA9BE98FB}"/>
              </a:ext>
            </a:extLst>
          </p:cNvPr>
          <p:cNvSpPr>
            <a:spLocks noChangeArrowheads="1"/>
          </p:cNvSpPr>
          <p:nvPr/>
        </p:nvSpPr>
        <p:spPr bwMode="auto">
          <a:xfrm>
            <a:off x="3181350" y="2651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59151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5DE3-3989-4266-BA25-CFD5F305B1A3}"/>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Progress Diagram</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A9057BE2-19FB-494E-B36D-D01877BED93B}"/>
              </a:ext>
            </a:extLst>
          </p:cNvPr>
          <p:cNvSpPr>
            <a:spLocks noGrp="1"/>
          </p:cNvSpPr>
          <p:nvPr>
            <p:ph type="sldNum" sz="quarter" idx="12"/>
          </p:nvPr>
        </p:nvSpPr>
        <p:spPr/>
        <p:txBody>
          <a:bodyPr/>
          <a:lstStyle/>
          <a:p>
            <a:fld id="{E5377B38-29B2-4C92-8391-41F8B61D6C98}" type="slidenum">
              <a:rPr lang="en-IN" smtClean="0"/>
              <a:t>11</a:t>
            </a:fld>
            <a:endParaRPr lang="en-IN"/>
          </a:p>
        </p:txBody>
      </p:sp>
      <p:sp>
        <p:nvSpPr>
          <p:cNvPr id="8" name="Content Placeholder 7">
            <a:extLst>
              <a:ext uri="{FF2B5EF4-FFF2-40B4-BE49-F238E27FC236}">
                <a16:creationId xmlns:a16="http://schemas.microsoft.com/office/drawing/2014/main" id="{E5E45938-7CA4-404D-A7A9-C003EF7C9D50}"/>
              </a:ext>
            </a:extLst>
          </p:cNvPr>
          <p:cNvSpPr>
            <a:spLocks noGrp="1"/>
          </p:cNvSpPr>
          <p:nvPr>
            <p:ph idx="1"/>
          </p:nvPr>
        </p:nvSpPr>
        <p:spPr/>
        <p:txBody>
          <a:bodyPr>
            <a:normAutofit/>
          </a:bodyPr>
          <a:lstStyle/>
          <a:p>
            <a:pPr marL="0" indent="0" algn="just">
              <a:buNone/>
            </a:pPr>
            <a:r>
              <a:rPr lang="en-US" sz="2200" dirty="0">
                <a:latin typeface="Open Sans" panose="020B0606030504020204" pitchFamily="34" charset="0"/>
                <a:ea typeface="Open Sans" panose="020B0606030504020204" pitchFamily="34" charset="0"/>
                <a:cs typeface="Open Sans" panose="020B0606030504020204" pitchFamily="34" charset="0"/>
              </a:rPr>
              <a:t>This is the visualization of the process to generate Named Entity from an input of text given to the program. The tokenizer, tagger and parser segments the text and the trained NER extracts the entities discussed in the input text.</a:t>
            </a:r>
            <a:endParaRPr lang="en-IN" sz="2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Content Placeholder 5">
            <a:extLst>
              <a:ext uri="{FF2B5EF4-FFF2-40B4-BE49-F238E27FC236}">
                <a16:creationId xmlns:a16="http://schemas.microsoft.com/office/drawing/2014/main" id="{147845C9-6D65-46BD-A7CA-F02AD5A76517}"/>
              </a:ext>
            </a:extLst>
          </p:cNvPr>
          <p:cNvPicPr>
            <a:picLocks noChangeAspect="1"/>
          </p:cNvPicPr>
          <p:nvPr/>
        </p:nvPicPr>
        <p:blipFill>
          <a:blip r:embed="rId2"/>
          <a:stretch>
            <a:fillRect/>
          </a:stretch>
        </p:blipFill>
        <p:spPr>
          <a:xfrm>
            <a:off x="1976437" y="3348038"/>
            <a:ext cx="7915275" cy="2114550"/>
          </a:xfrm>
          <a:prstGeom prst="rect">
            <a:avLst/>
          </a:prstGeom>
        </p:spPr>
      </p:pic>
    </p:spTree>
    <p:extLst>
      <p:ext uri="{BB962C8B-B14F-4D97-AF65-F5344CB8AC3E}">
        <p14:creationId xmlns:p14="http://schemas.microsoft.com/office/powerpoint/2010/main" val="415092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D256-E0E8-4BB7-B63D-820DC5C7CED5}"/>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Tools and Datasets</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B5A28BC2-49A8-471A-8EF1-7360DD8EA663}"/>
              </a:ext>
            </a:extLst>
          </p:cNvPr>
          <p:cNvSpPr>
            <a:spLocks noGrp="1"/>
          </p:cNvSpPr>
          <p:nvPr>
            <p:ph idx="1"/>
          </p:nvPr>
        </p:nvSpPr>
        <p:spPr/>
        <p:txBody>
          <a:bodyPr>
            <a:normAutofit/>
          </a:bodyPr>
          <a:lstStyle/>
          <a:p>
            <a:pPr marL="0" indent="0">
              <a:buNone/>
            </a:pPr>
            <a:r>
              <a:rPr lang="en-US" sz="2200" dirty="0">
                <a:latin typeface="Open Sans" panose="020B0606030504020204" pitchFamily="34" charset="0"/>
                <a:ea typeface="Open Sans" panose="020B0606030504020204" pitchFamily="34" charset="0"/>
                <a:cs typeface="Open Sans" panose="020B0606030504020204" pitchFamily="34" charset="0"/>
              </a:rPr>
              <a:t>We will use the following tools:</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Python Programming Language</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NLTK</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Scikit-learn</a:t>
            </a:r>
          </a:p>
          <a:p>
            <a:pPr marL="457200" indent="-457200">
              <a:buAutoNum type="arabicPeriod"/>
            </a:pPr>
            <a:r>
              <a:rPr lang="en-US" sz="2200" dirty="0" err="1">
                <a:latin typeface="Open Sans" panose="020B0606030504020204" pitchFamily="34" charset="0"/>
                <a:ea typeface="Open Sans" panose="020B0606030504020204" pitchFamily="34" charset="0"/>
                <a:cs typeface="Open Sans" panose="020B0606030504020204" pitchFamily="34" charset="0"/>
              </a:rPr>
              <a:t>GloVe</a:t>
            </a:r>
            <a:r>
              <a:rPr lang="en-US" sz="2200" dirty="0">
                <a:latin typeface="Open Sans" panose="020B0606030504020204" pitchFamily="34" charset="0"/>
                <a:ea typeface="Open Sans" panose="020B0606030504020204" pitchFamily="34" charset="0"/>
                <a:cs typeface="Open Sans" panose="020B0606030504020204" pitchFamily="34" charset="0"/>
              </a:rPr>
              <a:t>- Unsupervised Learning Algorithm</a:t>
            </a:r>
          </a:p>
          <a:p>
            <a:pPr marL="457200" indent="-457200">
              <a:buAutoNum type="arabicPeriod"/>
            </a:pPr>
            <a:r>
              <a:rPr lang="en-US" sz="2200" dirty="0" err="1">
                <a:latin typeface="Open Sans" panose="020B0606030504020204" pitchFamily="34" charset="0"/>
                <a:ea typeface="Open Sans" panose="020B0606030504020204" pitchFamily="34" charset="0"/>
                <a:cs typeface="Open Sans" panose="020B0606030504020204" pitchFamily="34" charset="0"/>
              </a:rPr>
              <a:t>spaCy</a:t>
            </a:r>
            <a:r>
              <a:rPr lang="en-US" sz="2200" dirty="0">
                <a:latin typeface="Open Sans" panose="020B0606030504020204" pitchFamily="34" charset="0"/>
                <a:ea typeface="Open Sans" panose="020B0606030504020204" pitchFamily="34" charset="0"/>
                <a:cs typeface="Open Sans" panose="020B0606030504020204" pitchFamily="34" charset="0"/>
              </a:rPr>
              <a:t> library</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Training Dataset – 200 text and resumes for training the model for Named Entity recognition. </a:t>
            </a:r>
          </a:p>
          <a:p>
            <a:pPr marL="457200" indent="-457200">
              <a:buAutoNum type="arabicPeriod"/>
            </a:pPr>
            <a:endParaRPr lang="en-IN"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9AAF0B3E-B2F0-4A29-9B02-5BBFC3E3FE73}"/>
              </a:ext>
            </a:extLst>
          </p:cNvPr>
          <p:cNvSpPr>
            <a:spLocks noGrp="1"/>
          </p:cNvSpPr>
          <p:nvPr>
            <p:ph type="sldNum" sz="quarter" idx="12"/>
          </p:nvPr>
        </p:nvSpPr>
        <p:spPr/>
        <p:txBody>
          <a:bodyPr/>
          <a:lstStyle/>
          <a:p>
            <a:fld id="{E5377B38-29B2-4C92-8391-41F8B61D6C98}" type="slidenum">
              <a:rPr lang="en-IN" smtClean="0"/>
              <a:t>12</a:t>
            </a:fld>
            <a:endParaRPr lang="en-IN"/>
          </a:p>
        </p:txBody>
      </p:sp>
    </p:spTree>
    <p:extLst>
      <p:ext uri="{BB962C8B-B14F-4D97-AF65-F5344CB8AC3E}">
        <p14:creationId xmlns:p14="http://schemas.microsoft.com/office/powerpoint/2010/main" val="3370769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788A-BAF1-47AC-AB35-317BA467622C}"/>
              </a:ext>
            </a:extLst>
          </p:cNvPr>
          <p:cNvSpPr>
            <a:spLocks noGrp="1"/>
          </p:cNvSpPr>
          <p:nvPr>
            <p:ph type="title"/>
          </p:nvPr>
        </p:nvSpPr>
        <p:spPr/>
        <p:txBody>
          <a:bodyPr/>
          <a:lstStyle/>
          <a:p>
            <a:r>
              <a:rPr lang="en-US" dirty="0"/>
              <a:t>Training Output</a:t>
            </a:r>
            <a:endParaRPr lang="en-IN" dirty="0"/>
          </a:p>
        </p:txBody>
      </p:sp>
      <p:sp>
        <p:nvSpPr>
          <p:cNvPr id="4" name="Slide Number Placeholder 3">
            <a:extLst>
              <a:ext uri="{FF2B5EF4-FFF2-40B4-BE49-F238E27FC236}">
                <a16:creationId xmlns:a16="http://schemas.microsoft.com/office/drawing/2014/main" id="{393AF289-F30D-43C8-A7DD-892DAEAAD8C4}"/>
              </a:ext>
            </a:extLst>
          </p:cNvPr>
          <p:cNvSpPr>
            <a:spLocks noGrp="1"/>
          </p:cNvSpPr>
          <p:nvPr>
            <p:ph type="sldNum" sz="quarter" idx="12"/>
          </p:nvPr>
        </p:nvSpPr>
        <p:spPr/>
        <p:txBody>
          <a:bodyPr/>
          <a:lstStyle/>
          <a:p>
            <a:fld id="{E5377B38-29B2-4C92-8391-41F8B61D6C98}" type="slidenum">
              <a:rPr lang="en-IN" smtClean="0"/>
              <a:t>13</a:t>
            </a:fld>
            <a:endParaRPr lang="en-IN"/>
          </a:p>
        </p:txBody>
      </p:sp>
      <p:pic>
        <p:nvPicPr>
          <p:cNvPr id="5" name="Content Placeholder 4">
            <a:extLst>
              <a:ext uri="{FF2B5EF4-FFF2-40B4-BE49-F238E27FC236}">
                <a16:creationId xmlns:a16="http://schemas.microsoft.com/office/drawing/2014/main" id="{3623F1B9-9FC3-4DEF-80BA-17FEAA379F18}"/>
              </a:ext>
            </a:extLst>
          </p:cNvPr>
          <p:cNvPicPr>
            <a:picLocks noGrp="1"/>
          </p:cNvPicPr>
          <p:nvPr>
            <p:ph idx="1"/>
          </p:nvPr>
        </p:nvPicPr>
        <p:blipFill>
          <a:blip r:embed="rId2"/>
          <a:stretch>
            <a:fillRect/>
          </a:stretch>
        </p:blipFill>
        <p:spPr>
          <a:xfrm>
            <a:off x="462963" y="1847850"/>
            <a:ext cx="5817773" cy="4351338"/>
          </a:xfrm>
          <a:prstGeom prst="rect">
            <a:avLst/>
          </a:prstGeom>
        </p:spPr>
      </p:pic>
      <p:pic>
        <p:nvPicPr>
          <p:cNvPr id="6" name="Picture 5">
            <a:extLst>
              <a:ext uri="{FF2B5EF4-FFF2-40B4-BE49-F238E27FC236}">
                <a16:creationId xmlns:a16="http://schemas.microsoft.com/office/drawing/2014/main" id="{013A5879-F66F-474F-8DD3-7909DAFCDE90}"/>
              </a:ext>
            </a:extLst>
          </p:cNvPr>
          <p:cNvPicPr/>
          <p:nvPr/>
        </p:nvPicPr>
        <p:blipFill>
          <a:blip r:embed="rId3"/>
          <a:stretch>
            <a:fillRect/>
          </a:stretch>
        </p:blipFill>
        <p:spPr>
          <a:xfrm>
            <a:off x="5962650" y="1765459"/>
            <a:ext cx="5943600" cy="4516120"/>
          </a:xfrm>
          <a:prstGeom prst="rect">
            <a:avLst/>
          </a:prstGeom>
        </p:spPr>
      </p:pic>
    </p:spTree>
    <p:extLst>
      <p:ext uri="{BB962C8B-B14F-4D97-AF65-F5344CB8AC3E}">
        <p14:creationId xmlns:p14="http://schemas.microsoft.com/office/powerpoint/2010/main" val="69327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FAF3-37E6-43A7-AB78-AC5D5810DD2F}"/>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Expected Outcome</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CC5A0E50-BC16-4016-977F-44429C358AFF}"/>
              </a:ext>
            </a:extLst>
          </p:cNvPr>
          <p:cNvSpPr>
            <a:spLocks noGrp="1"/>
          </p:cNvSpPr>
          <p:nvPr>
            <p:ph idx="1"/>
          </p:nvPr>
        </p:nvSpPr>
        <p:spPr/>
        <p:txBody>
          <a:bodyPr>
            <a:normAutofit/>
          </a:bodyPr>
          <a:lstStyle/>
          <a:p>
            <a:pPr marL="0" indent="0">
              <a:buNone/>
            </a:pPr>
            <a:r>
              <a:rPr lang="en-US" sz="2200" dirty="0">
                <a:latin typeface="Open Sans" panose="020B0606030504020204" pitchFamily="34" charset="0"/>
                <a:ea typeface="Open Sans" panose="020B0606030504020204" pitchFamily="34" charset="0"/>
                <a:cs typeface="Open Sans" panose="020B0606030504020204" pitchFamily="34" charset="0"/>
              </a:rPr>
              <a:t>The outcome is a text file which includes the summary of the input given to the program. The output can consist of the following</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The condensed version of the complete input given to the program.</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The entities which are used in the input also listed in a file.</a:t>
            </a:r>
            <a:endParaRPr lang="en-IN"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49C26F59-5068-4DFB-9669-67B40C95F153}"/>
              </a:ext>
            </a:extLst>
          </p:cNvPr>
          <p:cNvSpPr>
            <a:spLocks noGrp="1"/>
          </p:cNvSpPr>
          <p:nvPr>
            <p:ph type="sldNum" sz="quarter" idx="12"/>
          </p:nvPr>
        </p:nvSpPr>
        <p:spPr/>
        <p:txBody>
          <a:bodyPr/>
          <a:lstStyle/>
          <a:p>
            <a:fld id="{E5377B38-29B2-4C92-8391-41F8B61D6C98}" type="slidenum">
              <a:rPr lang="en-IN" smtClean="0"/>
              <a:t>14</a:t>
            </a:fld>
            <a:endParaRPr lang="en-IN"/>
          </a:p>
        </p:txBody>
      </p:sp>
    </p:spTree>
    <p:extLst>
      <p:ext uri="{BB962C8B-B14F-4D97-AF65-F5344CB8AC3E}">
        <p14:creationId xmlns:p14="http://schemas.microsoft.com/office/powerpoint/2010/main" val="2814089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41B8-BE5E-4D04-A1C9-CBC7CC83173F}"/>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References</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D1FB0750-BAAC-41C3-BC22-2C053FFC386E}"/>
              </a:ext>
            </a:extLst>
          </p:cNvPr>
          <p:cNvSpPr>
            <a:spLocks noGrp="1"/>
          </p:cNvSpPr>
          <p:nvPr>
            <p:ph idx="1"/>
          </p:nvPr>
        </p:nvSpPr>
        <p:spPr>
          <a:xfrm>
            <a:off x="838200" y="1825625"/>
            <a:ext cx="11182350" cy="4351338"/>
          </a:xfrm>
        </p:spPr>
        <p:txBody>
          <a:bodyPr>
            <a:normAutofit/>
          </a:bodyPr>
          <a:lstStyle/>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1) A Survey Automatic Text Summarization, http://pressacademia.org/archives/pap/v5/29.pdf  </a:t>
            </a:r>
          </a:p>
          <a:p>
            <a:pPr marL="457200" indent="-457200">
              <a:buAutoNum type="arabicParenR" startAt="2"/>
            </a:pPr>
            <a:r>
              <a:rPr lang="en-US" sz="2000" dirty="0" err="1">
                <a:latin typeface="Open Sans" panose="020B0606030504020204" pitchFamily="34" charset="0"/>
                <a:ea typeface="Open Sans" panose="020B0606030504020204" pitchFamily="34" charset="0"/>
                <a:cs typeface="Open Sans" panose="020B0606030504020204" pitchFamily="34" charset="0"/>
              </a:rPr>
              <a:t>GloVe</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latin typeface="Open Sans" panose="020B0606030504020204" pitchFamily="34" charset="0"/>
                <a:ea typeface="Open Sans" panose="020B0606030504020204" pitchFamily="34" charset="0"/>
                <a:cs typeface="Open Sans" panose="020B0606030504020204" pitchFamily="34" charset="0"/>
                <a:hlinkClick r:id="rId2"/>
              </a:rPr>
              <a:t>https://www.aclweb.org/anthology/D14-1162.pdf</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457200" indent="-457200">
              <a:buAutoNum type="arabicParenR" startAt="2"/>
            </a:pPr>
            <a:r>
              <a:rPr lang="en-IN" sz="2000" dirty="0">
                <a:latin typeface="Open Sans" panose="020B0606030504020204" pitchFamily="34" charset="0"/>
                <a:ea typeface="Open Sans" panose="020B0606030504020204" pitchFamily="34" charset="0"/>
                <a:cs typeface="Open Sans" panose="020B0606030504020204" pitchFamily="34" charset="0"/>
              </a:rPr>
              <a:t>NER, </a:t>
            </a:r>
            <a:r>
              <a:rPr lang="en-IN" sz="2000" dirty="0">
                <a:latin typeface="Open Sans" panose="020B0606030504020204" pitchFamily="34" charset="0"/>
                <a:ea typeface="Open Sans" panose="020B0606030504020204" pitchFamily="34" charset="0"/>
                <a:cs typeface="Open Sans" panose="020B0606030504020204" pitchFamily="34" charset="0"/>
                <a:hlinkClick r:id="rId3"/>
              </a:rPr>
              <a:t>https://www.aclweb.org/anthology/D11-1141.pdf</a:t>
            </a:r>
            <a:endParaRPr lang="en-IN" sz="2000" dirty="0">
              <a:latin typeface="Open Sans" panose="020B0606030504020204" pitchFamily="34" charset="0"/>
              <a:ea typeface="Open Sans" panose="020B0606030504020204" pitchFamily="34" charset="0"/>
              <a:cs typeface="Open Sans" panose="020B0606030504020204" pitchFamily="34" charset="0"/>
            </a:endParaRPr>
          </a:p>
          <a:p>
            <a:pPr marL="457200" indent="-457200">
              <a:buAutoNum type="arabicParenR" startAt="2"/>
            </a:pPr>
            <a:r>
              <a:rPr lang="en-IN" sz="2000" dirty="0" err="1">
                <a:latin typeface="Open Sans" panose="020B0606030504020204" pitchFamily="34" charset="0"/>
                <a:ea typeface="Open Sans" panose="020B0606030504020204" pitchFamily="34" charset="0"/>
                <a:cs typeface="Open Sans" panose="020B0606030504020204" pitchFamily="34" charset="0"/>
              </a:rPr>
              <a:t>SpaCy</a:t>
            </a:r>
            <a:r>
              <a:rPr lang="en-IN" sz="2000" dirty="0">
                <a:latin typeface="Open Sans" panose="020B0606030504020204" pitchFamily="34" charset="0"/>
                <a:ea typeface="Open Sans" panose="020B0606030504020204" pitchFamily="34" charset="0"/>
                <a:cs typeface="Open Sans" panose="020B0606030504020204" pitchFamily="34" charset="0"/>
              </a:rPr>
              <a:t> Language Processing, </a:t>
            </a:r>
            <a:r>
              <a:rPr lang="en-IN" sz="2000" dirty="0">
                <a:latin typeface="Open Sans" panose="020B0606030504020204" pitchFamily="34" charset="0"/>
                <a:ea typeface="Open Sans" panose="020B0606030504020204" pitchFamily="34" charset="0"/>
                <a:cs typeface="Open Sans" panose="020B0606030504020204" pitchFamily="34" charset="0"/>
                <a:hlinkClick r:id="rId4"/>
              </a:rPr>
              <a:t>https://spacy.io/usage/processing-pipelines</a:t>
            </a:r>
            <a:endParaRPr lang="en-IN" sz="2000" dirty="0">
              <a:latin typeface="Open Sans" panose="020B0606030504020204" pitchFamily="34" charset="0"/>
              <a:ea typeface="Open Sans" panose="020B0606030504020204" pitchFamily="34" charset="0"/>
              <a:cs typeface="Open Sans" panose="020B0606030504020204" pitchFamily="34" charset="0"/>
            </a:endParaRPr>
          </a:p>
          <a:p>
            <a:pPr marL="457200" indent="-457200">
              <a:buAutoNum type="arabicParenR" startAt="2"/>
            </a:pPr>
            <a:endParaRPr lang="en-IN"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7F128FDD-578A-42AE-A9DC-AE82A8B693DE}"/>
              </a:ext>
            </a:extLst>
          </p:cNvPr>
          <p:cNvSpPr>
            <a:spLocks noGrp="1"/>
          </p:cNvSpPr>
          <p:nvPr>
            <p:ph type="sldNum" sz="quarter" idx="12"/>
          </p:nvPr>
        </p:nvSpPr>
        <p:spPr/>
        <p:txBody>
          <a:bodyPr/>
          <a:lstStyle/>
          <a:p>
            <a:fld id="{E5377B38-29B2-4C92-8391-41F8B61D6C98}" type="slidenum">
              <a:rPr lang="en-IN" smtClean="0"/>
              <a:t>15</a:t>
            </a:fld>
            <a:endParaRPr lang="en-IN"/>
          </a:p>
        </p:txBody>
      </p:sp>
    </p:spTree>
    <p:extLst>
      <p:ext uri="{BB962C8B-B14F-4D97-AF65-F5344CB8AC3E}">
        <p14:creationId xmlns:p14="http://schemas.microsoft.com/office/powerpoint/2010/main" val="128041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7732-AA76-4615-91DF-09ABE02F6A45}"/>
              </a:ext>
            </a:extLst>
          </p:cNvPr>
          <p:cNvSpPr>
            <a:spLocks noGrp="1"/>
          </p:cNvSpPr>
          <p:nvPr>
            <p:ph type="title"/>
          </p:nvPr>
        </p:nvSpPr>
        <p:spPr>
          <a:xfrm>
            <a:off x="838200" y="317501"/>
            <a:ext cx="10515600" cy="730250"/>
          </a:xfrm>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Presentation</a:t>
            </a:r>
            <a:r>
              <a:rPr lang="en-US" sz="4000" dirty="0"/>
              <a:t> </a:t>
            </a:r>
            <a:r>
              <a:rPr lang="en-US" sz="4000" dirty="0">
                <a:latin typeface="Open Sans" panose="020B0606030504020204" pitchFamily="34" charset="0"/>
                <a:ea typeface="Open Sans" panose="020B0606030504020204" pitchFamily="34" charset="0"/>
                <a:cs typeface="Open Sans" panose="020B0606030504020204" pitchFamily="34" charset="0"/>
              </a:rPr>
              <a:t>Outline</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D0B7E2E9-481F-49CD-AA39-26027E0438DE}"/>
              </a:ext>
            </a:extLst>
          </p:cNvPr>
          <p:cNvSpPr>
            <a:spLocks noGrp="1"/>
          </p:cNvSpPr>
          <p:nvPr>
            <p:ph type="sldNum" sz="quarter" idx="12"/>
          </p:nvPr>
        </p:nvSpPr>
        <p:spPr/>
        <p:txBody>
          <a:bodyPr/>
          <a:lstStyle/>
          <a:p>
            <a:fld id="{E5377B38-29B2-4C92-8391-41F8B61D6C98}" type="slidenum">
              <a:rPr lang="en-IN" smtClean="0"/>
              <a:t>2</a:t>
            </a:fld>
            <a:endParaRPr lang="en-IN"/>
          </a:p>
        </p:txBody>
      </p:sp>
      <p:sp>
        <p:nvSpPr>
          <p:cNvPr id="6" name="Content Placeholder 5">
            <a:extLst>
              <a:ext uri="{FF2B5EF4-FFF2-40B4-BE49-F238E27FC236}">
                <a16:creationId xmlns:a16="http://schemas.microsoft.com/office/drawing/2014/main" id="{D13B4434-694B-4BF8-80D5-694C33AB73C2}"/>
              </a:ext>
            </a:extLst>
          </p:cNvPr>
          <p:cNvSpPr>
            <a:spLocks noGrp="1"/>
          </p:cNvSpPr>
          <p:nvPr>
            <p:ph idx="1"/>
          </p:nvPr>
        </p:nvSpPr>
        <p:spPr>
          <a:xfrm>
            <a:off x="838200" y="1209675"/>
            <a:ext cx="10515600" cy="4967288"/>
          </a:xfrm>
        </p:spPr>
        <p:txBody>
          <a:bodyPr>
            <a:normAutofit/>
          </a:bodyPr>
          <a:lstStyle/>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Abstract</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Introduction</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Literature Survey</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Problem Statement</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Objectives</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Scope</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Methodology</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Progress Diagram</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Tools and Dataset</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Expected Outcome</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References</a:t>
            </a:r>
          </a:p>
          <a:p>
            <a:pPr marL="457200" indent="-457200">
              <a:buAutoNum type="arabicPeriod"/>
            </a:pPr>
            <a:endParaRPr lang="en-US"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AutoNum type="arabicPeriod"/>
            </a:pPr>
            <a:endParaRPr lang="en-IN" sz="2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5963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6703-B729-465A-BBE8-9C10C7DF79AD}"/>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Abstract</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609CCB00-205A-42A6-B23D-958D165543CA}"/>
              </a:ext>
            </a:extLst>
          </p:cNvPr>
          <p:cNvSpPr>
            <a:spLocks noGrp="1"/>
          </p:cNvSpPr>
          <p:nvPr>
            <p:ph idx="1"/>
          </p:nvPr>
        </p:nvSpPr>
        <p:spPr>
          <a:xfrm>
            <a:off x="838200" y="1690688"/>
            <a:ext cx="10515600" cy="4351338"/>
          </a:xfrm>
        </p:spPr>
        <p:txBody>
          <a:bodyPr/>
          <a:lstStyle/>
          <a:p>
            <a:pPr marL="0" indent="0" algn="just">
              <a:buNone/>
            </a:pPr>
            <a:r>
              <a:rPr lang="en-US" sz="2200" dirty="0">
                <a:latin typeface="Open Sans" panose="020B0606030504020204" pitchFamily="34" charset="0"/>
                <a:ea typeface="Open Sans" panose="020B0606030504020204" pitchFamily="34" charset="0"/>
                <a:cs typeface="Open Sans" panose="020B0606030504020204" pitchFamily="34" charset="0"/>
              </a:rPr>
              <a:t>Text summarization is a subdomain of Natural Language Processing (NLP) that deals with extracting summaries from huge chunks of texts. It is a process of generating a concise and meaningful summary of text from multiple text resources such as books, news articles, blog posts, research papers and emails or more. Machine learning algorithms can be trained to comprehend documents and identify the sections that convey important facts and information before producing the required summarized texts. This project uses machine learning and NLP to generate condensed form of the text and also give you the entities that was in the provided input.</a:t>
            </a:r>
            <a:endParaRPr lang="en-IN" sz="22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712C63A8-1F38-4327-B062-90612A8E1DC2}"/>
              </a:ext>
            </a:extLst>
          </p:cNvPr>
          <p:cNvSpPr>
            <a:spLocks noGrp="1"/>
          </p:cNvSpPr>
          <p:nvPr>
            <p:ph type="sldNum" sz="quarter" idx="12"/>
          </p:nvPr>
        </p:nvSpPr>
        <p:spPr/>
        <p:txBody>
          <a:bodyPr/>
          <a:lstStyle/>
          <a:p>
            <a:fld id="{E5377B38-29B2-4C92-8391-41F8B61D6C98}" type="slidenum">
              <a:rPr lang="en-IN" smtClean="0"/>
              <a:t>3</a:t>
            </a:fld>
            <a:endParaRPr lang="en-IN"/>
          </a:p>
        </p:txBody>
      </p:sp>
    </p:spTree>
    <p:extLst>
      <p:ext uri="{BB962C8B-B14F-4D97-AF65-F5344CB8AC3E}">
        <p14:creationId xmlns:p14="http://schemas.microsoft.com/office/powerpoint/2010/main" val="191251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2864-E24D-44B3-BBA1-08CF59D7DA1A}"/>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Introduction</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A7493253-97B6-4810-A111-2875827B9E50}"/>
              </a:ext>
            </a:extLst>
          </p:cNvPr>
          <p:cNvSpPr>
            <a:spLocks noGrp="1"/>
          </p:cNvSpPr>
          <p:nvPr>
            <p:ph idx="1"/>
          </p:nvPr>
        </p:nvSpPr>
        <p:spPr>
          <a:xfrm>
            <a:off x="838200" y="1609725"/>
            <a:ext cx="10515600" cy="4567238"/>
          </a:xfrm>
        </p:spPr>
        <p:txBody>
          <a:bodyPr>
            <a:normAutofit/>
          </a:bodyPr>
          <a:lstStyle/>
          <a:p>
            <a:pPr marL="0" indent="0" algn="just">
              <a:buNone/>
            </a:pPr>
            <a:r>
              <a:rPr lang="en-US" sz="2200" dirty="0">
                <a:latin typeface="Open Sans" panose="020B0606030504020204" pitchFamily="34" charset="0"/>
                <a:ea typeface="Open Sans" panose="020B0606030504020204" pitchFamily="34" charset="0"/>
                <a:cs typeface="Open Sans" panose="020B0606030504020204" pitchFamily="34" charset="0"/>
              </a:rPr>
              <a:t>Automatic text processing is a research field that is currently extremely active. One important task in this field is automatic summarization, which consists of reducing the size of a text while preserving its information content. A summarizer is a system that produces a condensed representation of its input’s for user consumption.</a:t>
            </a:r>
          </a:p>
          <a:p>
            <a:pPr marL="0" indent="0" algn="just">
              <a:buNone/>
            </a:pPr>
            <a:r>
              <a:rPr lang="en-US" sz="2200" dirty="0">
                <a:latin typeface="Open Sans" panose="020B0606030504020204" pitchFamily="34" charset="0"/>
                <a:ea typeface="Open Sans" panose="020B0606030504020204" pitchFamily="34" charset="0"/>
                <a:cs typeface="Open Sans" panose="020B0606030504020204" pitchFamily="34" charset="0"/>
              </a:rPr>
              <a:t>The type of NLP approach we are using is called Extraction-based approach. In this approach a subset of words that represent the most important points is pulled from a piece of text and combined to make a summary. The dataset we will be using consists huge text samples with valid sources.</a:t>
            </a:r>
          </a:p>
          <a:p>
            <a:pPr marL="0" indent="0" algn="just">
              <a:buNone/>
            </a:pPr>
            <a:r>
              <a:rPr lang="en-US" sz="2200" dirty="0">
                <a:latin typeface="Open Sans" panose="020B0606030504020204" pitchFamily="34" charset="0"/>
                <a:ea typeface="Open Sans" panose="020B0606030504020204" pitchFamily="34" charset="0"/>
                <a:cs typeface="Open Sans" panose="020B0606030504020204" pitchFamily="34" charset="0"/>
              </a:rPr>
              <a:t>These extracted features are of two kinds: statistical – based on the frequency of some elements in the text; and linguistic – extracted from a simplified argumentative structure of the text.</a:t>
            </a:r>
          </a:p>
        </p:txBody>
      </p:sp>
      <p:sp>
        <p:nvSpPr>
          <p:cNvPr id="5" name="Slide Number Placeholder 4">
            <a:extLst>
              <a:ext uri="{FF2B5EF4-FFF2-40B4-BE49-F238E27FC236}">
                <a16:creationId xmlns:a16="http://schemas.microsoft.com/office/drawing/2014/main" id="{3E942921-F2B4-4297-9CCE-9A08BEBF40B9}"/>
              </a:ext>
            </a:extLst>
          </p:cNvPr>
          <p:cNvSpPr>
            <a:spLocks noGrp="1"/>
          </p:cNvSpPr>
          <p:nvPr>
            <p:ph type="sldNum" sz="quarter" idx="12"/>
          </p:nvPr>
        </p:nvSpPr>
        <p:spPr/>
        <p:txBody>
          <a:bodyPr/>
          <a:lstStyle/>
          <a:p>
            <a:fld id="{E5377B38-29B2-4C92-8391-41F8B61D6C98}" type="slidenum">
              <a:rPr lang="en-IN" smtClean="0"/>
              <a:t>4</a:t>
            </a:fld>
            <a:endParaRPr lang="en-IN"/>
          </a:p>
        </p:txBody>
      </p:sp>
    </p:spTree>
    <p:extLst>
      <p:ext uri="{BB962C8B-B14F-4D97-AF65-F5344CB8AC3E}">
        <p14:creationId xmlns:p14="http://schemas.microsoft.com/office/powerpoint/2010/main" val="404299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44DA-F56D-4490-8BE0-8E3D6F491B16}"/>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Literature Survey</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4" name="Table 5">
            <a:extLst>
              <a:ext uri="{FF2B5EF4-FFF2-40B4-BE49-F238E27FC236}">
                <a16:creationId xmlns:a16="http://schemas.microsoft.com/office/drawing/2014/main" id="{A42094BE-40F9-4AD4-8726-2FDDFAF1522F}"/>
              </a:ext>
            </a:extLst>
          </p:cNvPr>
          <p:cNvGraphicFramePr>
            <a:graphicFrameLocks noGrp="1"/>
          </p:cNvGraphicFramePr>
          <p:nvPr>
            <p:ph idx="1"/>
            <p:extLst>
              <p:ext uri="{D42A27DB-BD31-4B8C-83A1-F6EECF244321}">
                <p14:modId xmlns:p14="http://schemas.microsoft.com/office/powerpoint/2010/main" val="732946220"/>
              </p:ext>
            </p:extLst>
          </p:nvPr>
        </p:nvGraphicFramePr>
        <p:xfrm>
          <a:off x="838200" y="1825625"/>
          <a:ext cx="10515600" cy="4759960"/>
        </p:xfrm>
        <a:graphic>
          <a:graphicData uri="http://schemas.openxmlformats.org/drawingml/2006/table">
            <a:tbl>
              <a:tblPr firstRow="1" bandRow="1">
                <a:tableStyleId>{5C22544A-7EE6-4342-B048-85BDC9FD1C3A}</a:tableStyleId>
              </a:tblPr>
              <a:tblGrid>
                <a:gridCol w="619125">
                  <a:extLst>
                    <a:ext uri="{9D8B030D-6E8A-4147-A177-3AD203B41FA5}">
                      <a16:colId xmlns:a16="http://schemas.microsoft.com/office/drawing/2014/main" val="1859023843"/>
                    </a:ext>
                  </a:extLst>
                </a:gridCol>
                <a:gridCol w="2381250">
                  <a:extLst>
                    <a:ext uri="{9D8B030D-6E8A-4147-A177-3AD203B41FA5}">
                      <a16:colId xmlns:a16="http://schemas.microsoft.com/office/drawing/2014/main" val="1033393994"/>
                    </a:ext>
                  </a:extLst>
                </a:gridCol>
                <a:gridCol w="1590675">
                  <a:extLst>
                    <a:ext uri="{9D8B030D-6E8A-4147-A177-3AD203B41FA5}">
                      <a16:colId xmlns:a16="http://schemas.microsoft.com/office/drawing/2014/main" val="4002553087"/>
                    </a:ext>
                  </a:extLst>
                </a:gridCol>
                <a:gridCol w="5924550">
                  <a:extLst>
                    <a:ext uri="{9D8B030D-6E8A-4147-A177-3AD203B41FA5}">
                      <a16:colId xmlns:a16="http://schemas.microsoft.com/office/drawing/2014/main" val="274703841"/>
                    </a:ext>
                  </a:extLst>
                </a:gridCol>
              </a:tblGrid>
              <a:tr h="370840">
                <a:tc>
                  <a:txBody>
                    <a:bodyPr/>
                    <a:lstStyle/>
                    <a:p>
                      <a:pPr algn="ctr"/>
                      <a:r>
                        <a:rPr lang="en-IN" dirty="0"/>
                        <a:t>No.</a:t>
                      </a:r>
                    </a:p>
                  </a:txBody>
                  <a:tcPr/>
                </a:tc>
                <a:tc>
                  <a:txBody>
                    <a:bodyPr/>
                    <a:lstStyle/>
                    <a:p>
                      <a:pPr algn="ctr"/>
                      <a:r>
                        <a:rPr lang="en-IN" dirty="0"/>
                        <a:t>Paper Title</a:t>
                      </a:r>
                    </a:p>
                  </a:txBody>
                  <a:tcPr/>
                </a:tc>
                <a:tc>
                  <a:txBody>
                    <a:bodyPr/>
                    <a:lstStyle/>
                    <a:p>
                      <a:pPr algn="ctr"/>
                      <a:r>
                        <a:rPr lang="en-IN" dirty="0"/>
                        <a:t>Year Published</a:t>
                      </a:r>
                    </a:p>
                  </a:txBody>
                  <a:tcPr/>
                </a:tc>
                <a:tc>
                  <a:txBody>
                    <a:bodyPr/>
                    <a:lstStyle/>
                    <a:p>
                      <a:pPr algn="ctr"/>
                      <a:r>
                        <a:rPr lang="en-IN" dirty="0"/>
                        <a:t>Development and Findings</a:t>
                      </a:r>
                    </a:p>
                  </a:txBody>
                  <a:tcPr/>
                </a:tc>
                <a:extLst>
                  <a:ext uri="{0D108BD9-81ED-4DB2-BD59-A6C34878D82A}">
                    <a16:rowId xmlns:a16="http://schemas.microsoft.com/office/drawing/2014/main" val="2863725961"/>
                  </a:ext>
                </a:extLst>
              </a:tr>
              <a:tr h="370840">
                <a:tc>
                  <a:txBody>
                    <a:bodyPr/>
                    <a:lstStyle/>
                    <a:p>
                      <a:pPr algn="ctr"/>
                      <a:r>
                        <a:rPr lang="en-IN" dirty="0"/>
                        <a:t>1</a:t>
                      </a:r>
                    </a:p>
                  </a:txBody>
                  <a:tcPr anchor="ctr"/>
                </a:tc>
                <a:tc>
                  <a:txBody>
                    <a:bodyPr/>
                    <a:lstStyle/>
                    <a:p>
                      <a:pPr algn="ctr"/>
                      <a:r>
                        <a:rPr lang="en-US" dirty="0"/>
                        <a:t>A SURVEY AUTOMATIC TEXT SUMMARIZATION </a:t>
                      </a:r>
                    </a:p>
                  </a:txBody>
                  <a:tcPr anchor="ctr"/>
                </a:tc>
                <a:tc>
                  <a:txBody>
                    <a:bodyPr/>
                    <a:lstStyle/>
                    <a:p>
                      <a:pPr algn="ctr"/>
                      <a:r>
                        <a:rPr lang="en-IN" dirty="0"/>
                        <a:t>2017</a:t>
                      </a:r>
                    </a:p>
                  </a:txBody>
                  <a:tcPr anchor="ctr"/>
                </a:tc>
                <a:tc>
                  <a:txBody>
                    <a:bodyPr/>
                    <a:lstStyle/>
                    <a:p>
                      <a:pPr algn="just"/>
                      <a:r>
                        <a:rPr lang="en-IN" dirty="0"/>
                        <a:t>Text summarisation based on query generic approach and Neural Networks Based. </a:t>
                      </a:r>
                      <a:r>
                        <a:rPr lang="en-US" dirty="0"/>
                        <a:t>. A neural network is trained on a corpus of articles. The neural network is then modified, through fusion to produce a summary of the most ranked sentences of the article. Through feature fusion, the network discovers the importance of various features used to determine the Summary-worthiness of each sentence.</a:t>
                      </a:r>
                      <a:endParaRPr lang="en-IN" dirty="0"/>
                    </a:p>
                  </a:txBody>
                  <a:tcPr/>
                </a:tc>
                <a:extLst>
                  <a:ext uri="{0D108BD9-81ED-4DB2-BD59-A6C34878D82A}">
                    <a16:rowId xmlns:a16="http://schemas.microsoft.com/office/drawing/2014/main" val="4145814956"/>
                  </a:ext>
                </a:extLst>
              </a:tr>
              <a:tr h="370840">
                <a:tc>
                  <a:txBody>
                    <a:bodyPr/>
                    <a:lstStyle/>
                    <a:p>
                      <a:pPr algn="ctr"/>
                      <a:r>
                        <a:rPr lang="en-IN" dirty="0"/>
                        <a:t>2</a:t>
                      </a:r>
                    </a:p>
                  </a:txBody>
                  <a:tcPr anchor="ctr"/>
                </a:tc>
                <a:tc>
                  <a:txBody>
                    <a:bodyPr/>
                    <a:lstStyle/>
                    <a:p>
                      <a:pPr algn="ctr"/>
                      <a:r>
                        <a:rPr lang="en-US" dirty="0" err="1"/>
                        <a:t>GloVe</a:t>
                      </a:r>
                      <a:r>
                        <a:rPr lang="en-US" dirty="0"/>
                        <a:t>: Global Vectors for Word Representation</a:t>
                      </a:r>
                      <a:endParaRPr lang="en-IN" dirty="0"/>
                    </a:p>
                  </a:txBody>
                  <a:tcPr anchor="ctr"/>
                </a:tc>
                <a:tc>
                  <a:txBody>
                    <a:bodyPr/>
                    <a:lstStyle/>
                    <a:p>
                      <a:pPr algn="ctr"/>
                      <a:r>
                        <a:rPr lang="en-IN" dirty="0"/>
                        <a:t>2014</a:t>
                      </a:r>
                    </a:p>
                  </a:txBody>
                  <a:tcPr anchor="ctr"/>
                </a:tc>
                <a:tc>
                  <a:txBody>
                    <a:bodyPr/>
                    <a:lstStyle/>
                    <a:p>
                      <a:pPr algn="just"/>
                      <a:r>
                        <a:rPr lang="en-US" dirty="0"/>
                        <a:t>The statistics of word occurrences in a corpus is</a:t>
                      </a:r>
                    </a:p>
                    <a:p>
                      <a:pPr algn="just"/>
                      <a:r>
                        <a:rPr lang="en-US" dirty="0"/>
                        <a:t>the primary source of information available to all unsupervised methods for learning word representations, and although many such methods now exist.</a:t>
                      </a:r>
                      <a:endParaRPr lang="en-IN" dirty="0"/>
                    </a:p>
                  </a:txBody>
                  <a:tcPr/>
                </a:tc>
                <a:extLst>
                  <a:ext uri="{0D108BD9-81ED-4DB2-BD59-A6C34878D82A}">
                    <a16:rowId xmlns:a16="http://schemas.microsoft.com/office/drawing/2014/main" val="1597950703"/>
                  </a:ext>
                </a:extLst>
              </a:tr>
              <a:tr h="370840">
                <a:tc>
                  <a:txBody>
                    <a:bodyPr/>
                    <a:lstStyle/>
                    <a:p>
                      <a:pPr algn="ctr"/>
                      <a:r>
                        <a:rPr lang="en-IN" dirty="0"/>
                        <a:t>3</a:t>
                      </a:r>
                    </a:p>
                  </a:txBody>
                  <a:tcPr anchor="ctr"/>
                </a:tc>
                <a:tc>
                  <a:txBody>
                    <a:bodyPr/>
                    <a:lstStyle/>
                    <a:p>
                      <a:pPr algn="ctr"/>
                      <a:r>
                        <a:rPr lang="en-IN" dirty="0"/>
                        <a:t>Named Entity Recognition</a:t>
                      </a:r>
                    </a:p>
                  </a:txBody>
                  <a:tcPr anchor="ctr"/>
                </a:tc>
                <a:tc>
                  <a:txBody>
                    <a:bodyPr/>
                    <a:lstStyle/>
                    <a:p>
                      <a:pPr algn="ctr"/>
                      <a:r>
                        <a:rPr lang="en-IN" dirty="0"/>
                        <a:t>2011</a:t>
                      </a:r>
                    </a:p>
                  </a:txBody>
                  <a:tcPr anchor="ctr"/>
                </a:tc>
                <a:tc>
                  <a:txBody>
                    <a:bodyPr/>
                    <a:lstStyle/>
                    <a:p>
                      <a:pPr algn="just"/>
                      <a:r>
                        <a:rPr lang="en-US" dirty="0"/>
                        <a:t>NER systems have been created that use linguistic grammar-based techniques as well as statistical models such as machine learning. Hand-crafted grammar-based systems typically obtain better precision. </a:t>
                      </a:r>
                      <a:endParaRPr lang="en-IN" dirty="0"/>
                    </a:p>
                  </a:txBody>
                  <a:tcPr/>
                </a:tc>
                <a:extLst>
                  <a:ext uri="{0D108BD9-81ED-4DB2-BD59-A6C34878D82A}">
                    <a16:rowId xmlns:a16="http://schemas.microsoft.com/office/drawing/2014/main" val="4186297520"/>
                  </a:ext>
                </a:extLst>
              </a:tr>
            </a:tbl>
          </a:graphicData>
        </a:graphic>
      </p:graphicFrame>
      <p:sp>
        <p:nvSpPr>
          <p:cNvPr id="5" name="Slide Number Placeholder 4">
            <a:extLst>
              <a:ext uri="{FF2B5EF4-FFF2-40B4-BE49-F238E27FC236}">
                <a16:creationId xmlns:a16="http://schemas.microsoft.com/office/drawing/2014/main" id="{92354BCC-9ADC-478C-A174-28AE2AC1015D}"/>
              </a:ext>
            </a:extLst>
          </p:cNvPr>
          <p:cNvSpPr>
            <a:spLocks noGrp="1"/>
          </p:cNvSpPr>
          <p:nvPr>
            <p:ph type="sldNum" sz="quarter" idx="12"/>
          </p:nvPr>
        </p:nvSpPr>
        <p:spPr/>
        <p:txBody>
          <a:bodyPr/>
          <a:lstStyle/>
          <a:p>
            <a:fld id="{E5377B38-29B2-4C92-8391-41F8B61D6C98}" type="slidenum">
              <a:rPr lang="en-IN" smtClean="0"/>
              <a:t>5</a:t>
            </a:fld>
            <a:endParaRPr lang="en-IN"/>
          </a:p>
        </p:txBody>
      </p:sp>
    </p:spTree>
    <p:extLst>
      <p:ext uri="{BB962C8B-B14F-4D97-AF65-F5344CB8AC3E}">
        <p14:creationId xmlns:p14="http://schemas.microsoft.com/office/powerpoint/2010/main" val="36882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B458-9030-406D-8C41-BA5AFAE61AA7}"/>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Problem Statement</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F9AFFFDE-A424-4499-8560-1156C8C5B6D1}"/>
              </a:ext>
            </a:extLst>
          </p:cNvPr>
          <p:cNvSpPr>
            <a:spLocks noGrp="1"/>
          </p:cNvSpPr>
          <p:nvPr>
            <p:ph idx="1"/>
          </p:nvPr>
        </p:nvSpPr>
        <p:spPr/>
        <p:txBody>
          <a:bodyPr>
            <a:normAutofit/>
          </a:bodyPr>
          <a:lstStyle/>
          <a:p>
            <a:pPr marL="0" indent="0" algn="just">
              <a:buNone/>
            </a:pPr>
            <a:r>
              <a:rPr lang="en-US" sz="2200" dirty="0">
                <a:latin typeface="Open Sans" panose="020B0606030504020204" pitchFamily="34" charset="0"/>
                <a:ea typeface="Open Sans" panose="020B0606030504020204" pitchFamily="34" charset="0"/>
                <a:cs typeface="Open Sans" panose="020B0606030504020204" pitchFamily="34" charset="0"/>
              </a:rPr>
              <a:t>To develop a program that automates the human process of summary generation using the required tools and programming languages needed. The generation of summary can have the output in text and audio format. The program must also identify and list the different entities discussed in the input like person, time, currency, organization, etc.</a:t>
            </a:r>
            <a:endParaRPr lang="en-IN"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2477A114-2465-432E-A51C-F3AC004056EC}"/>
              </a:ext>
            </a:extLst>
          </p:cNvPr>
          <p:cNvSpPr>
            <a:spLocks noGrp="1"/>
          </p:cNvSpPr>
          <p:nvPr>
            <p:ph type="sldNum" sz="quarter" idx="12"/>
          </p:nvPr>
        </p:nvSpPr>
        <p:spPr/>
        <p:txBody>
          <a:bodyPr/>
          <a:lstStyle/>
          <a:p>
            <a:fld id="{E5377B38-29B2-4C92-8391-41F8B61D6C98}" type="slidenum">
              <a:rPr lang="en-IN" smtClean="0"/>
              <a:t>6</a:t>
            </a:fld>
            <a:endParaRPr lang="en-IN"/>
          </a:p>
        </p:txBody>
      </p:sp>
    </p:spTree>
    <p:extLst>
      <p:ext uri="{BB962C8B-B14F-4D97-AF65-F5344CB8AC3E}">
        <p14:creationId xmlns:p14="http://schemas.microsoft.com/office/powerpoint/2010/main" val="263166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3F61-1315-4CA0-95A8-5D4CA616E153}"/>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Objectives</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D1F5C85A-028F-4D1A-B909-23BF70095B8B}"/>
              </a:ext>
            </a:extLst>
          </p:cNvPr>
          <p:cNvSpPr>
            <a:spLocks noGrp="1"/>
          </p:cNvSpPr>
          <p:nvPr>
            <p:ph idx="1"/>
          </p:nvPr>
        </p:nvSpPr>
        <p:spPr/>
        <p:txBody>
          <a:bodyPr>
            <a:normAutofit/>
          </a:bodyPr>
          <a:lstStyle/>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Automation of summary generation</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Output summary in text and audio format.</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Train and customize the model for Named Entity recognition.</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Generate and list the multiple named entities in the discussed input.</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Store the summary generated using file systems.</a:t>
            </a:r>
            <a:endParaRPr lang="en-IN"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2FC6A01F-E724-4654-A132-5CD58894713E}"/>
              </a:ext>
            </a:extLst>
          </p:cNvPr>
          <p:cNvSpPr>
            <a:spLocks noGrp="1"/>
          </p:cNvSpPr>
          <p:nvPr>
            <p:ph type="sldNum" sz="quarter" idx="12"/>
          </p:nvPr>
        </p:nvSpPr>
        <p:spPr/>
        <p:txBody>
          <a:bodyPr/>
          <a:lstStyle/>
          <a:p>
            <a:fld id="{E5377B38-29B2-4C92-8391-41F8B61D6C98}" type="slidenum">
              <a:rPr lang="en-IN" smtClean="0"/>
              <a:t>7</a:t>
            </a:fld>
            <a:endParaRPr lang="en-IN"/>
          </a:p>
        </p:txBody>
      </p:sp>
    </p:spTree>
    <p:extLst>
      <p:ext uri="{BB962C8B-B14F-4D97-AF65-F5344CB8AC3E}">
        <p14:creationId xmlns:p14="http://schemas.microsoft.com/office/powerpoint/2010/main" val="918830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116E-6407-4B00-9632-88F19FB2A9CA}"/>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Scope</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76223852-AFDB-4071-8B21-794063326EFF}"/>
              </a:ext>
            </a:extLst>
          </p:cNvPr>
          <p:cNvSpPr>
            <a:spLocks noGrp="1"/>
          </p:cNvSpPr>
          <p:nvPr>
            <p:ph idx="1"/>
          </p:nvPr>
        </p:nvSpPr>
        <p:spPr/>
        <p:txBody>
          <a:bodyPr>
            <a:normAutofit/>
          </a:bodyPr>
          <a:lstStyle/>
          <a:p>
            <a:pPr marL="0" indent="0" algn="just">
              <a:buNone/>
            </a:pPr>
            <a:r>
              <a:rPr lang="en-US" sz="2200" dirty="0">
                <a:latin typeface="Open Sans" panose="020B0606030504020204" pitchFamily="34" charset="0"/>
                <a:ea typeface="Open Sans" panose="020B0606030504020204" pitchFamily="34" charset="0"/>
                <a:cs typeface="Open Sans" panose="020B0606030504020204" pitchFamily="34" charset="0"/>
              </a:rPr>
              <a:t>This project of automating the summary generation process can be used in multiple scenarios where a single person is giving the input to the program.</a:t>
            </a:r>
          </a:p>
          <a:p>
            <a:pPr marL="0" indent="0" algn="just">
              <a:buNone/>
            </a:pPr>
            <a:r>
              <a:rPr lang="en-US" sz="2200" dirty="0">
                <a:latin typeface="Open Sans" panose="020B0606030504020204" pitchFamily="34" charset="0"/>
                <a:ea typeface="Open Sans" panose="020B0606030504020204" pitchFamily="34" charset="0"/>
                <a:cs typeface="Open Sans" panose="020B0606030504020204" pitchFamily="34" charset="0"/>
              </a:rPr>
              <a:t>The project can evaluate summaries for scenarios like a person giving speech, single commentary for a sports event, news channel reports, blogs, newspaper articles, Wikipedia articles, etc.</a:t>
            </a:r>
          </a:p>
          <a:p>
            <a:pPr marL="0" indent="0" algn="just">
              <a:buNone/>
            </a:pPr>
            <a:r>
              <a:rPr lang="en-US" sz="2200" dirty="0">
                <a:latin typeface="Open Sans" panose="020B0606030504020204" pitchFamily="34" charset="0"/>
                <a:ea typeface="Open Sans" panose="020B0606030504020204" pitchFamily="34" charset="0"/>
                <a:cs typeface="Open Sans" panose="020B0606030504020204" pitchFamily="34" charset="0"/>
              </a:rPr>
              <a:t>It can give the information about the entities present in the input. Entities such as name, locations, organizations, time, currency, number etc. It can be used to evaluate research papers and resumes of candidates to get important information in one place.</a:t>
            </a:r>
            <a:endParaRPr lang="en-IN"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0A342B66-A15B-49BC-A7D0-4E1F04FF3DBE}"/>
              </a:ext>
            </a:extLst>
          </p:cNvPr>
          <p:cNvSpPr>
            <a:spLocks noGrp="1"/>
          </p:cNvSpPr>
          <p:nvPr>
            <p:ph type="sldNum" sz="quarter" idx="12"/>
          </p:nvPr>
        </p:nvSpPr>
        <p:spPr/>
        <p:txBody>
          <a:bodyPr/>
          <a:lstStyle/>
          <a:p>
            <a:fld id="{E5377B38-29B2-4C92-8391-41F8B61D6C98}" type="slidenum">
              <a:rPr lang="en-IN" smtClean="0"/>
              <a:t>8</a:t>
            </a:fld>
            <a:endParaRPr lang="en-IN"/>
          </a:p>
        </p:txBody>
      </p:sp>
    </p:spTree>
    <p:extLst>
      <p:ext uri="{BB962C8B-B14F-4D97-AF65-F5344CB8AC3E}">
        <p14:creationId xmlns:p14="http://schemas.microsoft.com/office/powerpoint/2010/main" val="374602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93A7-A487-4FF4-81E4-41B2E707A6AA}"/>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Methodology</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BABE362-FE70-4A79-8A75-DABBD2BC3C52}"/>
              </a:ext>
            </a:extLst>
          </p:cNvPr>
          <p:cNvSpPr>
            <a:spLocks noGrp="1"/>
          </p:cNvSpPr>
          <p:nvPr>
            <p:ph idx="1"/>
          </p:nvPr>
        </p:nvSpPr>
        <p:spPr/>
        <p:txBody>
          <a:bodyPr>
            <a:normAutofit/>
          </a:bodyPr>
          <a:lstStyle/>
          <a:p>
            <a:pPr marL="0" indent="0" algn="just">
              <a:buNone/>
            </a:pPr>
            <a:r>
              <a:rPr lang="en-US" sz="2000" dirty="0">
                <a:latin typeface="Open Sans" panose="020B0606030504020204" pitchFamily="34" charset="0"/>
                <a:ea typeface="Open Sans" panose="020B0606030504020204" pitchFamily="34" charset="0"/>
                <a:cs typeface="Open Sans" panose="020B0606030504020204" pitchFamily="34" charset="0"/>
              </a:rPr>
              <a:t>We are using </a:t>
            </a:r>
            <a:r>
              <a:rPr lang="en-US" sz="2000" dirty="0" err="1">
                <a:latin typeface="Open Sans" panose="020B0606030504020204" pitchFamily="34" charset="0"/>
                <a:ea typeface="Open Sans" panose="020B0606030504020204" pitchFamily="34" charset="0"/>
                <a:cs typeface="Open Sans" panose="020B0606030504020204" pitchFamily="34" charset="0"/>
              </a:rPr>
              <a:t>punkt</a:t>
            </a:r>
            <a:r>
              <a:rPr lang="en-US" sz="2000" dirty="0">
                <a:latin typeface="Open Sans" panose="020B0606030504020204" pitchFamily="34" charset="0"/>
                <a:ea typeface="Open Sans" panose="020B0606030504020204" pitchFamily="34" charset="0"/>
                <a:cs typeface="Open Sans" panose="020B0606030504020204" pitchFamily="34" charset="0"/>
              </a:rPr>
              <a:t> for tokenizing the text into a list of sentences. It uses an unsupervised algorithm to build a model for words and sentences. Then we do  text processing to filter the stop words. </a:t>
            </a:r>
            <a:r>
              <a:rPr lang="en-US" sz="2000" dirty="0" err="1">
                <a:latin typeface="Open Sans" panose="020B0606030504020204" pitchFamily="34" charset="0"/>
                <a:ea typeface="Open Sans" panose="020B0606030504020204" pitchFamily="34" charset="0"/>
                <a:cs typeface="Open Sans" panose="020B0606030504020204" pitchFamily="34" charset="0"/>
              </a:rPr>
              <a:t>GloVe</a:t>
            </a:r>
            <a:r>
              <a:rPr lang="en-US" sz="2000" dirty="0">
                <a:latin typeface="Open Sans" panose="020B0606030504020204" pitchFamily="34" charset="0"/>
                <a:ea typeface="Open Sans" panose="020B0606030504020204" pitchFamily="34" charset="0"/>
                <a:cs typeface="Open Sans" panose="020B0606030504020204" pitchFamily="34" charset="0"/>
              </a:rPr>
              <a:t> an unsupervised learning algorithm is used for obtaining vector representations of words. Then using cosine similarity for vectors we create rankings from </a:t>
            </a:r>
            <a:r>
              <a:rPr lang="en-US" sz="2000" dirty="0" err="1">
                <a:latin typeface="Open Sans" panose="020B0606030504020204" pitchFamily="34" charset="0"/>
                <a:ea typeface="Open Sans" panose="020B0606030504020204" pitchFamily="34" charset="0"/>
                <a:cs typeface="Open Sans" panose="020B0606030504020204" pitchFamily="34" charset="0"/>
              </a:rPr>
              <a:t>networkx</a:t>
            </a:r>
            <a:r>
              <a:rPr lang="en-US" sz="2000" dirty="0">
                <a:latin typeface="Open Sans" panose="020B0606030504020204" pitchFamily="34" charset="0"/>
                <a:ea typeface="Open Sans" panose="020B0606030504020204" pitchFamily="34" charset="0"/>
                <a:cs typeface="Open Sans" panose="020B0606030504020204" pitchFamily="34" charset="0"/>
              </a:rPr>
              <a:t> python module, used for determining patterns.</a:t>
            </a:r>
          </a:p>
          <a:p>
            <a:pPr marL="0" indent="0" algn="just">
              <a:buNone/>
            </a:pPr>
            <a:r>
              <a:rPr lang="en-US" sz="2000" dirty="0">
                <a:latin typeface="Open Sans" panose="020B0606030504020204" pitchFamily="34" charset="0"/>
                <a:ea typeface="Open Sans" panose="020B0606030504020204" pitchFamily="34" charset="0"/>
                <a:cs typeface="Open Sans" panose="020B0606030504020204" pitchFamily="34" charset="0"/>
              </a:rPr>
              <a:t>Then we determine the Named Entity in the text, which identifies the entities discussed in the text and classifying them into categories like Person, Organization, Location, etc. We are using the </a:t>
            </a:r>
            <a:r>
              <a:rPr lang="en-US" sz="2000" dirty="0" err="1">
                <a:latin typeface="Open Sans" panose="020B0606030504020204" pitchFamily="34" charset="0"/>
                <a:ea typeface="Open Sans" panose="020B0606030504020204" pitchFamily="34" charset="0"/>
                <a:cs typeface="Open Sans" panose="020B0606030504020204" pitchFamily="34" charset="0"/>
              </a:rPr>
              <a:t>SpaCy</a:t>
            </a:r>
            <a:r>
              <a:rPr lang="en-US" sz="2000" dirty="0">
                <a:latin typeface="Open Sans" panose="020B0606030504020204" pitchFamily="34" charset="0"/>
                <a:ea typeface="Open Sans" panose="020B0606030504020204" pitchFamily="34" charset="0"/>
                <a:cs typeface="Open Sans" panose="020B0606030504020204" pitchFamily="34" charset="0"/>
              </a:rPr>
              <a:t> library to train the NER models according to our requirements. We use our dataset of multiple text examples to train the NER model. Using these pipelines and models we make a custom Named Entity Recognizer for identifying the entities like in blogs, articles, notes, research papers etc.</a:t>
            </a:r>
          </a:p>
          <a:p>
            <a:pPr marL="0" indent="0" algn="just">
              <a:buNone/>
            </a:pPr>
            <a:r>
              <a:rPr lang="en-US" sz="2000" dirty="0">
                <a:latin typeface="Open Sans" panose="020B0606030504020204" pitchFamily="34" charset="0"/>
                <a:ea typeface="Open Sans" panose="020B0606030504020204" pitchFamily="34" charset="0"/>
                <a:cs typeface="Open Sans" panose="020B0606030504020204" pitchFamily="34" charset="0"/>
              </a:rPr>
              <a:t>The existing NER model has some flaws in identifying the entities. So we train our own NER model with a dataset consisting of over 200 text samples. We randomize the order of training data for every iteration so NER doesn’t generalize the outcome.</a:t>
            </a:r>
            <a:endParaRPr lang="en-IN"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2CDF7ED4-63E4-4E8C-A4CA-023715D54D6C}"/>
              </a:ext>
            </a:extLst>
          </p:cNvPr>
          <p:cNvSpPr>
            <a:spLocks noGrp="1"/>
          </p:cNvSpPr>
          <p:nvPr>
            <p:ph type="sldNum" sz="quarter" idx="12"/>
          </p:nvPr>
        </p:nvSpPr>
        <p:spPr/>
        <p:txBody>
          <a:bodyPr/>
          <a:lstStyle/>
          <a:p>
            <a:fld id="{E5377B38-29B2-4C92-8391-41F8B61D6C98}" type="slidenum">
              <a:rPr lang="en-IN" smtClean="0"/>
              <a:t>9</a:t>
            </a:fld>
            <a:endParaRPr lang="en-IN"/>
          </a:p>
        </p:txBody>
      </p:sp>
    </p:spTree>
    <p:extLst>
      <p:ext uri="{BB962C8B-B14F-4D97-AF65-F5344CB8AC3E}">
        <p14:creationId xmlns:p14="http://schemas.microsoft.com/office/powerpoint/2010/main" val="3130452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1151</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Open Sans</vt:lpstr>
      <vt:lpstr>Times New Roman</vt:lpstr>
      <vt:lpstr>Office Theme</vt:lpstr>
      <vt:lpstr>PowerPoint Presentation</vt:lpstr>
      <vt:lpstr>Presentation Outline</vt:lpstr>
      <vt:lpstr>Abstract</vt:lpstr>
      <vt:lpstr>Introduction</vt:lpstr>
      <vt:lpstr>Literature Survey</vt:lpstr>
      <vt:lpstr>Problem Statement</vt:lpstr>
      <vt:lpstr>Objectives</vt:lpstr>
      <vt:lpstr>Scope</vt:lpstr>
      <vt:lpstr>Methodology</vt:lpstr>
      <vt:lpstr>PowerPoint Presentation</vt:lpstr>
      <vt:lpstr>Progress Diagram</vt:lpstr>
      <vt:lpstr>Tools and Datasets</vt:lpstr>
      <vt:lpstr>Training Output</vt:lpstr>
      <vt:lpstr>Expected Outcome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and Text Summary Generation using ML and NLP</dc:title>
  <dc:creator>Anupama Singh</dc:creator>
  <cp:lastModifiedBy>Anupama Singh</cp:lastModifiedBy>
  <cp:revision>49</cp:revision>
  <dcterms:created xsi:type="dcterms:W3CDTF">2021-02-28T11:04:15Z</dcterms:created>
  <dcterms:modified xsi:type="dcterms:W3CDTF">2021-05-07T06:00:42Z</dcterms:modified>
</cp:coreProperties>
</file>