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embeddedFontLst>
    <p:embeddedFont>
      <p:font typeface="Nunito"/>
      <p:regular r:id="rId25"/>
      <p:bold r:id="rId26"/>
      <p:italic r:id="rId27"/>
      <p:boldItalic r:id="rId28"/>
    </p:embeddedFont>
    <p:embeddedFont>
      <p:font typeface="Corbel"/>
      <p:regular r:id="rId29"/>
      <p:bold r:id="rId30"/>
      <p:italic r:id="rId31"/>
      <p:boldItalic r:id="rId32"/>
    </p:embeddedFont>
    <p:embeddedFont>
      <p:font typeface="Old Standard TT"/>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VxGn2fvaNk7BVdbsc1+40qfw6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rbel-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rbel-italic.fntdata"/><Relationship Id="rId30" Type="http://schemas.openxmlformats.org/officeDocument/2006/relationships/font" Target="fonts/Corbel-bold.fntdata"/><Relationship Id="rId11" Type="http://schemas.openxmlformats.org/officeDocument/2006/relationships/slide" Target="slides/slide7.xml"/><Relationship Id="rId33" Type="http://schemas.openxmlformats.org/officeDocument/2006/relationships/font" Target="fonts/OldStandardTT-regular.fntdata"/><Relationship Id="rId10" Type="http://schemas.openxmlformats.org/officeDocument/2006/relationships/slide" Target="slides/slide6.xml"/><Relationship Id="rId32" Type="http://schemas.openxmlformats.org/officeDocument/2006/relationships/font" Target="fonts/Corbel-boldItalic.fntdata"/><Relationship Id="rId13" Type="http://schemas.openxmlformats.org/officeDocument/2006/relationships/slide" Target="slides/slide9.xml"/><Relationship Id="rId35" Type="http://schemas.openxmlformats.org/officeDocument/2006/relationships/font" Target="fonts/OldStandardTT-italic.fntdata"/><Relationship Id="rId12" Type="http://schemas.openxmlformats.org/officeDocument/2006/relationships/slide" Target="slides/slide8.xml"/><Relationship Id="rId34" Type="http://schemas.openxmlformats.org/officeDocument/2006/relationships/font" Target="fonts/OldStandardTT-bold.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9b7ea90a0_0_8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9b7ea90a0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8a62f74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8a62f74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8c7d9ffe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8c7d9f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8a62f74c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8a62f74c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8a62f74c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8a62f74c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8a62f74c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8a62f74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8a62f74c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8a62f74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9b7ea90a0_0_8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9b7ea90a0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9b7ea90a0_0_8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9b7ea90a0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8a62f74c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8a62f74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89b7ea90a0_0_450"/>
          <p:cNvSpPr/>
          <p:nvPr/>
        </p:nvSpPr>
        <p:spPr>
          <a:xfrm>
            <a:off x="0" y="133"/>
            <a:ext cx="9144000" cy="228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g89b7ea90a0_0_450"/>
          <p:cNvCxnSpPr/>
          <p:nvPr/>
        </p:nvCxnSpPr>
        <p:spPr>
          <a:xfrm>
            <a:off x="641934" y="4796667"/>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g89b7ea90a0_0_450"/>
          <p:cNvSpPr txBox="1"/>
          <p:nvPr>
            <p:ph type="ctrTitle"/>
          </p:nvPr>
        </p:nvSpPr>
        <p:spPr>
          <a:xfrm>
            <a:off x="512700" y="2524400"/>
            <a:ext cx="8118600" cy="203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g89b7ea90a0_0_450"/>
          <p:cNvSpPr txBox="1"/>
          <p:nvPr>
            <p:ph idx="1" type="subTitle"/>
          </p:nvPr>
        </p:nvSpPr>
        <p:spPr>
          <a:xfrm>
            <a:off x="512700" y="5120852"/>
            <a:ext cx="8118600" cy="105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g89b7ea90a0_0_45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g89b7ea90a0_0_490"/>
          <p:cNvSpPr txBox="1"/>
          <p:nvPr>
            <p:ph hasCustomPrompt="1" type="title"/>
          </p:nvPr>
        </p:nvSpPr>
        <p:spPr>
          <a:xfrm>
            <a:off x="311700" y="1386200"/>
            <a:ext cx="8520600" cy="280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g89b7ea90a0_0_490"/>
          <p:cNvSpPr txBox="1"/>
          <p:nvPr>
            <p:ph idx="1" type="body"/>
          </p:nvPr>
        </p:nvSpPr>
        <p:spPr>
          <a:xfrm>
            <a:off x="311700" y="4304567"/>
            <a:ext cx="8520600" cy="1734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g89b7ea90a0_0_49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g89b7ea90a0_0_49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 name="Shape 55"/>
        <p:cNvGrpSpPr/>
        <p:nvPr/>
      </p:nvGrpSpPr>
      <p:grpSpPr>
        <a:xfrm>
          <a:off x="0" y="0"/>
          <a:ext cx="0" cy="0"/>
          <a:chOff x="0" y="0"/>
          <a:chExt cx="0" cy="0"/>
        </a:xfrm>
      </p:grpSpPr>
      <p:sp>
        <p:nvSpPr>
          <p:cNvPr id="56" name="Google Shape;56;g89b7ea90a0_0_496"/>
          <p:cNvSpPr txBox="1"/>
          <p:nvPr>
            <p:ph type="title"/>
          </p:nvPr>
        </p:nvSpPr>
        <p:spPr>
          <a:xfrm>
            <a:off x="189689" y="1123838"/>
            <a:ext cx="2210700" cy="4601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FFFFFF"/>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g89b7ea90a0_0_496"/>
          <p:cNvSpPr txBox="1"/>
          <p:nvPr>
            <p:ph idx="1" type="body"/>
          </p:nvPr>
        </p:nvSpPr>
        <p:spPr>
          <a:xfrm>
            <a:off x="2901951" y="864108"/>
            <a:ext cx="5486400" cy="5120700"/>
          </a:xfrm>
          <a:prstGeom prst="rect">
            <a:avLst/>
          </a:prstGeom>
          <a:noFill/>
          <a:ln>
            <a:noFill/>
          </a:ln>
        </p:spPr>
        <p:txBody>
          <a:bodyPr anchorCtr="0" anchor="ctr" bIns="45700" lIns="91425" spcFirstLastPara="1" rIns="91425" wrap="square" tIns="45700">
            <a:noAutofit/>
          </a:bodyPr>
          <a:lstStyle>
            <a:lvl1pPr indent="-342900" lvl="0" marL="457200" rtl="0" algn="l">
              <a:lnSpc>
                <a:spcPct val="90000"/>
              </a:lnSpc>
              <a:spcBef>
                <a:spcPts val="1200"/>
              </a:spcBef>
              <a:spcAft>
                <a:spcPts val="0"/>
              </a:spcAft>
              <a:buSzPts val="1800"/>
              <a:buChar char="●"/>
              <a:defRPr/>
            </a:lvl1pPr>
            <a:lvl2pPr indent="-342900" lvl="1" marL="914400" rtl="0" algn="l">
              <a:lnSpc>
                <a:spcPct val="90000"/>
              </a:lnSpc>
              <a:spcBef>
                <a:spcPts val="1600"/>
              </a:spcBef>
              <a:spcAft>
                <a:spcPts val="0"/>
              </a:spcAft>
              <a:buSzPts val="1800"/>
              <a:buChar char="○"/>
              <a:defRPr/>
            </a:lvl2pPr>
            <a:lvl3pPr indent="-342900" lvl="2" marL="1371600" rtl="0" algn="l">
              <a:lnSpc>
                <a:spcPct val="90000"/>
              </a:lnSpc>
              <a:spcBef>
                <a:spcPts val="250"/>
              </a:spcBef>
              <a:spcAft>
                <a:spcPts val="0"/>
              </a:spcAft>
              <a:buSzPts val="1800"/>
              <a:buChar char="■"/>
              <a:defRPr/>
            </a:lvl3pPr>
            <a:lvl4pPr indent="-342900" lvl="3" marL="1828800" rtl="0" algn="l">
              <a:lnSpc>
                <a:spcPct val="90000"/>
              </a:lnSpc>
              <a:spcBef>
                <a:spcPts val="250"/>
              </a:spcBef>
              <a:spcAft>
                <a:spcPts val="0"/>
              </a:spcAft>
              <a:buSzPts val="1800"/>
              <a:buChar char="●"/>
              <a:defRPr/>
            </a:lvl4pPr>
            <a:lvl5pPr indent="-342900" lvl="4" marL="2286000" rtl="0" algn="l">
              <a:lnSpc>
                <a:spcPct val="90000"/>
              </a:lnSpc>
              <a:spcBef>
                <a:spcPts val="250"/>
              </a:spcBef>
              <a:spcAft>
                <a:spcPts val="0"/>
              </a:spcAft>
              <a:buSzPts val="1800"/>
              <a:buChar char="○"/>
              <a:defRPr/>
            </a:lvl5pPr>
            <a:lvl6pPr indent="-342900" lvl="5" marL="2743200" rtl="0" algn="l">
              <a:lnSpc>
                <a:spcPct val="90000"/>
              </a:lnSpc>
              <a:spcBef>
                <a:spcPts val="250"/>
              </a:spcBef>
              <a:spcAft>
                <a:spcPts val="0"/>
              </a:spcAft>
              <a:buSzPts val="1800"/>
              <a:buChar char="■"/>
              <a:defRPr/>
            </a:lvl6pPr>
            <a:lvl7pPr indent="-342900" lvl="6" marL="3200400" rtl="0" algn="l">
              <a:lnSpc>
                <a:spcPct val="90000"/>
              </a:lnSpc>
              <a:spcBef>
                <a:spcPts val="250"/>
              </a:spcBef>
              <a:spcAft>
                <a:spcPts val="0"/>
              </a:spcAft>
              <a:buSzPts val="1800"/>
              <a:buChar char="●"/>
              <a:defRPr/>
            </a:lvl7pPr>
            <a:lvl8pPr indent="-342900" lvl="7" marL="3657600" rtl="0" algn="l">
              <a:lnSpc>
                <a:spcPct val="90000"/>
              </a:lnSpc>
              <a:spcBef>
                <a:spcPts val="250"/>
              </a:spcBef>
              <a:spcAft>
                <a:spcPts val="0"/>
              </a:spcAft>
              <a:buSzPts val="1800"/>
              <a:buChar char="○"/>
              <a:defRPr/>
            </a:lvl8pPr>
            <a:lvl9pPr indent="-342900" lvl="8" marL="4114800" rtl="0" algn="l">
              <a:lnSpc>
                <a:spcPct val="90000"/>
              </a:lnSpc>
              <a:spcBef>
                <a:spcPts val="250"/>
              </a:spcBef>
              <a:spcAft>
                <a:spcPts val="250"/>
              </a:spcAft>
              <a:buSzPts val="1800"/>
              <a:buChar char="■"/>
              <a:defRPr/>
            </a:lvl9pPr>
          </a:lstStyle>
          <a:p/>
        </p:txBody>
      </p:sp>
      <p:sp>
        <p:nvSpPr>
          <p:cNvPr id="58" name="Google Shape;58;g89b7ea90a0_0_496"/>
          <p:cNvSpPr txBox="1"/>
          <p:nvPr>
            <p:ph idx="10" type="dt"/>
          </p:nvPr>
        </p:nvSpPr>
        <p:spPr>
          <a:xfrm>
            <a:off x="196849"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89b7ea90a0_0_496"/>
          <p:cNvSpPr txBox="1"/>
          <p:nvPr>
            <p:ph idx="11" type="ftr"/>
          </p:nvPr>
        </p:nvSpPr>
        <p:spPr>
          <a:xfrm>
            <a:off x="2901951" y="6356351"/>
            <a:ext cx="44337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g89b7ea90a0_0_496"/>
          <p:cNvSpPr txBox="1"/>
          <p:nvPr>
            <p:ph idx="12" type="sldNum"/>
          </p:nvPr>
        </p:nvSpPr>
        <p:spPr>
          <a:xfrm>
            <a:off x="7975602" y="6356351"/>
            <a:ext cx="1148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g89b7ea90a0_0_456"/>
          <p:cNvCxnSpPr/>
          <p:nvPr/>
        </p:nvCxnSpPr>
        <p:spPr>
          <a:xfrm>
            <a:off x="641934" y="4796667"/>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g89b7ea90a0_0_456"/>
          <p:cNvSpPr txBox="1"/>
          <p:nvPr>
            <p:ph type="title"/>
          </p:nvPr>
        </p:nvSpPr>
        <p:spPr>
          <a:xfrm>
            <a:off x="512700" y="2524400"/>
            <a:ext cx="8118600" cy="2030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g89b7ea90a0_0_45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g89b7ea90a0_0_460"/>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89b7ea90a0_0_460"/>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g89b7ea90a0_0_460"/>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g89b7ea90a0_0_46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g89b7ea90a0_0_465"/>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g89b7ea90a0_0_465"/>
          <p:cNvSpPr txBox="1"/>
          <p:nvPr>
            <p:ph idx="1" type="body"/>
          </p:nvPr>
        </p:nvSpPr>
        <p:spPr>
          <a:xfrm>
            <a:off x="311700" y="1562233"/>
            <a:ext cx="3999900" cy="4529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g89b7ea90a0_0_465"/>
          <p:cNvSpPr txBox="1"/>
          <p:nvPr>
            <p:ph idx="2" type="body"/>
          </p:nvPr>
        </p:nvSpPr>
        <p:spPr>
          <a:xfrm>
            <a:off x="4832400" y="1562233"/>
            <a:ext cx="3999900" cy="4529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g89b7ea90a0_0_46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g89b7ea90a0_0_470"/>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g89b7ea90a0_0_47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g89b7ea90a0_0_473"/>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g89b7ea90a0_0_473"/>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g89b7ea90a0_0_47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89b7ea90a0_0_477"/>
          <p:cNvSpPr txBox="1"/>
          <p:nvPr>
            <p:ph type="title"/>
          </p:nvPr>
        </p:nvSpPr>
        <p:spPr>
          <a:xfrm>
            <a:off x="490250" y="701800"/>
            <a:ext cx="56040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g89b7ea90a0_0_47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89b7ea90a0_0_480"/>
          <p:cNvSpPr/>
          <p:nvPr/>
        </p:nvSpPr>
        <p:spPr>
          <a:xfrm>
            <a:off x="4572000" y="-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g89b7ea90a0_0_480"/>
          <p:cNvCxnSpPr/>
          <p:nvPr/>
        </p:nvCxnSpPr>
        <p:spPr>
          <a:xfrm>
            <a:off x="5029675" y="59940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g89b7ea90a0_0_480"/>
          <p:cNvSpPr txBox="1"/>
          <p:nvPr>
            <p:ph type="title"/>
          </p:nvPr>
        </p:nvSpPr>
        <p:spPr>
          <a:xfrm>
            <a:off x="265500" y="1843133"/>
            <a:ext cx="4045200" cy="1777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g89b7ea90a0_0_480"/>
          <p:cNvSpPr txBox="1"/>
          <p:nvPr>
            <p:ph idx="1" type="subTitle"/>
          </p:nvPr>
        </p:nvSpPr>
        <p:spPr>
          <a:xfrm>
            <a:off x="265500" y="3692001"/>
            <a:ext cx="4045200" cy="179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g89b7ea90a0_0_480"/>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g89b7ea90a0_0_48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g89b7ea90a0_0_487"/>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g89b7ea90a0_0_48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g89b7ea90a0_0_446"/>
          <p:cNvSpPr txBox="1"/>
          <p:nvPr>
            <p:ph type="title"/>
          </p:nvPr>
        </p:nvSpPr>
        <p:spPr>
          <a:xfrm>
            <a:off x="311700" y="593367"/>
            <a:ext cx="8520600" cy="817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g89b7ea90a0_0_446"/>
          <p:cNvSpPr txBox="1"/>
          <p:nvPr>
            <p:ph idx="1" type="body"/>
          </p:nvPr>
        </p:nvSpPr>
        <p:spPr>
          <a:xfrm>
            <a:off x="311700" y="1562133"/>
            <a:ext cx="8520600" cy="452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g89b7ea90a0_0_44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7.jpg"/><Relationship Id="rId5" Type="http://schemas.openxmlformats.org/officeDocument/2006/relationships/image" Target="../media/image10.jpg"/><Relationship Id="rId6"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8.jpg"/><Relationship Id="rId5" Type="http://schemas.openxmlformats.org/officeDocument/2006/relationships/image" Target="../media/image15.jpg"/><Relationship Id="rId6"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14.jpg"/><Relationship Id="rId5"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16.jpg"/><Relationship Id="rId5"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
          <p:cNvSpPr txBox="1"/>
          <p:nvPr>
            <p:ph type="ctrTitle"/>
          </p:nvPr>
        </p:nvSpPr>
        <p:spPr>
          <a:xfrm flipH="1">
            <a:off x="-1469475" y="979725"/>
            <a:ext cx="334200" cy="1699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3780"/>
              <a:buFont typeface="Arial"/>
              <a:buNone/>
            </a:pPr>
            <a:br>
              <a:rPr lang="en-IN" sz="3780">
                <a:solidFill>
                  <a:srgbClr val="0000FF"/>
                </a:solidFill>
                <a:latin typeface="Arial"/>
                <a:ea typeface="Arial"/>
                <a:cs typeface="Arial"/>
                <a:sym typeface="Arial"/>
              </a:rPr>
            </a:br>
            <a:endParaRPr sz="3780">
              <a:solidFill>
                <a:srgbClr val="0000FF"/>
              </a:solidFill>
              <a:latin typeface="Arial"/>
              <a:ea typeface="Arial"/>
              <a:cs typeface="Arial"/>
              <a:sym typeface="Arial"/>
            </a:endParaRPr>
          </a:p>
        </p:txBody>
      </p:sp>
      <p:sp>
        <p:nvSpPr>
          <p:cNvPr id="66" name="Google Shape;66;p1"/>
          <p:cNvSpPr txBox="1"/>
          <p:nvPr>
            <p:ph idx="1" type="subTitle"/>
          </p:nvPr>
        </p:nvSpPr>
        <p:spPr>
          <a:xfrm>
            <a:off x="334300" y="3602058"/>
            <a:ext cx="8544300" cy="271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b="1" lang="en-IN"/>
              <a:t>Aditya Raj Singh Gour(19116005)</a:t>
            </a:r>
            <a:endParaRPr b="1"/>
          </a:p>
          <a:p>
            <a:pPr indent="0" lvl="0" marL="0" rtl="0" algn="l">
              <a:lnSpc>
                <a:spcPct val="90000"/>
              </a:lnSpc>
              <a:spcBef>
                <a:spcPts val="1200"/>
              </a:spcBef>
              <a:spcAft>
                <a:spcPts val="0"/>
              </a:spcAft>
              <a:buSzPts val="2000"/>
              <a:buNone/>
            </a:pPr>
            <a:r>
              <a:rPr b="1" lang="en-IN"/>
              <a:t>Gopal Gupta(19116025)</a:t>
            </a:r>
            <a:endParaRPr b="1"/>
          </a:p>
          <a:p>
            <a:pPr indent="0" lvl="0" marL="0" rtl="0" algn="l">
              <a:lnSpc>
                <a:spcPct val="90000"/>
              </a:lnSpc>
              <a:spcBef>
                <a:spcPts val="1200"/>
              </a:spcBef>
              <a:spcAft>
                <a:spcPts val="0"/>
              </a:spcAft>
              <a:buSzPts val="2000"/>
              <a:buNone/>
            </a:pPr>
            <a:r>
              <a:t/>
            </a:r>
            <a:endParaRPr b="1"/>
          </a:p>
          <a:p>
            <a:pPr indent="0" lvl="0" marL="0" rtl="0" algn="l">
              <a:lnSpc>
                <a:spcPct val="90000"/>
              </a:lnSpc>
              <a:spcBef>
                <a:spcPts val="1200"/>
              </a:spcBef>
              <a:spcAft>
                <a:spcPts val="0"/>
              </a:spcAft>
              <a:buSzPts val="2000"/>
              <a:buNone/>
            </a:pPr>
            <a:r>
              <a:rPr b="1" lang="en-IN"/>
              <a:t>Hardik Rathore(19116028)</a:t>
            </a:r>
            <a:endParaRPr b="1"/>
          </a:p>
          <a:p>
            <a:pPr indent="0" lvl="0" marL="0" rtl="0" algn="l">
              <a:lnSpc>
                <a:spcPct val="90000"/>
              </a:lnSpc>
              <a:spcBef>
                <a:spcPts val="1200"/>
              </a:spcBef>
              <a:spcAft>
                <a:spcPts val="0"/>
              </a:spcAft>
              <a:buSzPts val="2000"/>
              <a:buNone/>
            </a:pPr>
            <a:r>
              <a:rPr b="1" lang="en-IN"/>
              <a:t>Rudraksh Aggarwal</a:t>
            </a:r>
            <a:r>
              <a:rPr b="1" lang="en-IN"/>
              <a:t>(</a:t>
            </a:r>
            <a:r>
              <a:rPr b="1" lang="en-IN"/>
              <a:t>19116061)</a:t>
            </a:r>
            <a:endParaRPr b="1"/>
          </a:p>
          <a:p>
            <a:pPr indent="0" lvl="0" marL="0" rtl="0" algn="l">
              <a:lnSpc>
                <a:spcPct val="90000"/>
              </a:lnSpc>
              <a:spcBef>
                <a:spcPts val="1200"/>
              </a:spcBef>
              <a:spcAft>
                <a:spcPts val="0"/>
              </a:spcAft>
              <a:buSzPts val="2000"/>
              <a:buNone/>
            </a:pPr>
            <a:r>
              <a:t/>
            </a:r>
            <a:endParaRPr/>
          </a:p>
        </p:txBody>
      </p:sp>
      <p:sp>
        <p:nvSpPr>
          <p:cNvPr id="67" name="Google Shape;67;p1"/>
          <p:cNvSpPr txBox="1"/>
          <p:nvPr/>
        </p:nvSpPr>
        <p:spPr>
          <a:xfrm>
            <a:off x="1709300" y="573250"/>
            <a:ext cx="6191100" cy="1365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lt1"/>
              </a:buClr>
              <a:buSzPts val="3780"/>
              <a:buFont typeface="Arial"/>
              <a:buNone/>
            </a:pPr>
            <a:r>
              <a:rPr b="1" lang="en-IN" sz="3780">
                <a:solidFill>
                  <a:srgbClr val="FFF2CC"/>
                </a:solidFill>
                <a:latin typeface="Old Standard TT"/>
                <a:ea typeface="Old Standard TT"/>
                <a:cs typeface="Old Standard TT"/>
                <a:sym typeface="Old Standard TT"/>
              </a:rPr>
              <a:t>An Architectural Design For Gaussian Filter</a:t>
            </a:r>
            <a:endParaRPr b="1">
              <a:solidFill>
                <a:srgbClr val="FFF2CC"/>
              </a:solidFill>
              <a:latin typeface="Old Standard TT"/>
              <a:ea typeface="Old Standard TT"/>
              <a:cs typeface="Old Standard TT"/>
              <a:sym typeface="Old Standard TT"/>
            </a:endParaRPr>
          </a:p>
        </p:txBody>
      </p:sp>
      <p:sp>
        <p:nvSpPr>
          <p:cNvPr id="68" name="Google Shape;68;p1"/>
          <p:cNvSpPr txBox="1"/>
          <p:nvPr/>
        </p:nvSpPr>
        <p:spPr>
          <a:xfrm>
            <a:off x="334300" y="2679225"/>
            <a:ext cx="3606300" cy="7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200">
                <a:solidFill>
                  <a:srgbClr val="FFF2CC"/>
                </a:solidFill>
                <a:latin typeface="Old Standard TT"/>
                <a:ea typeface="Old Standard TT"/>
                <a:cs typeface="Old Standard TT"/>
                <a:sym typeface="Old Standard TT"/>
              </a:rPr>
              <a:t>Submitted By: </a:t>
            </a:r>
            <a:endParaRPr sz="3200">
              <a:solidFill>
                <a:srgbClr val="FFF2CC"/>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7"/>
          <p:cNvSpPr txBox="1"/>
          <p:nvPr>
            <p:ph type="title"/>
          </p:nvPr>
        </p:nvSpPr>
        <p:spPr>
          <a:xfrm>
            <a:off x="189689" y="1123838"/>
            <a:ext cx="2210612" cy="4601183"/>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rgbClr val="FFFFFF"/>
              </a:buClr>
              <a:buSzPts val="3000"/>
              <a:buFont typeface="Corbel"/>
              <a:buNone/>
            </a:pPr>
            <a:r>
              <a:rPr b="1" lang="en-IN">
                <a:solidFill>
                  <a:schemeClr val="lt2"/>
                </a:solidFill>
              </a:rPr>
              <a:t>Major Challenges faced</a:t>
            </a:r>
            <a:endParaRPr b="1">
              <a:solidFill>
                <a:schemeClr val="lt2"/>
              </a:solidFill>
            </a:endParaRPr>
          </a:p>
        </p:txBody>
      </p:sp>
      <p:sp>
        <p:nvSpPr>
          <p:cNvPr id="131" name="Google Shape;131;p7"/>
          <p:cNvSpPr txBox="1"/>
          <p:nvPr>
            <p:ph idx="1" type="body"/>
          </p:nvPr>
        </p:nvSpPr>
        <p:spPr>
          <a:xfrm>
            <a:off x="2948400" y="427475"/>
            <a:ext cx="5486400" cy="62349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900"/>
              <a:buNone/>
            </a:pPr>
            <a:r>
              <a:rPr b="1" lang="en-IN">
                <a:latin typeface="Calibri"/>
                <a:ea typeface="Calibri"/>
                <a:cs typeface="Calibri"/>
                <a:sym typeface="Calibri"/>
              </a:rPr>
              <a:t>We had faced a few problems while working on this project, some are because of lack of familiarity with few concepts of verilog and others due to the queries that we were unable to get answer of from the internet:</a:t>
            </a:r>
            <a:endParaRPr b="1">
              <a:latin typeface="Calibri"/>
              <a:ea typeface="Calibri"/>
              <a:cs typeface="Calibri"/>
              <a:sym typeface="Calibri"/>
            </a:endParaRPr>
          </a:p>
          <a:p>
            <a:pPr indent="0" lvl="0" marL="0" rtl="0" algn="l">
              <a:lnSpc>
                <a:spcPct val="115000"/>
              </a:lnSpc>
              <a:spcBef>
                <a:spcPts val="0"/>
              </a:spcBef>
              <a:spcAft>
                <a:spcPts val="0"/>
              </a:spcAft>
              <a:buSzPts val="1900"/>
              <a:buNone/>
            </a:pPr>
            <a:r>
              <a:t/>
            </a:r>
            <a:endParaRPr b="1">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b="1" lang="en-IN">
                <a:latin typeface="Calibri"/>
                <a:ea typeface="Calibri"/>
                <a:cs typeface="Calibri"/>
                <a:sym typeface="Calibri"/>
              </a:rPr>
              <a:t>Processing of Edge pixels, there were majorly three different approaches for applying gaussian filter on edge pixels while convolution each having its own demerit.We were unable to decide which method were we supposed to choose, So we went for the one we felt was the best.</a:t>
            </a:r>
            <a:endParaRPr b="1">
              <a:latin typeface="Calibri"/>
              <a:ea typeface="Calibri"/>
              <a:cs typeface="Calibri"/>
              <a:sym typeface="Calibri"/>
            </a:endParaRPr>
          </a:p>
          <a:p>
            <a:pPr indent="0" lvl="0" marL="0" rtl="0" algn="l">
              <a:lnSpc>
                <a:spcPct val="115000"/>
              </a:lnSpc>
              <a:spcBef>
                <a:spcPts val="0"/>
              </a:spcBef>
              <a:spcAft>
                <a:spcPts val="0"/>
              </a:spcAft>
              <a:buNone/>
            </a:pPr>
            <a:r>
              <a:t/>
            </a:r>
            <a:endParaRPr b="1">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b="1" lang="en-IN">
                <a:latin typeface="Calibri"/>
                <a:ea typeface="Calibri"/>
                <a:cs typeface="Calibri"/>
                <a:sym typeface="Calibri"/>
              </a:rPr>
              <a:t>On our first few stimulation test program was hanging and after some debugging we realized the code went into infinite loop and fixed the same.</a:t>
            </a:r>
            <a:endParaRPr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89b7ea90a0_0_875"/>
          <p:cNvSpPr txBox="1"/>
          <p:nvPr>
            <p:ph type="title"/>
          </p:nvPr>
        </p:nvSpPr>
        <p:spPr>
          <a:xfrm>
            <a:off x="189689" y="1123838"/>
            <a:ext cx="2210700" cy="46011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b="1" lang="en-IN">
                <a:solidFill>
                  <a:schemeClr val="lt2"/>
                </a:solidFill>
              </a:rPr>
              <a:t>Some more General problems</a:t>
            </a:r>
            <a:r>
              <a:rPr b="1" lang="en-IN"/>
              <a:t> </a:t>
            </a:r>
            <a:endParaRPr b="1"/>
          </a:p>
        </p:txBody>
      </p:sp>
      <p:sp>
        <p:nvSpPr>
          <p:cNvPr id="137" name="Google Shape;137;g89b7ea90a0_0_875"/>
          <p:cNvSpPr txBox="1"/>
          <p:nvPr>
            <p:ph idx="1" type="body"/>
          </p:nvPr>
        </p:nvSpPr>
        <p:spPr>
          <a:xfrm>
            <a:off x="2592650" y="37175"/>
            <a:ext cx="6504900" cy="67596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Calibri"/>
              <a:buAutoNum type="arabicPeriod"/>
            </a:pPr>
            <a:r>
              <a:rPr b="1" lang="en-IN">
                <a:latin typeface="Calibri"/>
                <a:ea typeface="Calibri"/>
                <a:cs typeface="Calibri"/>
                <a:sym typeface="Calibri"/>
              </a:rPr>
              <a:t>Using modules in verilog- We initially got confused between difference between modules and functions and thought modules could return values but soon realized our mistake.Also we were unable to initiate our process module from testbench but then fixed it.</a:t>
            </a:r>
            <a:endParaRPr b="1">
              <a:latin typeface="Calibri"/>
              <a:ea typeface="Calibri"/>
              <a:cs typeface="Calibri"/>
              <a:sym typeface="Calibri"/>
            </a:endParaRPr>
          </a:p>
          <a:p>
            <a:pPr indent="-342900" lvl="0" marL="457200" rtl="0" algn="l">
              <a:lnSpc>
                <a:spcPct val="150000"/>
              </a:lnSpc>
              <a:spcBef>
                <a:spcPts val="1000"/>
              </a:spcBef>
              <a:spcAft>
                <a:spcPts val="0"/>
              </a:spcAft>
              <a:buSzPts val="1800"/>
              <a:buFont typeface="Calibri"/>
              <a:buAutoNum type="arabicPeriod"/>
            </a:pPr>
            <a:r>
              <a:rPr b="1" lang="en-IN">
                <a:latin typeface="Calibri"/>
                <a:ea typeface="Calibri"/>
                <a:cs typeface="Calibri"/>
                <a:sym typeface="Calibri"/>
              </a:rPr>
              <a:t>We wanted to take an input for the order of our Gaussian kernel at run time but was unable to find if its possible. Hence we decided on an alternative where the user could pass a parameter in the test bench called ksize while calling the module named process which will be the order of the kernel user want to apply.</a:t>
            </a:r>
            <a:endParaRPr b="1">
              <a:latin typeface="Calibri"/>
              <a:ea typeface="Calibri"/>
              <a:cs typeface="Calibri"/>
              <a:sym typeface="Calibri"/>
            </a:endParaRPr>
          </a:p>
          <a:p>
            <a:pPr indent="-342900" lvl="0" marL="457200" rtl="0" algn="l">
              <a:lnSpc>
                <a:spcPct val="150000"/>
              </a:lnSpc>
              <a:spcBef>
                <a:spcPts val="1000"/>
              </a:spcBef>
              <a:spcAft>
                <a:spcPts val="0"/>
              </a:spcAft>
              <a:buSzPts val="1800"/>
              <a:buFont typeface="Calibri"/>
              <a:buAutoNum type="arabicPeriod"/>
            </a:pPr>
            <a:r>
              <a:rPr b="1" lang="en-IN">
                <a:latin typeface="Calibri"/>
                <a:ea typeface="Calibri"/>
                <a:cs typeface="Calibri"/>
                <a:sym typeface="Calibri"/>
              </a:rPr>
              <a:t>Initially we wrote code for applying Gaussian filter only on Grayscale image as was finding working with colored images difficult .But finally worked out on another  code and added another testbench for colored images.</a:t>
            </a:r>
            <a:endParaRPr b="1">
              <a:latin typeface="Calibri"/>
              <a:ea typeface="Calibri"/>
              <a:cs typeface="Calibri"/>
              <a:sym typeface="Calibri"/>
            </a:endParaRPr>
          </a:p>
          <a:p>
            <a:pPr indent="0" lvl="0" marL="0" rtl="0" algn="l">
              <a:lnSpc>
                <a:spcPct val="150000"/>
              </a:lnSpc>
              <a:spcBef>
                <a:spcPts val="1200"/>
              </a:spcBef>
              <a:spcAft>
                <a:spcPts val="0"/>
              </a:spcAft>
              <a:buClr>
                <a:schemeClr val="dk1"/>
              </a:buClr>
              <a:buSzPts val="1100"/>
              <a:buFont typeface="Arial"/>
              <a:buNone/>
            </a:pPr>
            <a:r>
              <a:t/>
            </a:r>
            <a:endParaRPr b="1" sz="1900">
              <a:latin typeface="Calibri"/>
              <a:ea typeface="Calibri"/>
              <a:cs typeface="Calibri"/>
              <a:sym typeface="Calibri"/>
            </a:endParaRPr>
          </a:p>
          <a:p>
            <a:pPr indent="0" lvl="0" marL="0" rtl="0" algn="l">
              <a:spcBef>
                <a:spcPts val="1600"/>
              </a:spcBef>
              <a:spcAft>
                <a:spcPts val="1600"/>
              </a:spcAft>
              <a:buNone/>
            </a:pPr>
            <a:r>
              <a:t/>
            </a:r>
            <a:endParaRPr sz="6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g88a62f74cc_0_0"/>
          <p:cNvSpPr txBox="1"/>
          <p:nvPr>
            <p:ph type="title"/>
          </p:nvPr>
        </p:nvSpPr>
        <p:spPr>
          <a:xfrm>
            <a:off x="189689" y="1123838"/>
            <a:ext cx="2210700" cy="4601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IN">
                <a:solidFill>
                  <a:schemeClr val="lt2"/>
                </a:solidFill>
              </a:rPr>
              <a:t>Some more General problems</a:t>
            </a:r>
            <a:endParaRPr/>
          </a:p>
        </p:txBody>
      </p:sp>
      <p:sp>
        <p:nvSpPr>
          <p:cNvPr id="143" name="Google Shape;143;g88a62f74cc_0_0"/>
          <p:cNvSpPr txBox="1"/>
          <p:nvPr>
            <p:ph idx="1" type="body"/>
          </p:nvPr>
        </p:nvSpPr>
        <p:spPr>
          <a:xfrm>
            <a:off x="2901950" y="377775"/>
            <a:ext cx="5486400" cy="6315600"/>
          </a:xfrm>
          <a:prstGeom prst="rect">
            <a:avLst/>
          </a:prstGeom>
        </p:spPr>
        <p:txBody>
          <a:bodyPr anchorCtr="0" anchor="ctr" bIns="45700" lIns="91425" spcFirstLastPara="1" rIns="91425" wrap="square" tIns="45700">
            <a:noAutofit/>
          </a:bodyPr>
          <a:lstStyle/>
          <a:p>
            <a:pPr indent="0" lvl="0" marL="457200" rtl="0" algn="l">
              <a:lnSpc>
                <a:spcPct val="150000"/>
              </a:lnSpc>
              <a:spcBef>
                <a:spcPts val="0"/>
              </a:spcBef>
              <a:spcAft>
                <a:spcPts val="0"/>
              </a:spcAft>
              <a:buNone/>
            </a:pPr>
            <a:r>
              <a:t/>
            </a:r>
            <a:endParaRPr b="1">
              <a:latin typeface="Calibri"/>
              <a:ea typeface="Calibri"/>
              <a:cs typeface="Calibri"/>
              <a:sym typeface="Calibri"/>
            </a:endParaRPr>
          </a:p>
          <a:p>
            <a:pPr indent="0" lvl="0" marL="457200" rtl="0" algn="l">
              <a:lnSpc>
                <a:spcPct val="150000"/>
              </a:lnSpc>
              <a:spcBef>
                <a:spcPts val="0"/>
              </a:spcBef>
              <a:spcAft>
                <a:spcPts val="0"/>
              </a:spcAft>
              <a:buNone/>
            </a:pPr>
            <a:r>
              <a:t/>
            </a:r>
            <a:endParaRPr b="1">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b="1" lang="en-IN">
                <a:latin typeface="Calibri"/>
                <a:ea typeface="Calibri"/>
                <a:cs typeface="Calibri"/>
                <a:sym typeface="Calibri"/>
              </a:rPr>
              <a:t> Currently, we have to send the image converted  to hex file to verilog code manually and then the generated hex file by verilog to python for conversion to output image manually too. We tried automating this process but failed to do so.</a:t>
            </a:r>
            <a:endParaRPr b="1">
              <a:latin typeface="Calibri"/>
              <a:ea typeface="Calibri"/>
              <a:cs typeface="Calibri"/>
              <a:sym typeface="Calibri"/>
            </a:endParaRPr>
          </a:p>
          <a:p>
            <a:pPr indent="0" lvl="0" marL="457200" rtl="0" algn="l">
              <a:lnSpc>
                <a:spcPct val="150000"/>
              </a:lnSpc>
              <a:spcBef>
                <a:spcPts val="0"/>
              </a:spcBef>
              <a:spcAft>
                <a:spcPts val="0"/>
              </a:spcAft>
              <a:buNone/>
            </a:pPr>
            <a:r>
              <a:t/>
            </a:r>
            <a:endParaRPr b="1">
              <a:latin typeface="Calibri"/>
              <a:ea typeface="Calibri"/>
              <a:cs typeface="Calibri"/>
              <a:sym typeface="Calibri"/>
            </a:endParaRPr>
          </a:p>
          <a:p>
            <a:pPr indent="0" lvl="0" marL="0" rtl="0" algn="l">
              <a:lnSpc>
                <a:spcPct val="150000"/>
              </a:lnSpc>
              <a:spcBef>
                <a:spcPts val="0"/>
              </a:spcBef>
              <a:spcAft>
                <a:spcPts val="0"/>
              </a:spcAft>
              <a:buNone/>
            </a:pPr>
            <a:r>
              <a:rPr b="1" lang="en-IN">
                <a:latin typeface="Calibri"/>
                <a:ea typeface="Calibri"/>
                <a:cs typeface="Calibri"/>
                <a:sym typeface="Calibri"/>
              </a:rPr>
              <a:t>We also faced some problem due to the ongoing Covid-19 pandemic : </a:t>
            </a:r>
            <a:endParaRPr b="1">
              <a:latin typeface="Calibri"/>
              <a:ea typeface="Calibri"/>
              <a:cs typeface="Calibri"/>
              <a:sym typeface="Calibri"/>
            </a:endParaRPr>
          </a:p>
          <a:p>
            <a:pPr indent="-342900" lvl="0" marL="457200" rtl="0" algn="l">
              <a:lnSpc>
                <a:spcPct val="150000"/>
              </a:lnSpc>
              <a:spcBef>
                <a:spcPts val="1200"/>
              </a:spcBef>
              <a:spcAft>
                <a:spcPts val="0"/>
              </a:spcAft>
              <a:buSzPts val="1800"/>
              <a:buFont typeface="Calibri"/>
              <a:buChar char="●"/>
            </a:pPr>
            <a:r>
              <a:rPr b="1" lang="en-IN">
                <a:latin typeface="Calibri"/>
                <a:ea typeface="Calibri"/>
                <a:cs typeface="Calibri"/>
                <a:sym typeface="Calibri"/>
              </a:rPr>
              <a:t>Hardware implementation of the project was not possible.</a:t>
            </a:r>
            <a:endParaRPr b="1">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b="1" lang="en-IN">
                <a:latin typeface="Calibri"/>
                <a:ea typeface="Calibri"/>
                <a:cs typeface="Calibri"/>
                <a:sym typeface="Calibri"/>
              </a:rPr>
              <a:t>Lack of proper guidance in person also affected the project.Also faced problems while communicating with team members.</a:t>
            </a:r>
            <a:endParaRPr b="1">
              <a:latin typeface="Calibri"/>
              <a:ea typeface="Calibri"/>
              <a:cs typeface="Calibri"/>
              <a:sym typeface="Calibri"/>
            </a:endParaRPr>
          </a:p>
          <a:p>
            <a:pPr indent="0" lvl="0" marL="457200" rtl="0" algn="l">
              <a:lnSpc>
                <a:spcPct val="150000"/>
              </a:lnSpc>
              <a:spcBef>
                <a:spcPts val="1600"/>
              </a:spcBef>
              <a:spcAft>
                <a:spcPts val="0"/>
              </a:spcAft>
              <a:buNone/>
            </a:pPr>
            <a:r>
              <a:t/>
            </a:r>
            <a:endParaRPr b="1">
              <a:latin typeface="Calibri"/>
              <a:ea typeface="Calibri"/>
              <a:cs typeface="Calibri"/>
              <a:sym typeface="Calibri"/>
            </a:endParaRPr>
          </a:p>
          <a:p>
            <a:pPr indent="0" lvl="0" marL="457200" rtl="0" algn="l">
              <a:lnSpc>
                <a:spcPct val="150000"/>
              </a:lnSpc>
              <a:spcBef>
                <a:spcPts val="1200"/>
              </a:spcBef>
              <a:spcAft>
                <a:spcPts val="0"/>
              </a:spcAft>
              <a:buNone/>
            </a:pPr>
            <a:r>
              <a:t/>
            </a:r>
            <a:endParaRPr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88c7d9ffe3_0_0"/>
          <p:cNvSpPr txBox="1"/>
          <p:nvPr>
            <p:ph type="title"/>
          </p:nvPr>
        </p:nvSpPr>
        <p:spPr>
          <a:xfrm>
            <a:off x="189689" y="1123838"/>
            <a:ext cx="2210700" cy="4601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IN">
                <a:solidFill>
                  <a:schemeClr val="lt2"/>
                </a:solidFill>
              </a:rPr>
              <a:t>Some more General problems</a:t>
            </a:r>
            <a:endParaRPr/>
          </a:p>
          <a:p>
            <a:pPr indent="0" lvl="0" marL="0" rtl="0" algn="l">
              <a:spcBef>
                <a:spcPts val="0"/>
              </a:spcBef>
              <a:spcAft>
                <a:spcPts val="0"/>
              </a:spcAft>
              <a:buNone/>
            </a:pPr>
            <a:r>
              <a:t/>
            </a:r>
            <a:endParaRPr/>
          </a:p>
        </p:txBody>
      </p:sp>
      <p:sp>
        <p:nvSpPr>
          <p:cNvPr id="149" name="Google Shape;149;g88c7d9ffe3_0_0"/>
          <p:cNvSpPr txBox="1"/>
          <p:nvPr>
            <p:ph idx="1" type="body"/>
          </p:nvPr>
        </p:nvSpPr>
        <p:spPr>
          <a:xfrm>
            <a:off x="2901951" y="864108"/>
            <a:ext cx="5486400" cy="5120700"/>
          </a:xfrm>
          <a:prstGeom prst="rect">
            <a:avLst/>
          </a:prstGeom>
        </p:spPr>
        <p:txBody>
          <a:bodyPr anchorCtr="0" anchor="ctr" bIns="45700" lIns="91425" spcFirstLastPara="1" rIns="91425" wrap="square" tIns="45700">
            <a:noAutofit/>
          </a:bodyPr>
          <a:lstStyle/>
          <a:p>
            <a:pPr indent="-342900" lvl="0" marL="457200" rtl="0" algn="l">
              <a:lnSpc>
                <a:spcPct val="150000"/>
              </a:lnSpc>
              <a:spcBef>
                <a:spcPts val="1200"/>
              </a:spcBef>
              <a:spcAft>
                <a:spcPts val="0"/>
              </a:spcAft>
              <a:buSzPts val="1800"/>
              <a:buFont typeface="Calibri"/>
              <a:buChar char="●"/>
            </a:pPr>
            <a:r>
              <a:rPr b="1" lang="en-IN">
                <a:latin typeface="Calibri"/>
                <a:ea typeface="Calibri"/>
                <a:cs typeface="Calibri"/>
                <a:sym typeface="Calibri"/>
              </a:rPr>
              <a:t>Due to the lack of proper internet facilities we were unable to download MATLAB software due to its large size. So  we had to use Python for conversion of image file to .hex file and vice versa .But after sometime came to know about online MATLAB, hence wrote a code for converting .bmp  image to .hex in MATLAB to and will be attaching    python as well as MATLAB code for the same.</a:t>
            </a:r>
            <a:endParaRPr b="1">
              <a:latin typeface="Calibri"/>
              <a:ea typeface="Calibri"/>
              <a:cs typeface="Calibri"/>
              <a:sym typeface="Calibri"/>
            </a:endParaRPr>
          </a:p>
          <a:p>
            <a:pPr indent="0" lvl="0" marL="0" rtl="0" algn="l">
              <a:lnSpc>
                <a:spcPct val="150000"/>
              </a:lnSpc>
              <a:spcBef>
                <a:spcPts val="1200"/>
              </a:spcBef>
              <a:spcAft>
                <a:spcPts val="0"/>
              </a:spcAft>
              <a:buClr>
                <a:schemeClr val="dk1"/>
              </a:buClr>
              <a:buSzPts val="1100"/>
              <a:buFont typeface="Arial"/>
              <a:buNone/>
            </a:pPr>
            <a:r>
              <a:rPr lang="en-IN"/>
              <a:t> </a:t>
            </a:r>
            <a:endParaRPr b="1">
              <a:latin typeface="Calibri"/>
              <a:ea typeface="Calibri"/>
              <a:cs typeface="Calibri"/>
              <a:sym typeface="Calibri"/>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8"/>
          <p:cNvSpPr txBox="1"/>
          <p:nvPr>
            <p:ph type="title"/>
          </p:nvPr>
        </p:nvSpPr>
        <p:spPr>
          <a:xfrm>
            <a:off x="189689" y="1128400"/>
            <a:ext cx="2210700" cy="46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000"/>
              <a:buFont typeface="Corbel"/>
              <a:buNone/>
            </a:pPr>
            <a:r>
              <a:rPr b="1" lang="en-IN">
                <a:solidFill>
                  <a:schemeClr val="lt2"/>
                </a:solidFill>
              </a:rPr>
              <a:t>Simulation Results</a:t>
            </a:r>
            <a:endParaRPr b="1">
              <a:solidFill>
                <a:schemeClr val="lt2"/>
              </a:solidFill>
            </a:endParaRPr>
          </a:p>
        </p:txBody>
      </p:sp>
      <p:pic>
        <p:nvPicPr>
          <p:cNvPr id="155" name="Google Shape;155;p8"/>
          <p:cNvPicPr preferRelativeResize="0"/>
          <p:nvPr/>
        </p:nvPicPr>
        <p:blipFill>
          <a:blip r:embed="rId3">
            <a:alphaModFix/>
          </a:blip>
          <a:stretch>
            <a:fillRect/>
          </a:stretch>
        </p:blipFill>
        <p:spPr>
          <a:xfrm>
            <a:off x="2101525" y="4129300"/>
            <a:ext cx="2095500" cy="1600200"/>
          </a:xfrm>
          <a:prstGeom prst="rect">
            <a:avLst/>
          </a:prstGeom>
          <a:noFill/>
          <a:ln>
            <a:noFill/>
          </a:ln>
        </p:spPr>
      </p:pic>
      <p:pic>
        <p:nvPicPr>
          <p:cNvPr id="156" name="Google Shape;156;p8"/>
          <p:cNvPicPr preferRelativeResize="0"/>
          <p:nvPr/>
        </p:nvPicPr>
        <p:blipFill>
          <a:blip r:embed="rId4">
            <a:alphaModFix/>
          </a:blip>
          <a:stretch>
            <a:fillRect/>
          </a:stretch>
        </p:blipFill>
        <p:spPr>
          <a:xfrm>
            <a:off x="4448850" y="4129300"/>
            <a:ext cx="2095500" cy="1649175"/>
          </a:xfrm>
          <a:prstGeom prst="rect">
            <a:avLst/>
          </a:prstGeom>
          <a:noFill/>
          <a:ln>
            <a:noFill/>
          </a:ln>
        </p:spPr>
      </p:pic>
      <p:pic>
        <p:nvPicPr>
          <p:cNvPr id="157" name="Google Shape;157;p8"/>
          <p:cNvPicPr preferRelativeResize="0"/>
          <p:nvPr/>
        </p:nvPicPr>
        <p:blipFill>
          <a:blip r:embed="rId5">
            <a:alphaModFix/>
          </a:blip>
          <a:stretch>
            <a:fillRect/>
          </a:stretch>
        </p:blipFill>
        <p:spPr>
          <a:xfrm>
            <a:off x="6854775" y="4129300"/>
            <a:ext cx="2095500" cy="1649175"/>
          </a:xfrm>
          <a:prstGeom prst="rect">
            <a:avLst/>
          </a:prstGeom>
          <a:noFill/>
          <a:ln>
            <a:noFill/>
          </a:ln>
        </p:spPr>
      </p:pic>
      <p:pic>
        <p:nvPicPr>
          <p:cNvPr id="158" name="Google Shape;158;p8"/>
          <p:cNvPicPr preferRelativeResize="0"/>
          <p:nvPr/>
        </p:nvPicPr>
        <p:blipFill>
          <a:blip r:embed="rId6">
            <a:alphaModFix/>
          </a:blip>
          <a:stretch>
            <a:fillRect/>
          </a:stretch>
        </p:blipFill>
        <p:spPr>
          <a:xfrm>
            <a:off x="4448850" y="1357775"/>
            <a:ext cx="2095500" cy="1600200"/>
          </a:xfrm>
          <a:prstGeom prst="rect">
            <a:avLst/>
          </a:prstGeom>
          <a:noFill/>
          <a:ln>
            <a:noFill/>
          </a:ln>
        </p:spPr>
      </p:pic>
      <p:sp>
        <p:nvSpPr>
          <p:cNvPr id="159" name="Google Shape;159;p8"/>
          <p:cNvSpPr txBox="1"/>
          <p:nvPr/>
        </p:nvSpPr>
        <p:spPr>
          <a:xfrm>
            <a:off x="4122450" y="3499325"/>
            <a:ext cx="25578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Old Standard TT"/>
                <a:ea typeface="Old Standard TT"/>
                <a:cs typeface="Old Standard TT"/>
                <a:sym typeface="Old Standard TT"/>
              </a:rPr>
              <a:t> </a:t>
            </a:r>
            <a:r>
              <a:rPr b="1" lang="en-IN" sz="1900">
                <a:solidFill>
                  <a:schemeClr val="dk1"/>
                </a:solidFill>
                <a:latin typeface="Old Standard TT"/>
                <a:ea typeface="Old Standard TT"/>
                <a:cs typeface="Old Standard TT"/>
                <a:sym typeface="Old Standard TT"/>
              </a:rPr>
              <a:t>OUTPUT</a:t>
            </a:r>
            <a:r>
              <a:rPr b="1" lang="en-IN" sz="1900">
                <a:solidFill>
                  <a:schemeClr val="dk1"/>
                </a:solidFill>
                <a:latin typeface="Old Standard TT"/>
                <a:ea typeface="Old Standard TT"/>
                <a:cs typeface="Old Standard TT"/>
                <a:sym typeface="Old Standard TT"/>
              </a:rPr>
              <a:t> IMAGE</a:t>
            </a:r>
            <a:endParaRPr b="1" sz="1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60" name="Google Shape;160;p8"/>
          <p:cNvSpPr txBox="1"/>
          <p:nvPr/>
        </p:nvSpPr>
        <p:spPr>
          <a:xfrm>
            <a:off x="2210800" y="5953700"/>
            <a:ext cx="2167500" cy="2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IN">
                <a:solidFill>
                  <a:schemeClr val="dk1"/>
                </a:solidFill>
                <a:latin typeface="Old Standard TT"/>
                <a:ea typeface="Old Standard TT"/>
                <a:cs typeface="Old Standard TT"/>
                <a:sym typeface="Old Standard TT"/>
              </a:rPr>
              <a:t>Order 3 Kernel</a:t>
            </a:r>
            <a:endParaRPr>
              <a:latin typeface="Old Standard TT"/>
              <a:ea typeface="Old Standard TT"/>
              <a:cs typeface="Old Standard TT"/>
              <a:sym typeface="Old Standard TT"/>
            </a:endParaRPr>
          </a:p>
        </p:txBody>
      </p:sp>
      <p:sp>
        <p:nvSpPr>
          <p:cNvPr id="161" name="Google Shape;161;p8"/>
          <p:cNvSpPr txBox="1"/>
          <p:nvPr/>
        </p:nvSpPr>
        <p:spPr>
          <a:xfrm>
            <a:off x="4584738" y="5993850"/>
            <a:ext cx="2095500" cy="62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IN">
                <a:solidFill>
                  <a:schemeClr val="dk1"/>
                </a:solidFill>
                <a:latin typeface="Old Standard TT"/>
                <a:ea typeface="Old Standard TT"/>
                <a:cs typeface="Old Standard TT"/>
                <a:sym typeface="Old Standard TT"/>
              </a:rPr>
              <a:t>Order 5 Kernel</a:t>
            </a:r>
            <a:endParaRPr>
              <a:latin typeface="Old Standard TT"/>
              <a:ea typeface="Old Standard TT"/>
              <a:cs typeface="Old Standard TT"/>
              <a:sym typeface="Old Standard TT"/>
            </a:endParaRPr>
          </a:p>
        </p:txBody>
      </p:sp>
      <p:sp>
        <p:nvSpPr>
          <p:cNvPr id="162" name="Google Shape;162;p8"/>
          <p:cNvSpPr txBox="1"/>
          <p:nvPr/>
        </p:nvSpPr>
        <p:spPr>
          <a:xfrm>
            <a:off x="6935150" y="5953700"/>
            <a:ext cx="2095500" cy="51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IN">
                <a:solidFill>
                  <a:schemeClr val="dk1"/>
                </a:solidFill>
                <a:latin typeface="Old Standard TT"/>
                <a:ea typeface="Old Standard TT"/>
                <a:cs typeface="Old Standard TT"/>
                <a:sym typeface="Old Standard TT"/>
              </a:rPr>
              <a:t>Order 7 Kernel</a:t>
            </a:r>
            <a:endParaRPr>
              <a:latin typeface="Old Standard TT"/>
              <a:ea typeface="Old Standard TT"/>
              <a:cs typeface="Old Standard TT"/>
              <a:sym typeface="Old Standard TT"/>
            </a:endParaRPr>
          </a:p>
        </p:txBody>
      </p:sp>
      <p:sp>
        <p:nvSpPr>
          <p:cNvPr id="163" name="Google Shape;163;p8"/>
          <p:cNvSpPr txBox="1"/>
          <p:nvPr/>
        </p:nvSpPr>
        <p:spPr>
          <a:xfrm>
            <a:off x="4503750" y="501325"/>
            <a:ext cx="1985700" cy="4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900">
                <a:solidFill>
                  <a:schemeClr val="dk1"/>
                </a:solidFill>
                <a:latin typeface="Old Standard TT"/>
                <a:ea typeface="Old Standard TT"/>
                <a:cs typeface="Old Standard TT"/>
                <a:sym typeface="Old Standard TT"/>
              </a:rPr>
              <a:t>INPUT IMAGE</a:t>
            </a:r>
            <a:endParaRPr b="1" sz="1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9"/>
          <p:cNvSpPr txBox="1"/>
          <p:nvPr>
            <p:ph type="title"/>
          </p:nvPr>
        </p:nvSpPr>
        <p:spPr>
          <a:xfrm>
            <a:off x="189689" y="1123838"/>
            <a:ext cx="221061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000"/>
              <a:buFont typeface="Corbel"/>
              <a:buNone/>
            </a:pPr>
            <a:r>
              <a:rPr b="1" lang="en-IN">
                <a:solidFill>
                  <a:schemeClr val="lt2"/>
                </a:solidFill>
              </a:rPr>
              <a:t>Simulation Results</a:t>
            </a:r>
            <a:endParaRPr b="1">
              <a:solidFill>
                <a:schemeClr val="lt2"/>
              </a:solidFill>
            </a:endParaRPr>
          </a:p>
        </p:txBody>
      </p:sp>
      <p:sp>
        <p:nvSpPr>
          <p:cNvPr id="169" name="Google Shape;169;p9"/>
          <p:cNvSpPr txBox="1"/>
          <p:nvPr/>
        </p:nvSpPr>
        <p:spPr>
          <a:xfrm>
            <a:off x="3971450" y="2994825"/>
            <a:ext cx="2847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1900">
                <a:latin typeface="Old Standard TT"/>
                <a:ea typeface="Old Standard TT"/>
                <a:cs typeface="Old Standard TT"/>
                <a:sym typeface="Old Standard TT"/>
              </a:rPr>
              <a:t>OUTPUT IMAGE</a:t>
            </a:r>
            <a:endParaRPr b="1" sz="1900">
              <a:latin typeface="Old Standard TT"/>
              <a:ea typeface="Old Standard TT"/>
              <a:cs typeface="Old Standard TT"/>
              <a:sym typeface="Old Standard TT"/>
            </a:endParaRPr>
          </a:p>
        </p:txBody>
      </p:sp>
      <p:sp>
        <p:nvSpPr>
          <p:cNvPr id="170" name="Google Shape;170;p9"/>
          <p:cNvSpPr txBox="1"/>
          <p:nvPr/>
        </p:nvSpPr>
        <p:spPr>
          <a:xfrm>
            <a:off x="2505275" y="5882275"/>
            <a:ext cx="1828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Old Standard TT"/>
                <a:ea typeface="Old Standard TT"/>
                <a:cs typeface="Old Standard TT"/>
                <a:sym typeface="Old Standard TT"/>
              </a:rPr>
              <a:t>Order 3 Kernel</a:t>
            </a:r>
            <a:endParaRPr>
              <a:latin typeface="Old Standard TT"/>
              <a:ea typeface="Old Standard TT"/>
              <a:cs typeface="Old Standard TT"/>
              <a:sym typeface="Old Standard TT"/>
            </a:endParaRPr>
          </a:p>
        </p:txBody>
      </p:sp>
      <p:sp>
        <p:nvSpPr>
          <p:cNvPr id="171" name="Google Shape;171;p9"/>
          <p:cNvSpPr txBox="1"/>
          <p:nvPr/>
        </p:nvSpPr>
        <p:spPr>
          <a:xfrm>
            <a:off x="4782025" y="5900850"/>
            <a:ext cx="1828800" cy="2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Old Standard TT"/>
                <a:ea typeface="Old Standard TT"/>
                <a:cs typeface="Old Standard TT"/>
                <a:sym typeface="Old Standard TT"/>
              </a:rPr>
              <a:t>Order 5 Kernel</a:t>
            </a:r>
            <a:endParaRPr>
              <a:latin typeface="Old Standard TT"/>
              <a:ea typeface="Old Standard TT"/>
              <a:cs typeface="Old Standard TT"/>
              <a:sym typeface="Old Standard TT"/>
            </a:endParaRPr>
          </a:p>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172" name="Google Shape;172;p9"/>
          <p:cNvSpPr txBox="1"/>
          <p:nvPr/>
        </p:nvSpPr>
        <p:spPr>
          <a:xfrm>
            <a:off x="7462025" y="5900850"/>
            <a:ext cx="1676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Old Standard TT"/>
                <a:ea typeface="Old Standard TT"/>
                <a:cs typeface="Old Standard TT"/>
                <a:sym typeface="Old Standard TT"/>
              </a:rPr>
              <a:t>Order 7 Kernel</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73" name="Google Shape;173;p9"/>
          <p:cNvSpPr txBox="1"/>
          <p:nvPr/>
        </p:nvSpPr>
        <p:spPr>
          <a:xfrm>
            <a:off x="5108975" y="1071300"/>
            <a:ext cx="31278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900">
                <a:latin typeface="Old Standard TT"/>
                <a:ea typeface="Old Standard TT"/>
                <a:cs typeface="Old Standard TT"/>
                <a:sym typeface="Old Standard TT"/>
              </a:rPr>
              <a:t>INPUT IMAGE</a:t>
            </a:r>
            <a:endParaRPr b="1" sz="1900">
              <a:latin typeface="Old Standard TT"/>
              <a:ea typeface="Old Standard TT"/>
              <a:cs typeface="Old Standard TT"/>
              <a:sym typeface="Old Standard TT"/>
            </a:endParaRPr>
          </a:p>
        </p:txBody>
      </p:sp>
      <p:pic>
        <p:nvPicPr>
          <p:cNvPr id="174" name="Google Shape;174;p9"/>
          <p:cNvPicPr preferRelativeResize="0"/>
          <p:nvPr/>
        </p:nvPicPr>
        <p:blipFill>
          <a:blip r:embed="rId3">
            <a:alphaModFix/>
          </a:blip>
          <a:stretch>
            <a:fillRect/>
          </a:stretch>
        </p:blipFill>
        <p:spPr>
          <a:xfrm>
            <a:off x="2400300" y="617725"/>
            <a:ext cx="1828800" cy="1828800"/>
          </a:xfrm>
          <a:prstGeom prst="rect">
            <a:avLst/>
          </a:prstGeom>
          <a:noFill/>
          <a:ln>
            <a:noFill/>
          </a:ln>
        </p:spPr>
      </p:pic>
      <p:pic>
        <p:nvPicPr>
          <p:cNvPr id="175" name="Google Shape;175;p9"/>
          <p:cNvPicPr preferRelativeResize="0"/>
          <p:nvPr/>
        </p:nvPicPr>
        <p:blipFill>
          <a:blip r:embed="rId4">
            <a:alphaModFix/>
          </a:blip>
          <a:stretch>
            <a:fillRect/>
          </a:stretch>
        </p:blipFill>
        <p:spPr>
          <a:xfrm>
            <a:off x="2400300" y="3957300"/>
            <a:ext cx="1828800" cy="1828800"/>
          </a:xfrm>
          <a:prstGeom prst="rect">
            <a:avLst/>
          </a:prstGeom>
          <a:noFill/>
          <a:ln>
            <a:noFill/>
          </a:ln>
        </p:spPr>
      </p:pic>
      <p:pic>
        <p:nvPicPr>
          <p:cNvPr id="176" name="Google Shape;176;p9"/>
          <p:cNvPicPr preferRelativeResize="0"/>
          <p:nvPr/>
        </p:nvPicPr>
        <p:blipFill>
          <a:blip r:embed="rId5">
            <a:alphaModFix/>
          </a:blip>
          <a:stretch>
            <a:fillRect/>
          </a:stretch>
        </p:blipFill>
        <p:spPr>
          <a:xfrm>
            <a:off x="4821350" y="3957300"/>
            <a:ext cx="1828800" cy="1828800"/>
          </a:xfrm>
          <a:prstGeom prst="rect">
            <a:avLst/>
          </a:prstGeom>
          <a:noFill/>
          <a:ln>
            <a:noFill/>
          </a:ln>
        </p:spPr>
      </p:pic>
      <p:pic>
        <p:nvPicPr>
          <p:cNvPr id="177" name="Google Shape;177;p9"/>
          <p:cNvPicPr preferRelativeResize="0"/>
          <p:nvPr/>
        </p:nvPicPr>
        <p:blipFill>
          <a:blip r:embed="rId6">
            <a:alphaModFix/>
          </a:blip>
          <a:stretch>
            <a:fillRect/>
          </a:stretch>
        </p:blipFill>
        <p:spPr>
          <a:xfrm>
            <a:off x="7000825" y="3957300"/>
            <a:ext cx="1828800" cy="182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88a62f74cc_0_31"/>
          <p:cNvSpPr txBox="1"/>
          <p:nvPr>
            <p:ph type="title"/>
          </p:nvPr>
        </p:nvSpPr>
        <p:spPr>
          <a:xfrm>
            <a:off x="265900" y="1123850"/>
            <a:ext cx="2577600" cy="46011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lt1"/>
              </a:buClr>
              <a:buSzPts val="3000"/>
              <a:buFont typeface="Corbel"/>
              <a:buNone/>
            </a:pPr>
            <a:r>
              <a:rPr b="1" lang="en-IN" sz="2400">
                <a:solidFill>
                  <a:schemeClr val="lt2"/>
                </a:solidFill>
              </a:rPr>
              <a:t>VERIFICATION</a:t>
            </a:r>
            <a:r>
              <a:rPr b="1" lang="en-IN" sz="2400">
                <a:solidFill>
                  <a:schemeClr val="lt2"/>
                </a:solidFill>
              </a:rPr>
              <a:t> OF RESULT</a:t>
            </a:r>
            <a:endParaRPr b="1" sz="2400">
              <a:solidFill>
                <a:schemeClr val="lt2"/>
              </a:solidFill>
            </a:endParaRPr>
          </a:p>
          <a:p>
            <a:pPr indent="0" lvl="0" marL="0" rtl="0" algn="l">
              <a:spcBef>
                <a:spcPts val="0"/>
              </a:spcBef>
              <a:spcAft>
                <a:spcPts val="0"/>
              </a:spcAft>
              <a:buNone/>
            </a:pPr>
            <a:r>
              <a:t/>
            </a:r>
            <a:endParaRPr sz="3300"/>
          </a:p>
        </p:txBody>
      </p:sp>
      <p:sp>
        <p:nvSpPr>
          <p:cNvPr id="183" name="Google Shape;183;g88a62f74cc_0_31"/>
          <p:cNvSpPr txBox="1"/>
          <p:nvPr/>
        </p:nvSpPr>
        <p:spPr>
          <a:xfrm rot="-355">
            <a:off x="6101460" y="585936"/>
            <a:ext cx="29085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600">
                <a:solidFill>
                  <a:srgbClr val="CC0000"/>
                </a:solidFill>
                <a:latin typeface="Old Standard TT"/>
                <a:ea typeface="Old Standard TT"/>
                <a:cs typeface="Old Standard TT"/>
                <a:sym typeface="Old Standard TT"/>
              </a:rPr>
              <a:t>P</a:t>
            </a:r>
            <a:r>
              <a:rPr b="1" lang="en-IN" sz="1600">
                <a:solidFill>
                  <a:srgbClr val="CC0000"/>
                </a:solidFill>
                <a:latin typeface="Old Standard TT"/>
                <a:ea typeface="Old Standard TT"/>
                <a:cs typeface="Old Standard TT"/>
                <a:sym typeface="Old Standard TT"/>
              </a:rPr>
              <a:t>YTHON FILTER RESULT</a:t>
            </a:r>
            <a:endParaRPr b="1" sz="1600">
              <a:solidFill>
                <a:srgbClr val="CC0000"/>
              </a:solidFill>
              <a:latin typeface="Old Standard TT"/>
              <a:ea typeface="Old Standard TT"/>
              <a:cs typeface="Old Standard TT"/>
              <a:sym typeface="Old Standard TT"/>
            </a:endParaRPr>
          </a:p>
        </p:txBody>
      </p:sp>
      <p:sp>
        <p:nvSpPr>
          <p:cNvPr id="184" name="Google Shape;184;g88a62f74cc_0_31"/>
          <p:cNvSpPr txBox="1"/>
          <p:nvPr/>
        </p:nvSpPr>
        <p:spPr>
          <a:xfrm rot="390">
            <a:off x="6296237" y="3801674"/>
            <a:ext cx="26445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600">
                <a:solidFill>
                  <a:srgbClr val="CC0000"/>
                </a:solidFill>
                <a:latin typeface="Old Standard TT"/>
                <a:ea typeface="Old Standard TT"/>
                <a:cs typeface="Old Standard TT"/>
                <a:sym typeface="Old Standard TT"/>
              </a:rPr>
              <a:t>OUR OUTPUT RESULT</a:t>
            </a:r>
            <a:endParaRPr b="1" sz="1600">
              <a:solidFill>
                <a:srgbClr val="CC0000"/>
              </a:solidFill>
              <a:latin typeface="Old Standard TT"/>
              <a:ea typeface="Old Standard TT"/>
              <a:cs typeface="Old Standard TT"/>
              <a:sym typeface="Old Standard TT"/>
            </a:endParaRPr>
          </a:p>
        </p:txBody>
      </p:sp>
      <p:pic>
        <p:nvPicPr>
          <p:cNvPr id="185" name="Google Shape;185;g88a62f74cc_0_31"/>
          <p:cNvPicPr preferRelativeResize="0"/>
          <p:nvPr/>
        </p:nvPicPr>
        <p:blipFill>
          <a:blip r:embed="rId3">
            <a:alphaModFix/>
          </a:blip>
          <a:stretch>
            <a:fillRect/>
          </a:stretch>
        </p:blipFill>
        <p:spPr>
          <a:xfrm>
            <a:off x="6751450" y="4423325"/>
            <a:ext cx="2043400" cy="1600200"/>
          </a:xfrm>
          <a:prstGeom prst="rect">
            <a:avLst/>
          </a:prstGeom>
          <a:noFill/>
          <a:ln>
            <a:noFill/>
          </a:ln>
        </p:spPr>
      </p:pic>
      <p:pic>
        <p:nvPicPr>
          <p:cNvPr id="186" name="Google Shape;186;g88a62f74cc_0_31"/>
          <p:cNvPicPr preferRelativeResize="0"/>
          <p:nvPr/>
        </p:nvPicPr>
        <p:blipFill>
          <a:blip r:embed="rId4">
            <a:alphaModFix/>
          </a:blip>
          <a:stretch>
            <a:fillRect/>
          </a:stretch>
        </p:blipFill>
        <p:spPr>
          <a:xfrm>
            <a:off x="6751450" y="1330950"/>
            <a:ext cx="2043400" cy="1600200"/>
          </a:xfrm>
          <a:prstGeom prst="rect">
            <a:avLst/>
          </a:prstGeom>
          <a:noFill/>
          <a:ln>
            <a:noFill/>
          </a:ln>
        </p:spPr>
      </p:pic>
      <p:pic>
        <p:nvPicPr>
          <p:cNvPr id="187" name="Google Shape;187;g88a62f74cc_0_31"/>
          <p:cNvPicPr preferRelativeResize="0"/>
          <p:nvPr/>
        </p:nvPicPr>
        <p:blipFill>
          <a:blip r:embed="rId5">
            <a:alphaModFix/>
          </a:blip>
          <a:stretch>
            <a:fillRect/>
          </a:stretch>
        </p:blipFill>
        <p:spPr>
          <a:xfrm>
            <a:off x="3186975" y="2684800"/>
            <a:ext cx="2095500" cy="1600200"/>
          </a:xfrm>
          <a:prstGeom prst="rect">
            <a:avLst/>
          </a:prstGeom>
          <a:noFill/>
          <a:ln>
            <a:noFill/>
          </a:ln>
        </p:spPr>
      </p:pic>
      <p:sp>
        <p:nvSpPr>
          <p:cNvPr id="188" name="Google Shape;188;g88a62f74cc_0_31"/>
          <p:cNvSpPr txBox="1"/>
          <p:nvPr/>
        </p:nvSpPr>
        <p:spPr>
          <a:xfrm>
            <a:off x="3089975" y="1995400"/>
            <a:ext cx="20433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Old Standard TT"/>
                <a:ea typeface="Old Standard TT"/>
                <a:cs typeface="Old Standard TT"/>
                <a:sym typeface="Old Standard TT"/>
              </a:rPr>
              <a:t>     </a:t>
            </a:r>
            <a:r>
              <a:rPr b="1" lang="en-IN" sz="1600">
                <a:solidFill>
                  <a:srgbClr val="CC0000"/>
                </a:solidFill>
                <a:latin typeface="Old Standard TT"/>
                <a:ea typeface="Old Standard TT"/>
                <a:cs typeface="Old Standard TT"/>
                <a:sym typeface="Old Standard TT"/>
              </a:rPr>
              <a:t>INPUT IMAGE</a:t>
            </a:r>
            <a:endParaRPr b="1" sz="1600">
              <a:solidFill>
                <a:srgbClr val="CC0000"/>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g88a62f74cc_0_42"/>
          <p:cNvSpPr txBox="1"/>
          <p:nvPr>
            <p:ph type="title"/>
          </p:nvPr>
        </p:nvSpPr>
        <p:spPr>
          <a:xfrm>
            <a:off x="50301" y="1077400"/>
            <a:ext cx="2440200" cy="46011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IN" sz="2300">
                <a:solidFill>
                  <a:schemeClr val="lt2"/>
                </a:solidFill>
              </a:rPr>
              <a:t>VERIFICATION OF RESULT</a:t>
            </a:r>
            <a:endParaRPr sz="2300"/>
          </a:p>
        </p:txBody>
      </p:sp>
      <p:sp>
        <p:nvSpPr>
          <p:cNvPr id="194" name="Google Shape;194;g88a62f74cc_0_42"/>
          <p:cNvSpPr txBox="1"/>
          <p:nvPr/>
        </p:nvSpPr>
        <p:spPr>
          <a:xfrm>
            <a:off x="3235275" y="2750950"/>
            <a:ext cx="15015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95" name="Google Shape;195;g88a62f74cc_0_42"/>
          <p:cNvSpPr txBox="1"/>
          <p:nvPr/>
        </p:nvSpPr>
        <p:spPr>
          <a:xfrm>
            <a:off x="2789925" y="1782250"/>
            <a:ext cx="20631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600">
                <a:solidFill>
                  <a:srgbClr val="CC0000"/>
                </a:solidFill>
                <a:latin typeface="Old Standard TT"/>
                <a:ea typeface="Old Standard TT"/>
                <a:cs typeface="Old Standard TT"/>
                <a:sym typeface="Old Standard TT"/>
              </a:rPr>
              <a:t>INPUT IMAGE</a:t>
            </a:r>
            <a:endParaRPr>
              <a:latin typeface="Old Standard TT"/>
              <a:ea typeface="Old Standard TT"/>
              <a:cs typeface="Old Standard TT"/>
              <a:sym typeface="Old Standard TT"/>
            </a:endParaRPr>
          </a:p>
        </p:txBody>
      </p:sp>
      <p:sp>
        <p:nvSpPr>
          <p:cNvPr id="196" name="Google Shape;196;g88a62f74cc_0_42"/>
          <p:cNvSpPr txBox="1"/>
          <p:nvPr/>
        </p:nvSpPr>
        <p:spPr>
          <a:xfrm>
            <a:off x="5860375" y="678050"/>
            <a:ext cx="28962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600">
                <a:solidFill>
                  <a:srgbClr val="CC0000"/>
                </a:solidFill>
                <a:latin typeface="Old Standard TT"/>
                <a:ea typeface="Old Standard TT"/>
                <a:cs typeface="Old Standard TT"/>
                <a:sym typeface="Old Standard TT"/>
              </a:rPr>
              <a:t>PYTHON FILTER RESULT</a:t>
            </a:r>
            <a:endParaRPr>
              <a:latin typeface="Old Standard TT"/>
              <a:ea typeface="Old Standard TT"/>
              <a:cs typeface="Old Standard TT"/>
              <a:sym typeface="Old Standard TT"/>
            </a:endParaRPr>
          </a:p>
        </p:txBody>
      </p:sp>
      <p:sp>
        <p:nvSpPr>
          <p:cNvPr id="197" name="Google Shape;197;g88a62f74cc_0_42"/>
          <p:cNvSpPr txBox="1"/>
          <p:nvPr/>
        </p:nvSpPr>
        <p:spPr>
          <a:xfrm>
            <a:off x="6150775" y="3671150"/>
            <a:ext cx="26058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600">
                <a:solidFill>
                  <a:srgbClr val="CC0000"/>
                </a:solidFill>
                <a:latin typeface="Old Standard TT"/>
                <a:ea typeface="Old Standard TT"/>
                <a:cs typeface="Old Standard TT"/>
                <a:sym typeface="Old Standard TT"/>
              </a:rPr>
              <a:t>OUR OUTPUT RESULT</a:t>
            </a:r>
            <a:endParaRPr>
              <a:latin typeface="Old Standard TT"/>
              <a:ea typeface="Old Standard TT"/>
              <a:cs typeface="Old Standard TT"/>
              <a:sym typeface="Old Standard TT"/>
            </a:endParaRPr>
          </a:p>
        </p:txBody>
      </p:sp>
      <p:pic>
        <p:nvPicPr>
          <p:cNvPr id="198" name="Google Shape;198;g88a62f74cc_0_42"/>
          <p:cNvPicPr preferRelativeResize="0"/>
          <p:nvPr/>
        </p:nvPicPr>
        <p:blipFill>
          <a:blip r:embed="rId3">
            <a:alphaModFix/>
          </a:blip>
          <a:stretch>
            <a:fillRect/>
          </a:stretch>
        </p:blipFill>
        <p:spPr>
          <a:xfrm>
            <a:off x="2713225" y="2353850"/>
            <a:ext cx="1828800" cy="1828800"/>
          </a:xfrm>
          <a:prstGeom prst="rect">
            <a:avLst/>
          </a:prstGeom>
          <a:noFill/>
          <a:ln>
            <a:noFill/>
          </a:ln>
        </p:spPr>
      </p:pic>
      <p:pic>
        <p:nvPicPr>
          <p:cNvPr id="199" name="Google Shape;199;g88a62f74cc_0_42"/>
          <p:cNvPicPr preferRelativeResize="0"/>
          <p:nvPr/>
        </p:nvPicPr>
        <p:blipFill>
          <a:blip r:embed="rId4">
            <a:alphaModFix/>
          </a:blip>
          <a:stretch>
            <a:fillRect/>
          </a:stretch>
        </p:blipFill>
        <p:spPr>
          <a:xfrm>
            <a:off x="6394075" y="1439450"/>
            <a:ext cx="1828800" cy="1828800"/>
          </a:xfrm>
          <a:prstGeom prst="rect">
            <a:avLst/>
          </a:prstGeom>
          <a:noFill/>
          <a:ln>
            <a:noFill/>
          </a:ln>
        </p:spPr>
      </p:pic>
      <p:pic>
        <p:nvPicPr>
          <p:cNvPr id="200" name="Google Shape;200;g88a62f74cc_0_42"/>
          <p:cNvPicPr preferRelativeResize="0"/>
          <p:nvPr/>
        </p:nvPicPr>
        <p:blipFill>
          <a:blip r:embed="rId5">
            <a:alphaModFix/>
          </a:blip>
          <a:stretch>
            <a:fillRect/>
          </a:stretch>
        </p:blipFill>
        <p:spPr>
          <a:xfrm>
            <a:off x="6394075" y="4276925"/>
            <a:ext cx="1828800" cy="182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189689" y="1123888"/>
            <a:ext cx="22107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000"/>
              <a:buFont typeface="Corbel"/>
              <a:buNone/>
            </a:pPr>
            <a:r>
              <a:rPr b="1" lang="en-IN">
                <a:solidFill>
                  <a:schemeClr val="lt2"/>
                </a:solidFill>
              </a:rPr>
              <a:t>Summary</a:t>
            </a:r>
            <a:endParaRPr b="1">
              <a:solidFill>
                <a:schemeClr val="lt2"/>
              </a:solidFill>
            </a:endParaRPr>
          </a:p>
        </p:txBody>
      </p:sp>
      <p:sp>
        <p:nvSpPr>
          <p:cNvPr id="206" name="Google Shape;206;p10"/>
          <p:cNvSpPr txBox="1"/>
          <p:nvPr>
            <p:ph idx="1" type="body"/>
          </p:nvPr>
        </p:nvSpPr>
        <p:spPr>
          <a:xfrm>
            <a:off x="2901951" y="864108"/>
            <a:ext cx="5486400" cy="5120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900"/>
              <a:buNone/>
            </a:pPr>
            <a:r>
              <a:rPr b="1" lang="en-IN">
                <a:latin typeface="Calibri"/>
                <a:ea typeface="Calibri"/>
                <a:cs typeface="Calibri"/>
                <a:sym typeface="Calibri"/>
              </a:rPr>
              <a:t>This project demonstrates how a Gaussian filter is used as the pre processing step for image </a:t>
            </a:r>
            <a:r>
              <a:rPr b="1" lang="en-IN">
                <a:latin typeface="Calibri"/>
                <a:ea typeface="Calibri"/>
                <a:cs typeface="Calibri"/>
                <a:sym typeface="Calibri"/>
              </a:rPr>
              <a:t>smoothing</a:t>
            </a:r>
            <a:r>
              <a:rPr b="1" lang="en-IN">
                <a:latin typeface="Calibri"/>
                <a:ea typeface="Calibri"/>
                <a:cs typeface="Calibri"/>
                <a:sym typeface="Calibri"/>
              </a:rPr>
              <a:t>. We used Verilog(for applying Gaussian convolution) and Python(for converting image to .hex file and vice versa),</a:t>
            </a:r>
            <a:endParaRPr b="1">
              <a:latin typeface="Calibri"/>
              <a:ea typeface="Calibri"/>
              <a:cs typeface="Calibri"/>
              <a:sym typeface="Calibri"/>
            </a:endParaRPr>
          </a:p>
          <a:p>
            <a:pPr indent="0" lvl="0" marL="0" rtl="0" algn="l">
              <a:lnSpc>
                <a:spcPct val="150000"/>
              </a:lnSpc>
              <a:spcBef>
                <a:spcPts val="0"/>
              </a:spcBef>
              <a:spcAft>
                <a:spcPts val="0"/>
              </a:spcAft>
              <a:buSzPts val="1900"/>
              <a:buNone/>
            </a:pPr>
            <a:r>
              <a:rPr b="1" lang="en-IN">
                <a:latin typeface="Calibri"/>
                <a:ea typeface="Calibri"/>
                <a:cs typeface="Calibri"/>
                <a:sym typeface="Calibri"/>
              </a:rPr>
              <a:t>also MATLAB(if want to use for conversion of .bmp image to .hex file but not vice a versa).</a:t>
            </a:r>
            <a:endParaRPr b="1">
              <a:latin typeface="Calibri"/>
              <a:ea typeface="Calibri"/>
              <a:cs typeface="Calibri"/>
              <a:sym typeface="Calibri"/>
            </a:endParaRPr>
          </a:p>
          <a:p>
            <a:pPr indent="0" lvl="0" marL="0" rtl="0" algn="l">
              <a:lnSpc>
                <a:spcPct val="150000"/>
              </a:lnSpc>
              <a:spcBef>
                <a:spcPts val="0"/>
              </a:spcBef>
              <a:spcAft>
                <a:spcPts val="0"/>
              </a:spcAft>
              <a:buSzPts val="1900"/>
              <a:buNone/>
            </a:pPr>
            <a:r>
              <a:rPr b="1" lang="en-IN">
                <a:latin typeface="Calibri"/>
                <a:ea typeface="Calibri"/>
                <a:cs typeface="Calibri"/>
                <a:sym typeface="Calibri"/>
              </a:rPr>
              <a:t>The overall learning experience was great though was full of problem and brainstorming for finding their solutions.</a:t>
            </a:r>
            <a:endParaRPr b="1">
              <a:latin typeface="Calibri"/>
              <a:ea typeface="Calibri"/>
              <a:cs typeface="Calibri"/>
              <a:sym typeface="Calibri"/>
            </a:endParaRPr>
          </a:p>
          <a:p>
            <a:pPr indent="0" lvl="0" marL="0" rtl="0" algn="l">
              <a:lnSpc>
                <a:spcPct val="150000"/>
              </a:lnSpc>
              <a:spcBef>
                <a:spcPts val="0"/>
              </a:spcBef>
              <a:spcAft>
                <a:spcPts val="0"/>
              </a:spcAft>
              <a:buSzPts val="1900"/>
              <a:buNone/>
            </a:pPr>
            <a:r>
              <a:rPr b="1" lang="en-IN">
                <a:latin typeface="Calibri"/>
                <a:ea typeface="Calibri"/>
                <a:cs typeface="Calibri"/>
                <a:sym typeface="Calibri"/>
              </a:rPr>
              <a:t>We divided this entire  project into different phases:</a:t>
            </a:r>
            <a:endParaRPr b="1">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AutoNum type="arabicPeriod"/>
            </a:pPr>
            <a:r>
              <a:rPr b="1" lang="en-IN">
                <a:latin typeface="Calibri"/>
                <a:ea typeface="Calibri"/>
                <a:cs typeface="Calibri"/>
                <a:sym typeface="Calibri"/>
              </a:rPr>
              <a:t>First we searched and read about what exactly is Gaussian filter. And also read some papers about how image processing is done.</a:t>
            </a:r>
            <a:endParaRPr b="1">
              <a:latin typeface="Calibri"/>
              <a:ea typeface="Calibri"/>
              <a:cs typeface="Calibri"/>
              <a:sym typeface="Calibri"/>
            </a:endParaRPr>
          </a:p>
          <a:p>
            <a:pPr indent="0" lvl="0" marL="457200" rtl="0" algn="l">
              <a:lnSpc>
                <a:spcPct val="150000"/>
              </a:lnSpc>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88a62f74cc_0_10"/>
          <p:cNvSpPr txBox="1"/>
          <p:nvPr>
            <p:ph type="title"/>
          </p:nvPr>
        </p:nvSpPr>
        <p:spPr>
          <a:xfrm>
            <a:off x="189689" y="1123838"/>
            <a:ext cx="2210700" cy="4601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000"/>
              <a:buFont typeface="Corbel"/>
              <a:buNone/>
            </a:pPr>
            <a:r>
              <a:rPr b="1" lang="en-IN">
                <a:solidFill>
                  <a:schemeClr val="lt2"/>
                </a:solidFill>
              </a:rPr>
              <a:t>Summary</a:t>
            </a:r>
            <a:endParaRPr/>
          </a:p>
        </p:txBody>
      </p:sp>
      <p:sp>
        <p:nvSpPr>
          <p:cNvPr id="212" name="Google Shape;212;g88a62f74cc_0_10"/>
          <p:cNvSpPr txBox="1"/>
          <p:nvPr>
            <p:ph idx="1" type="body"/>
          </p:nvPr>
        </p:nvSpPr>
        <p:spPr>
          <a:xfrm>
            <a:off x="2673475" y="825300"/>
            <a:ext cx="5753700" cy="5800500"/>
          </a:xfrm>
          <a:prstGeom prst="rect">
            <a:avLst/>
          </a:prstGeom>
        </p:spPr>
        <p:txBody>
          <a:bodyPr anchorCtr="0" anchor="ctr" bIns="45700" lIns="91425" spcFirstLastPara="1" rIns="91425" wrap="square" tIns="45700">
            <a:noAutofit/>
          </a:bodyPr>
          <a:lstStyle/>
          <a:p>
            <a:pPr indent="-342900" lvl="0" marL="457200" rtl="0" algn="l">
              <a:lnSpc>
                <a:spcPct val="150000"/>
              </a:lnSpc>
              <a:spcBef>
                <a:spcPts val="0"/>
              </a:spcBef>
              <a:spcAft>
                <a:spcPts val="0"/>
              </a:spcAft>
              <a:buSzPts val="1800"/>
              <a:buFont typeface="Calibri"/>
              <a:buAutoNum type="arabicPeriod" startAt="2"/>
            </a:pPr>
            <a:r>
              <a:rPr b="1" lang="en-IN">
                <a:latin typeface="Calibri"/>
                <a:ea typeface="Calibri"/>
                <a:cs typeface="Calibri"/>
                <a:sym typeface="Calibri"/>
              </a:rPr>
              <a:t> </a:t>
            </a:r>
            <a:r>
              <a:rPr b="1" lang="en-IN">
                <a:latin typeface="Calibri"/>
                <a:ea typeface="Calibri"/>
                <a:cs typeface="Calibri"/>
                <a:sym typeface="Calibri"/>
              </a:rPr>
              <a:t>Then we planned and made a flowchart of                  various steps that will be involved in image processing from the point of receiving the image to creating output image.</a:t>
            </a:r>
            <a:endParaRPr b="1">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AutoNum type="arabicPeriod" startAt="2"/>
            </a:pPr>
            <a:r>
              <a:rPr b="1" lang="en-IN">
                <a:latin typeface="Calibri"/>
                <a:ea typeface="Calibri"/>
                <a:cs typeface="Calibri"/>
                <a:sym typeface="Calibri"/>
              </a:rPr>
              <a:t>Then each one of us individually wrote codes for different parts and finally after individual testing merged all the code fragments together and made them compatible.</a:t>
            </a:r>
            <a:endParaRPr b="1">
              <a:latin typeface="Calibri"/>
              <a:ea typeface="Calibri"/>
              <a:cs typeface="Calibri"/>
              <a:sym typeface="Calibri"/>
            </a:endParaRPr>
          </a:p>
          <a:p>
            <a:pPr indent="-342900" lvl="0" marL="457200" rtl="0" algn="just">
              <a:lnSpc>
                <a:spcPct val="150000"/>
              </a:lnSpc>
              <a:spcBef>
                <a:spcPts val="0"/>
              </a:spcBef>
              <a:spcAft>
                <a:spcPts val="0"/>
              </a:spcAft>
              <a:buSzPts val="1800"/>
              <a:buFont typeface="Calibri"/>
              <a:buAutoNum type="arabicPeriod" startAt="2"/>
            </a:pPr>
            <a:r>
              <a:rPr b="1" lang="en-IN">
                <a:latin typeface="Calibri"/>
                <a:ea typeface="Calibri"/>
                <a:cs typeface="Calibri"/>
                <a:sym typeface="Calibri"/>
              </a:rPr>
              <a:t>Then we stimulated the code and caught some error hence debugged them.</a:t>
            </a:r>
            <a:endParaRPr b="1">
              <a:latin typeface="Calibri"/>
              <a:ea typeface="Calibri"/>
              <a:cs typeface="Calibri"/>
              <a:sym typeface="Calibri"/>
            </a:endParaRPr>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2"/>
          <p:cNvSpPr txBox="1"/>
          <p:nvPr>
            <p:ph type="title"/>
          </p:nvPr>
        </p:nvSpPr>
        <p:spPr>
          <a:xfrm>
            <a:off x="785900" y="1471425"/>
            <a:ext cx="3194700" cy="177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000"/>
              <a:buFont typeface="Corbel"/>
              <a:buNone/>
            </a:pPr>
            <a:r>
              <a:rPr b="1" lang="en-IN" sz="3800">
                <a:solidFill>
                  <a:srgbClr val="660000"/>
                </a:solidFill>
              </a:rPr>
              <a:t>Introduction</a:t>
            </a:r>
            <a:endParaRPr b="1" sz="3800">
              <a:solidFill>
                <a:srgbClr val="660000"/>
              </a:solidFill>
            </a:endParaRPr>
          </a:p>
          <a:p>
            <a:pPr indent="0" lvl="0" marL="0" rtl="0" algn="l">
              <a:lnSpc>
                <a:spcPct val="90000"/>
              </a:lnSpc>
              <a:spcBef>
                <a:spcPts val="0"/>
              </a:spcBef>
              <a:spcAft>
                <a:spcPts val="0"/>
              </a:spcAft>
              <a:buClr>
                <a:srgbClr val="FFFFFF"/>
              </a:buClr>
              <a:buSzPts val="3000"/>
              <a:buFont typeface="Corbel"/>
              <a:buNone/>
            </a:pPr>
            <a:r>
              <a:t/>
            </a:r>
            <a:endParaRPr b="1" sz="3800"/>
          </a:p>
        </p:txBody>
      </p:sp>
      <p:sp>
        <p:nvSpPr>
          <p:cNvPr id="74" name="Google Shape;74;p2"/>
          <p:cNvSpPr txBox="1"/>
          <p:nvPr>
            <p:ph idx="2" type="body"/>
          </p:nvPr>
        </p:nvSpPr>
        <p:spPr>
          <a:xfrm>
            <a:off x="4939500" y="965600"/>
            <a:ext cx="3837000" cy="49269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1600"/>
              </a:spcAft>
              <a:buSzPts val="1900"/>
              <a:buNone/>
            </a:pPr>
            <a:r>
              <a:rPr b="1" lang="en-IN">
                <a:latin typeface="Nunito"/>
                <a:ea typeface="Nunito"/>
                <a:cs typeface="Nunito"/>
                <a:sym typeface="Nunito"/>
              </a:rPr>
              <a:t>The Gaussian Filter is one of the processing methods to smoothen images. Before detecting an object, this method is used as pre-processing step, for eliminating useless detail, and connecting unnatural parts. Gaussian filter is a low pass linear filter as it reduces high frequency components of the image. Mathematically, applying a Gaussian filter to an image is the same as convolving the image with a Gaussian kernel.</a:t>
            </a:r>
            <a:endParaRPr b="1">
              <a:latin typeface="Nunito"/>
              <a:ea typeface="Nunito"/>
              <a:cs typeface="Nunito"/>
              <a:sym typeface="Nunito"/>
            </a:endParaRPr>
          </a:p>
        </p:txBody>
      </p:sp>
      <p:pic>
        <p:nvPicPr>
          <p:cNvPr id="75" name="Google Shape;75;p2"/>
          <p:cNvPicPr preferRelativeResize="0"/>
          <p:nvPr/>
        </p:nvPicPr>
        <p:blipFill>
          <a:blip r:embed="rId3">
            <a:alphaModFix/>
          </a:blip>
          <a:stretch>
            <a:fillRect/>
          </a:stretch>
        </p:blipFill>
        <p:spPr>
          <a:xfrm>
            <a:off x="152400" y="3620625"/>
            <a:ext cx="4308099" cy="2605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88a62f74cc_0_15"/>
          <p:cNvSpPr txBox="1"/>
          <p:nvPr>
            <p:ph type="title"/>
          </p:nvPr>
        </p:nvSpPr>
        <p:spPr>
          <a:xfrm>
            <a:off x="189689" y="1123838"/>
            <a:ext cx="2210700" cy="4601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000"/>
              <a:buFont typeface="Corbel"/>
              <a:buNone/>
            </a:pPr>
            <a:r>
              <a:rPr b="1" lang="en-IN">
                <a:solidFill>
                  <a:schemeClr val="lt2"/>
                </a:solidFill>
              </a:rPr>
              <a:t>Summary</a:t>
            </a:r>
            <a:endParaRPr/>
          </a:p>
        </p:txBody>
      </p:sp>
      <p:sp>
        <p:nvSpPr>
          <p:cNvPr id="218" name="Google Shape;218;g88a62f74cc_0_15"/>
          <p:cNvSpPr txBox="1"/>
          <p:nvPr>
            <p:ph idx="1" type="body"/>
          </p:nvPr>
        </p:nvSpPr>
        <p:spPr>
          <a:xfrm>
            <a:off x="2901950" y="532750"/>
            <a:ext cx="5486400" cy="6092700"/>
          </a:xfrm>
          <a:prstGeom prst="rect">
            <a:avLst/>
          </a:prstGeom>
        </p:spPr>
        <p:txBody>
          <a:bodyPr anchorCtr="0" anchor="ctr" bIns="45700" lIns="91425" spcFirstLastPara="1" rIns="91425" wrap="square" tIns="45700">
            <a:noAutofit/>
          </a:bodyPr>
          <a:lstStyle/>
          <a:p>
            <a:pPr indent="-342900" lvl="0" marL="457200" rtl="0" algn="l">
              <a:lnSpc>
                <a:spcPct val="150000"/>
              </a:lnSpc>
              <a:spcBef>
                <a:spcPts val="0"/>
              </a:spcBef>
              <a:spcAft>
                <a:spcPts val="0"/>
              </a:spcAft>
              <a:buSzPts val="1800"/>
              <a:buFont typeface="Calibri"/>
              <a:buAutoNum type="arabicPeriod" startAt="5"/>
            </a:pPr>
            <a:r>
              <a:rPr b="1" lang="en-IN">
                <a:latin typeface="Calibri"/>
                <a:ea typeface="Calibri"/>
                <a:cs typeface="Calibri"/>
                <a:sym typeface="Calibri"/>
              </a:rPr>
              <a:t>After all this we were finally able to get an output image, but next step was to check the credibility of our result, for that we used Python and applied Gaussian filter on the original image using that and compared the result that we got from our verilog code. Thankfully, it matched with our result. </a:t>
            </a:r>
            <a:endParaRPr b="1">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AutoNum type="arabicPeriod" startAt="5"/>
            </a:pPr>
            <a:r>
              <a:rPr b="1" lang="en-IN">
                <a:latin typeface="Calibri"/>
                <a:ea typeface="Calibri"/>
                <a:cs typeface="Calibri"/>
                <a:sym typeface="Calibri"/>
              </a:rPr>
              <a:t>Though we completed the project there are still some shortcomings that could not be dealt due to time constraint but we will be working on them even after the submission.</a:t>
            </a:r>
            <a:endParaRPr b="1">
              <a:latin typeface="Calibri"/>
              <a:ea typeface="Calibri"/>
              <a:cs typeface="Calibri"/>
              <a:sym typeface="Calibri"/>
            </a:endParaRPr>
          </a:p>
          <a:p>
            <a:pPr indent="0" lvl="0" marL="0" rtl="0" algn="l">
              <a:lnSpc>
                <a:spcPct val="150000"/>
              </a:lnSpc>
              <a:spcBef>
                <a:spcPts val="1200"/>
              </a:spcBef>
              <a:spcAft>
                <a:spcPts val="0"/>
              </a:spcAft>
              <a:buClr>
                <a:schemeClr val="dk1"/>
              </a:buClr>
              <a:buSzPts val="1100"/>
              <a:buFont typeface="Arial"/>
              <a:buNone/>
            </a:pPr>
            <a:r>
              <a:rPr b="1" lang="en-IN">
                <a:latin typeface="Calibri"/>
                <a:ea typeface="Calibri"/>
                <a:cs typeface="Calibri"/>
                <a:sym typeface="Calibri"/>
              </a:rPr>
              <a:t>The image and the processed output by the Gaussian filter are shown in the previous slides as the output.</a:t>
            </a:r>
            <a:endParaRPr b="1">
              <a:latin typeface="Calibri"/>
              <a:ea typeface="Calibri"/>
              <a:cs typeface="Calibri"/>
              <a:sym typeface="Calibri"/>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3"/>
          <p:cNvSpPr txBox="1"/>
          <p:nvPr>
            <p:ph type="title"/>
          </p:nvPr>
        </p:nvSpPr>
        <p:spPr>
          <a:xfrm>
            <a:off x="198989" y="1012338"/>
            <a:ext cx="2210700" cy="46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000"/>
              <a:buFont typeface="Corbel"/>
              <a:buNone/>
            </a:pPr>
            <a:r>
              <a:rPr b="1" lang="en-IN" sz="3600">
                <a:solidFill>
                  <a:schemeClr val="lt2"/>
                </a:solidFill>
              </a:rPr>
              <a:t>Gaussian Kernel</a:t>
            </a:r>
            <a:endParaRPr b="1" sz="3600">
              <a:solidFill>
                <a:schemeClr val="lt2"/>
              </a:solidFill>
            </a:endParaRPr>
          </a:p>
        </p:txBody>
      </p:sp>
      <p:sp>
        <p:nvSpPr>
          <p:cNvPr id="81" name="Google Shape;81;p3"/>
          <p:cNvSpPr txBox="1"/>
          <p:nvPr>
            <p:ph idx="1" type="body"/>
          </p:nvPr>
        </p:nvSpPr>
        <p:spPr>
          <a:xfrm>
            <a:off x="2944246" y="-678730"/>
            <a:ext cx="5486400" cy="6663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sz="1800"/>
          </a:p>
          <a:p>
            <a:pPr indent="0" lvl="0" marL="0" rtl="0" algn="l">
              <a:lnSpc>
                <a:spcPct val="90000"/>
              </a:lnSpc>
              <a:spcBef>
                <a:spcPts val="1200"/>
              </a:spcBef>
              <a:spcAft>
                <a:spcPts val="0"/>
              </a:spcAft>
              <a:buSzPts val="1800"/>
              <a:buNone/>
            </a:pPr>
            <a:r>
              <a:rPr b="1" lang="en-IN">
                <a:latin typeface="Calibri"/>
                <a:ea typeface="Calibri"/>
                <a:cs typeface="Calibri"/>
                <a:sym typeface="Calibri"/>
              </a:rPr>
              <a:t>Because the Gaussian function has infinite support (meaning it is non-zero everywhere), the approximation would require an infinite convolution kernel. So, we need to limit the kernel size. For Gaussian, 99.3% of the distribution falls within 3 standard deviations after which the values are effectively close to zero. So, we limit the kernel size to contain only values within 3σ from the mean. This approximation generally yields a result sufficiently close to that obtained by the entire Gaussian distribution.</a:t>
            </a:r>
            <a:endParaRPr b="1">
              <a:latin typeface="Calibri"/>
              <a:ea typeface="Calibri"/>
              <a:cs typeface="Calibri"/>
              <a:sym typeface="Calibri"/>
            </a:endParaRPr>
          </a:p>
          <a:p>
            <a:pPr indent="0" lvl="0" marL="0" rtl="0" algn="l">
              <a:lnSpc>
                <a:spcPct val="115000"/>
              </a:lnSpc>
              <a:spcBef>
                <a:spcPts val="1200"/>
              </a:spcBef>
              <a:spcAft>
                <a:spcPts val="0"/>
              </a:spcAft>
              <a:buSzPts val="1800"/>
              <a:buNone/>
            </a:pPr>
            <a:r>
              <a:rPr b="1" lang="en-IN">
                <a:latin typeface="Calibri"/>
                <a:ea typeface="Calibri"/>
                <a:cs typeface="Calibri"/>
                <a:sym typeface="Calibri"/>
              </a:rPr>
              <a:t>The Gaussian kernel weights(1-D) can be obtained quickly using the Pascal’s Triangle. For instance the third row corresponds to the 3×3 filter as demonstrated below.</a:t>
            </a:r>
            <a:endParaRPr b="1">
              <a:latin typeface="Calibri"/>
              <a:ea typeface="Calibri"/>
              <a:cs typeface="Calibri"/>
              <a:sym typeface="Calibri"/>
            </a:endParaRPr>
          </a:p>
          <a:p>
            <a:pPr indent="0" lvl="0" marL="0" rtl="0" algn="l">
              <a:lnSpc>
                <a:spcPct val="90000"/>
              </a:lnSpc>
              <a:spcBef>
                <a:spcPts val="1200"/>
              </a:spcBef>
              <a:spcAft>
                <a:spcPts val="0"/>
              </a:spcAft>
              <a:buSzPts val="1400"/>
              <a:buNone/>
            </a:pPr>
            <a:r>
              <a:t/>
            </a:r>
            <a:endParaRPr sz="1400"/>
          </a:p>
          <a:p>
            <a:pPr indent="0" lvl="0" marL="0" rtl="0" algn="l">
              <a:lnSpc>
                <a:spcPct val="90000"/>
              </a:lnSpc>
              <a:spcBef>
                <a:spcPts val="1200"/>
              </a:spcBef>
              <a:spcAft>
                <a:spcPts val="1600"/>
              </a:spcAft>
              <a:buSzPts val="1400"/>
              <a:buNone/>
            </a:pPr>
            <a:r>
              <a:t/>
            </a:r>
            <a:endParaRPr sz="1400"/>
          </a:p>
        </p:txBody>
      </p:sp>
      <p:pic>
        <p:nvPicPr>
          <p:cNvPr id="82" name="Google Shape;82;p3"/>
          <p:cNvPicPr preferRelativeResize="0"/>
          <p:nvPr/>
        </p:nvPicPr>
        <p:blipFill rotWithShape="1">
          <a:blip r:embed="rId3">
            <a:alphaModFix/>
          </a:blip>
          <a:srcRect b="0" l="0" r="0" t="0"/>
          <a:stretch/>
        </p:blipFill>
        <p:spPr>
          <a:xfrm>
            <a:off x="2992885" y="4766809"/>
            <a:ext cx="2341149" cy="1217939"/>
          </a:xfrm>
          <a:prstGeom prst="rect">
            <a:avLst/>
          </a:prstGeom>
          <a:noFill/>
          <a:ln cap="flat" cmpd="sng" w="28575">
            <a:solidFill>
              <a:schemeClr val="dk1"/>
            </a:solidFill>
            <a:prstDash val="solid"/>
            <a:round/>
            <a:headEnd len="sm" w="sm" type="none"/>
            <a:tailEnd len="sm" w="sm" type="none"/>
          </a:ln>
        </p:spPr>
      </p:pic>
      <p:pic>
        <p:nvPicPr>
          <p:cNvPr id="83" name="Google Shape;83;p3"/>
          <p:cNvPicPr preferRelativeResize="0"/>
          <p:nvPr/>
        </p:nvPicPr>
        <p:blipFill rotWithShape="1">
          <a:blip r:embed="rId4">
            <a:alphaModFix/>
          </a:blip>
          <a:srcRect b="0" l="0" r="0" t="0"/>
          <a:stretch/>
        </p:blipFill>
        <p:spPr>
          <a:xfrm>
            <a:off x="5334034" y="4769963"/>
            <a:ext cx="3107543" cy="1214785"/>
          </a:xfrm>
          <a:prstGeom prst="rect">
            <a:avLst/>
          </a:prstGeom>
          <a:noFill/>
          <a:ln cap="flat" cmpd="sng" w="28575">
            <a:solidFill>
              <a:schemeClr val="dk1"/>
            </a:solidFill>
            <a:prstDash val="solid"/>
            <a:round/>
            <a:headEnd len="sm" w="sm" type="none"/>
            <a:tailEnd len="sm" w="sm" type="none"/>
          </a:ln>
        </p:spPr>
      </p:pic>
      <p:sp>
        <p:nvSpPr>
          <p:cNvPr id="84" name="Google Shape;84;p3"/>
          <p:cNvSpPr txBox="1"/>
          <p:nvPr/>
        </p:nvSpPr>
        <p:spPr>
          <a:xfrm>
            <a:off x="3043963" y="6083827"/>
            <a:ext cx="22389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orbel"/>
                <a:ea typeface="Corbel"/>
                <a:cs typeface="Corbel"/>
                <a:sym typeface="Corbel"/>
              </a:rPr>
              <a:t>Pascal Triangle</a:t>
            </a:r>
            <a:endParaRPr/>
          </a:p>
        </p:txBody>
      </p:sp>
      <p:sp>
        <p:nvSpPr>
          <p:cNvPr id="85" name="Google Shape;85;p3"/>
          <p:cNvSpPr/>
          <p:nvPr/>
        </p:nvSpPr>
        <p:spPr>
          <a:xfrm>
            <a:off x="5260156" y="6047737"/>
            <a:ext cx="31814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orbel"/>
                <a:ea typeface="Corbel"/>
                <a:cs typeface="Corbel"/>
                <a:sym typeface="Corbel"/>
              </a:rPr>
              <a:t>Using the third row of Pascal Triangle to make a 3x3 Kernel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4"/>
          <p:cNvSpPr txBox="1"/>
          <p:nvPr>
            <p:ph type="title"/>
          </p:nvPr>
        </p:nvSpPr>
        <p:spPr>
          <a:xfrm>
            <a:off x="189701" y="1123850"/>
            <a:ext cx="2322000" cy="46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000"/>
              <a:buFont typeface="Corbel"/>
              <a:buNone/>
            </a:pPr>
            <a:r>
              <a:rPr b="1" lang="en-IN" sz="3100">
                <a:solidFill>
                  <a:schemeClr val="lt2"/>
                </a:solidFill>
              </a:rPr>
              <a:t>Convolution</a:t>
            </a:r>
            <a:endParaRPr b="1" sz="3100">
              <a:solidFill>
                <a:schemeClr val="lt2"/>
              </a:solidFill>
            </a:endParaRPr>
          </a:p>
        </p:txBody>
      </p:sp>
      <p:sp>
        <p:nvSpPr>
          <p:cNvPr id="91" name="Google Shape;91;p4"/>
          <p:cNvSpPr txBox="1"/>
          <p:nvPr>
            <p:ph idx="1" type="body"/>
          </p:nvPr>
        </p:nvSpPr>
        <p:spPr>
          <a:xfrm>
            <a:off x="2901950" y="-1932500"/>
            <a:ext cx="5905200" cy="79173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1600"/>
              </a:spcAft>
              <a:buSzPts val="1900"/>
              <a:buNone/>
            </a:pPr>
            <a:r>
              <a:rPr b="1" lang="en-IN">
                <a:latin typeface="Calibri"/>
                <a:ea typeface="Calibri"/>
                <a:cs typeface="Calibri"/>
                <a:sym typeface="Calibri"/>
              </a:rPr>
              <a:t>In the process of Gaussian convolution one of the pixels is taken as centre the corresponding adjacent elements of the image are multiplied with the elements of the kernel and the the sum is calculated. After that the concerned pixel of the image is replaced by the sum calculated before. In this process the concerned pixel of the image is given more weight than distant pixels as it happens in a Gaussian function.</a:t>
            </a:r>
            <a:endParaRPr b="1">
              <a:latin typeface="Calibri"/>
              <a:ea typeface="Calibri"/>
              <a:cs typeface="Calibri"/>
              <a:sym typeface="Calibri"/>
            </a:endParaRPr>
          </a:p>
        </p:txBody>
      </p:sp>
      <p:pic>
        <p:nvPicPr>
          <p:cNvPr id="92" name="Google Shape;92;p4"/>
          <p:cNvPicPr preferRelativeResize="0"/>
          <p:nvPr/>
        </p:nvPicPr>
        <p:blipFill rotWithShape="1">
          <a:blip r:embed="rId3">
            <a:alphaModFix/>
          </a:blip>
          <a:srcRect b="0" l="0" r="0" t="0"/>
          <a:stretch/>
        </p:blipFill>
        <p:spPr>
          <a:xfrm>
            <a:off x="3908575" y="3778475"/>
            <a:ext cx="4419000" cy="2089375"/>
          </a:xfrm>
          <a:prstGeom prst="rect">
            <a:avLst/>
          </a:prstGeom>
          <a:noFill/>
          <a:ln>
            <a:noFill/>
          </a:ln>
        </p:spPr>
      </p:pic>
      <p:sp>
        <p:nvSpPr>
          <p:cNvPr id="93" name="Google Shape;93;p4"/>
          <p:cNvSpPr txBox="1"/>
          <p:nvPr/>
        </p:nvSpPr>
        <p:spPr>
          <a:xfrm>
            <a:off x="4237877" y="6125121"/>
            <a:ext cx="3043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rbel"/>
                <a:ea typeface="Corbel"/>
                <a:cs typeface="Corbel"/>
                <a:sym typeface="Corbel"/>
              </a:rPr>
              <a:t>Demonstration of Convolution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sp>
        <p:nvSpPr>
          <p:cNvPr id="98" name="Google Shape;98;p5"/>
          <p:cNvSpPr txBox="1"/>
          <p:nvPr>
            <p:ph type="title"/>
          </p:nvPr>
        </p:nvSpPr>
        <p:spPr>
          <a:xfrm>
            <a:off x="189701" y="1123850"/>
            <a:ext cx="1519500" cy="46011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rgbClr val="FFFFFF"/>
              </a:buClr>
              <a:buSzPts val="3000"/>
              <a:buFont typeface="Corbel"/>
              <a:buNone/>
            </a:pPr>
            <a:r>
              <a:rPr b="1" lang="en-IN">
                <a:solidFill>
                  <a:schemeClr val="lt2"/>
                </a:solidFill>
              </a:rPr>
              <a:t>Flow Chart</a:t>
            </a:r>
            <a:endParaRPr b="1">
              <a:solidFill>
                <a:schemeClr val="lt2"/>
              </a:solidFill>
            </a:endParaRPr>
          </a:p>
        </p:txBody>
      </p:sp>
      <p:sp>
        <p:nvSpPr>
          <p:cNvPr id="99" name="Google Shape;99;p5"/>
          <p:cNvSpPr txBox="1"/>
          <p:nvPr>
            <p:ph idx="1" type="body"/>
          </p:nvPr>
        </p:nvSpPr>
        <p:spPr>
          <a:xfrm>
            <a:off x="2901950" y="5482223"/>
            <a:ext cx="5486400" cy="502500"/>
          </a:xfrm>
          <a:prstGeom prst="rect">
            <a:avLst/>
          </a:prstGeom>
          <a:noFill/>
          <a:ln>
            <a:noFill/>
          </a:ln>
        </p:spPr>
        <p:txBody>
          <a:bodyPr anchorCtr="0" anchor="ctr" bIns="45700" lIns="91425" spcFirstLastPara="1" rIns="91425" wrap="square" tIns="45700">
            <a:normAutofit/>
          </a:bodyPr>
          <a:lstStyle/>
          <a:p>
            <a:pPr indent="-62229" lvl="0" marL="182880" rtl="0" algn="l">
              <a:lnSpc>
                <a:spcPct val="90000"/>
              </a:lnSpc>
              <a:spcBef>
                <a:spcPts val="0"/>
              </a:spcBef>
              <a:spcAft>
                <a:spcPts val="1600"/>
              </a:spcAft>
              <a:buSzPts val="1900"/>
              <a:buNone/>
            </a:pPr>
            <a:r>
              <a:t/>
            </a:r>
            <a:endParaRPr/>
          </a:p>
        </p:txBody>
      </p:sp>
      <p:pic>
        <p:nvPicPr>
          <p:cNvPr id="100" name="Google Shape;100;p5"/>
          <p:cNvPicPr preferRelativeResize="0"/>
          <p:nvPr/>
        </p:nvPicPr>
        <p:blipFill rotWithShape="1">
          <a:blip r:embed="rId3">
            <a:alphaModFix/>
          </a:blip>
          <a:srcRect b="-4242" l="0" r="0" t="0"/>
          <a:stretch/>
        </p:blipFill>
        <p:spPr>
          <a:xfrm>
            <a:off x="1709200" y="196225"/>
            <a:ext cx="7358275" cy="666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g89b7ea90a0_0_884"/>
          <p:cNvSpPr txBox="1"/>
          <p:nvPr>
            <p:ph type="title"/>
          </p:nvPr>
        </p:nvSpPr>
        <p:spPr>
          <a:xfrm>
            <a:off x="83625" y="659775"/>
            <a:ext cx="2425500" cy="55755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IN">
                <a:solidFill>
                  <a:schemeClr val="lt2"/>
                </a:solidFill>
              </a:rPr>
              <a:t>Architecture of the Design:</a:t>
            </a:r>
            <a:endParaRPr b="1">
              <a:solidFill>
                <a:schemeClr val="lt2"/>
              </a:solidFill>
            </a:endParaRPr>
          </a:p>
          <a:p>
            <a:pPr indent="0" lvl="0" marL="0" rtl="0" algn="l">
              <a:lnSpc>
                <a:spcPct val="115000"/>
              </a:lnSpc>
              <a:spcBef>
                <a:spcPts val="0"/>
              </a:spcBef>
              <a:spcAft>
                <a:spcPts val="0"/>
              </a:spcAft>
              <a:buClr>
                <a:schemeClr val="lt1"/>
              </a:buClr>
              <a:buSzPts val="3000"/>
              <a:buFont typeface="Corbel"/>
              <a:buNone/>
            </a:pPr>
            <a:r>
              <a:rPr b="1" lang="en-IN">
                <a:solidFill>
                  <a:schemeClr val="lt2"/>
                </a:solidFill>
              </a:rPr>
              <a:t>The Complete Project</a:t>
            </a:r>
            <a:endParaRPr b="1">
              <a:solidFill>
                <a:schemeClr val="lt2"/>
              </a:solidFill>
            </a:endParaRPr>
          </a:p>
        </p:txBody>
      </p:sp>
      <p:sp>
        <p:nvSpPr>
          <p:cNvPr id="106" name="Google Shape;106;g89b7ea90a0_0_884"/>
          <p:cNvSpPr txBox="1"/>
          <p:nvPr>
            <p:ph idx="1" type="body"/>
          </p:nvPr>
        </p:nvSpPr>
        <p:spPr>
          <a:xfrm>
            <a:off x="2901950" y="4432598"/>
            <a:ext cx="5486400" cy="2053800"/>
          </a:xfrm>
          <a:prstGeom prst="rect">
            <a:avLst/>
          </a:prstGeom>
        </p:spPr>
        <p:txBody>
          <a:bodyPr anchorCtr="0" anchor="t" bIns="45700" lIns="91425" spcFirstLastPara="1" rIns="91425" wrap="square" tIns="45700">
            <a:noAutofit/>
          </a:bodyPr>
          <a:lstStyle/>
          <a:p>
            <a:pPr indent="0" lvl="0" marL="0" rtl="0" algn="l">
              <a:spcBef>
                <a:spcPts val="1200"/>
              </a:spcBef>
              <a:spcAft>
                <a:spcPts val="1600"/>
              </a:spcAft>
              <a:buNone/>
            </a:pPr>
            <a:r>
              <a:rPr lang="en-IN">
                <a:latin typeface="Calibri"/>
                <a:ea typeface="Calibri"/>
                <a:cs typeface="Calibri"/>
                <a:sym typeface="Calibri"/>
              </a:rPr>
              <a:t>Initially we were planning to make a hardware design as shown above, but due to </a:t>
            </a:r>
            <a:r>
              <a:rPr b="1" lang="en-IN">
                <a:latin typeface="Calibri"/>
                <a:ea typeface="Calibri"/>
                <a:cs typeface="Calibri"/>
                <a:sym typeface="Calibri"/>
              </a:rPr>
              <a:t>unavailability</a:t>
            </a:r>
            <a:r>
              <a:rPr lang="en-IN">
                <a:latin typeface="Calibri"/>
                <a:ea typeface="Calibri"/>
                <a:cs typeface="Calibri"/>
                <a:sym typeface="Calibri"/>
              </a:rPr>
              <a:t> of resources, we were </a:t>
            </a:r>
            <a:r>
              <a:rPr b="1" lang="en-IN">
                <a:latin typeface="Calibri"/>
                <a:ea typeface="Calibri"/>
                <a:cs typeface="Calibri"/>
                <a:sym typeface="Calibri"/>
              </a:rPr>
              <a:t>not able</a:t>
            </a:r>
            <a:r>
              <a:rPr lang="en-IN">
                <a:latin typeface="Calibri"/>
                <a:ea typeface="Calibri"/>
                <a:cs typeface="Calibri"/>
                <a:sym typeface="Calibri"/>
              </a:rPr>
              <a:t> to work on any </a:t>
            </a:r>
            <a:r>
              <a:rPr b="1" lang="en-IN">
                <a:latin typeface="Calibri"/>
                <a:ea typeface="Calibri"/>
                <a:cs typeface="Calibri"/>
                <a:sym typeface="Calibri"/>
              </a:rPr>
              <a:t>hardware</a:t>
            </a:r>
            <a:r>
              <a:rPr lang="en-IN">
                <a:latin typeface="Calibri"/>
                <a:ea typeface="Calibri"/>
                <a:cs typeface="Calibri"/>
                <a:sym typeface="Calibri"/>
              </a:rPr>
              <a:t> related stuff. Hence, we limited ourselves to just implement the </a:t>
            </a:r>
            <a:r>
              <a:rPr b="1" lang="en-IN">
                <a:latin typeface="Calibri"/>
                <a:ea typeface="Calibri"/>
                <a:cs typeface="Calibri"/>
                <a:sym typeface="Calibri"/>
              </a:rPr>
              <a:t>S</a:t>
            </a:r>
            <a:r>
              <a:rPr b="1" lang="en-IN">
                <a:latin typeface="Calibri"/>
                <a:ea typeface="Calibri"/>
                <a:cs typeface="Calibri"/>
                <a:sym typeface="Calibri"/>
              </a:rPr>
              <a:t>oftware Component(Verilog Code)</a:t>
            </a:r>
            <a:r>
              <a:rPr lang="en-IN">
                <a:latin typeface="Calibri"/>
                <a:ea typeface="Calibri"/>
                <a:cs typeface="Calibri"/>
                <a:sym typeface="Calibri"/>
              </a:rPr>
              <a:t> of the Overall project.</a:t>
            </a:r>
            <a:endParaRPr>
              <a:latin typeface="Calibri"/>
              <a:ea typeface="Calibri"/>
              <a:cs typeface="Calibri"/>
              <a:sym typeface="Calibri"/>
            </a:endParaRPr>
          </a:p>
        </p:txBody>
      </p:sp>
      <p:pic>
        <p:nvPicPr>
          <p:cNvPr id="107" name="Google Shape;107;g89b7ea90a0_0_884"/>
          <p:cNvPicPr preferRelativeResize="0"/>
          <p:nvPr/>
        </p:nvPicPr>
        <p:blipFill>
          <a:blip r:embed="rId3">
            <a:alphaModFix/>
          </a:blip>
          <a:stretch>
            <a:fillRect/>
          </a:stretch>
        </p:blipFill>
        <p:spPr>
          <a:xfrm>
            <a:off x="2509125" y="65050"/>
            <a:ext cx="6634875" cy="428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6"/>
          <p:cNvSpPr txBox="1"/>
          <p:nvPr>
            <p:ph type="title"/>
          </p:nvPr>
        </p:nvSpPr>
        <p:spPr>
          <a:xfrm>
            <a:off x="236151" y="1068675"/>
            <a:ext cx="2363700" cy="46011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rgbClr val="FFFFFF"/>
              </a:buClr>
              <a:buSzPts val="3000"/>
              <a:buFont typeface="Corbel"/>
              <a:buNone/>
            </a:pPr>
            <a:r>
              <a:rPr b="1" lang="en-IN">
                <a:solidFill>
                  <a:schemeClr val="lt2"/>
                </a:solidFill>
              </a:rPr>
              <a:t>Architecture of the Design: The Software part</a:t>
            </a:r>
            <a:endParaRPr b="1">
              <a:solidFill>
                <a:schemeClr val="lt2"/>
              </a:solidFill>
            </a:endParaRPr>
          </a:p>
        </p:txBody>
      </p:sp>
      <p:sp>
        <p:nvSpPr>
          <p:cNvPr id="113" name="Google Shape;113;p6"/>
          <p:cNvSpPr txBox="1"/>
          <p:nvPr>
            <p:ph idx="1" type="body"/>
          </p:nvPr>
        </p:nvSpPr>
        <p:spPr>
          <a:xfrm>
            <a:off x="2901950" y="232325"/>
            <a:ext cx="5758800" cy="6235500"/>
          </a:xfrm>
          <a:prstGeom prst="rect">
            <a:avLst/>
          </a:prstGeom>
          <a:noFill/>
          <a:ln>
            <a:noFill/>
          </a:ln>
        </p:spPr>
        <p:txBody>
          <a:bodyPr anchorCtr="0" anchor="t" bIns="45700" lIns="91425" spcFirstLastPara="1" rIns="91425" wrap="square" tIns="45700">
            <a:normAutofit/>
          </a:bodyPr>
          <a:lstStyle/>
          <a:p>
            <a:pPr indent="-62229" lvl="0" marL="182880" rtl="0" algn="l">
              <a:lnSpc>
                <a:spcPct val="115000"/>
              </a:lnSpc>
              <a:spcBef>
                <a:spcPts val="0"/>
              </a:spcBef>
              <a:spcAft>
                <a:spcPts val="0"/>
              </a:spcAft>
              <a:buSzPts val="1900"/>
              <a:buNone/>
            </a:pPr>
            <a:r>
              <a:rPr b="1" lang="en-IN">
                <a:latin typeface="Calibri"/>
                <a:ea typeface="Calibri"/>
                <a:cs typeface="Calibri"/>
                <a:sym typeface="Calibri"/>
              </a:rPr>
              <a:t>Following is the detailed procedure that take place for applying Gaussian filter on the image. </a:t>
            </a:r>
            <a:endParaRPr b="1">
              <a:latin typeface="Calibri"/>
              <a:ea typeface="Calibri"/>
              <a:cs typeface="Calibri"/>
              <a:sym typeface="Calibri"/>
            </a:endParaRPr>
          </a:p>
          <a:p>
            <a:pPr indent="-62229" lvl="0" marL="182880" rtl="0" algn="l">
              <a:lnSpc>
                <a:spcPct val="115000"/>
              </a:lnSpc>
              <a:spcBef>
                <a:spcPts val="1600"/>
              </a:spcBef>
              <a:spcAft>
                <a:spcPts val="0"/>
              </a:spcAft>
              <a:buSzPts val="1900"/>
              <a:buNone/>
            </a:pPr>
            <a:r>
              <a:rPr lang="en-IN">
                <a:solidFill>
                  <a:srgbClr val="980000"/>
                </a:solidFill>
                <a:latin typeface="Calibri"/>
                <a:ea typeface="Calibri"/>
                <a:cs typeface="Calibri"/>
                <a:sym typeface="Calibri"/>
              </a:rPr>
              <a:t>First of all, we have made </a:t>
            </a:r>
            <a:r>
              <a:rPr b="1" lang="en-IN">
                <a:solidFill>
                  <a:srgbClr val="980000"/>
                </a:solidFill>
                <a:latin typeface="Calibri"/>
                <a:ea typeface="Calibri"/>
                <a:cs typeface="Calibri"/>
                <a:sym typeface="Calibri"/>
              </a:rPr>
              <a:t>two different testbenches</a:t>
            </a:r>
            <a:r>
              <a:rPr lang="en-IN">
                <a:solidFill>
                  <a:srgbClr val="980000"/>
                </a:solidFill>
                <a:latin typeface="Calibri"/>
                <a:ea typeface="Calibri"/>
                <a:cs typeface="Calibri"/>
                <a:sym typeface="Calibri"/>
              </a:rPr>
              <a:t> for this project one for applying </a:t>
            </a:r>
            <a:r>
              <a:rPr b="1" lang="en-IN">
                <a:solidFill>
                  <a:srgbClr val="980000"/>
                </a:solidFill>
                <a:latin typeface="Calibri"/>
                <a:ea typeface="Calibri"/>
                <a:cs typeface="Calibri"/>
                <a:sym typeface="Calibri"/>
              </a:rPr>
              <a:t>Gaussian filter to Colored images (testbench_color.v)</a:t>
            </a:r>
            <a:r>
              <a:rPr lang="en-IN">
                <a:solidFill>
                  <a:srgbClr val="980000"/>
                </a:solidFill>
                <a:latin typeface="Calibri"/>
                <a:ea typeface="Calibri"/>
                <a:cs typeface="Calibri"/>
                <a:sym typeface="Calibri"/>
              </a:rPr>
              <a:t> and other for applying filter on </a:t>
            </a:r>
            <a:r>
              <a:rPr b="1" lang="en-IN">
                <a:solidFill>
                  <a:srgbClr val="980000"/>
                </a:solidFill>
                <a:latin typeface="Calibri"/>
                <a:ea typeface="Calibri"/>
                <a:cs typeface="Calibri"/>
                <a:sym typeface="Calibri"/>
              </a:rPr>
              <a:t>Grayscale images (testbench.v).</a:t>
            </a:r>
            <a:endParaRPr b="1">
              <a:solidFill>
                <a:srgbClr val="980000"/>
              </a:solidFill>
              <a:latin typeface="Calibri"/>
              <a:ea typeface="Calibri"/>
              <a:cs typeface="Calibri"/>
              <a:sym typeface="Calibri"/>
            </a:endParaRPr>
          </a:p>
          <a:p>
            <a:pPr indent="-342900" lvl="0" marL="457200" rtl="0" algn="l">
              <a:lnSpc>
                <a:spcPct val="115000"/>
              </a:lnSpc>
              <a:spcBef>
                <a:spcPts val="1600"/>
              </a:spcBef>
              <a:spcAft>
                <a:spcPts val="0"/>
              </a:spcAft>
              <a:buSzPts val="1800"/>
              <a:buFont typeface="Calibri"/>
              <a:buAutoNum type="arabicPeriod"/>
            </a:pPr>
            <a:r>
              <a:rPr lang="en-IN">
                <a:latin typeface="Calibri"/>
                <a:ea typeface="Calibri"/>
                <a:cs typeface="Calibri"/>
                <a:sym typeface="Calibri"/>
              </a:rPr>
              <a:t>We need to give the modules of our test bench  input parameters - the input image , the kernel matrix order </a:t>
            </a:r>
            <a:r>
              <a:rPr lang="en-IN">
                <a:latin typeface="Calibri"/>
                <a:ea typeface="Calibri"/>
                <a:cs typeface="Calibri"/>
                <a:sym typeface="Calibri"/>
              </a:rPr>
              <a:t>an integer in the range of {3,5,7}</a:t>
            </a:r>
            <a:r>
              <a:rPr lang="en-IN">
                <a:latin typeface="Calibri"/>
                <a:ea typeface="Calibri"/>
                <a:cs typeface="Calibri"/>
                <a:sym typeface="Calibri"/>
              </a:rPr>
              <a:t>, rows of image, columns of image and size of image.</a:t>
            </a:r>
            <a:endParaRPr>
              <a:latin typeface="Calibri"/>
              <a:ea typeface="Calibri"/>
              <a:cs typeface="Calibri"/>
              <a:sym typeface="Calibri"/>
            </a:endParaRPr>
          </a:p>
          <a:p>
            <a:pPr indent="-342900" lvl="0" marL="457200" rtl="0" algn="l">
              <a:lnSpc>
                <a:spcPct val="115000"/>
              </a:lnSpc>
              <a:spcBef>
                <a:spcPts val="1000"/>
              </a:spcBef>
              <a:spcAft>
                <a:spcPts val="0"/>
              </a:spcAft>
              <a:buSzPts val="1800"/>
              <a:buFont typeface="Calibri"/>
              <a:buAutoNum type="arabicPeriod"/>
            </a:pPr>
            <a:r>
              <a:rPr lang="en-IN">
                <a:latin typeface="Calibri"/>
                <a:ea typeface="Calibri"/>
                <a:cs typeface="Calibri"/>
                <a:sym typeface="Calibri"/>
              </a:rPr>
              <a:t>Now this input image is required to be in a .hex file. So we need to convert the image file to .hex </a:t>
            </a:r>
            <a:r>
              <a:rPr lang="en-IN">
                <a:latin typeface="Calibri"/>
                <a:ea typeface="Calibri"/>
                <a:cs typeface="Calibri"/>
                <a:sym typeface="Calibri"/>
              </a:rPr>
              <a:t>because Verilog is not able to read a .jpg/.bmp file directly. For this we have written two codes one in </a:t>
            </a:r>
            <a:r>
              <a:rPr b="1" lang="en-IN">
                <a:solidFill>
                  <a:srgbClr val="783F04"/>
                </a:solidFill>
                <a:latin typeface="Calibri"/>
                <a:ea typeface="Calibri"/>
                <a:cs typeface="Calibri"/>
                <a:sym typeface="Calibri"/>
              </a:rPr>
              <a:t>MATLAB</a:t>
            </a:r>
            <a:r>
              <a:rPr lang="en-IN">
                <a:latin typeface="Calibri"/>
                <a:ea typeface="Calibri"/>
                <a:cs typeface="Calibri"/>
                <a:sym typeface="Calibri"/>
              </a:rPr>
              <a:t> for converting .bmp file to .hex and other in </a:t>
            </a:r>
            <a:r>
              <a:rPr b="1" lang="en-IN">
                <a:solidFill>
                  <a:srgbClr val="660000"/>
                </a:solidFill>
                <a:latin typeface="Calibri"/>
                <a:ea typeface="Calibri"/>
                <a:cs typeface="Calibri"/>
                <a:sym typeface="Calibri"/>
              </a:rPr>
              <a:t>PYTHON </a:t>
            </a:r>
            <a:r>
              <a:rPr lang="en-IN">
                <a:latin typeface="Calibri"/>
                <a:ea typeface="Calibri"/>
                <a:cs typeface="Calibri"/>
                <a:sym typeface="Calibri"/>
              </a:rPr>
              <a:t> for converting .jpg file to .hex.(</a:t>
            </a:r>
            <a:r>
              <a:rPr b="1" lang="en-IN">
                <a:latin typeface="Calibri"/>
                <a:ea typeface="Calibri"/>
                <a:cs typeface="Calibri"/>
                <a:sym typeface="Calibri"/>
              </a:rPr>
              <a:t>NOTE: Make sure that image is needed to be in Grayscale for using testbench.v</a:t>
            </a:r>
            <a:r>
              <a:rPr lang="en-IN">
                <a:latin typeface="Calibri"/>
                <a:ea typeface="Calibri"/>
                <a:cs typeface="Calibri"/>
                <a:sym typeface="Calibri"/>
              </a:rPr>
              <a:t>)</a:t>
            </a:r>
            <a:endParaRPr>
              <a:latin typeface="Calibri"/>
              <a:ea typeface="Calibri"/>
              <a:cs typeface="Calibri"/>
              <a:sym typeface="Calibri"/>
            </a:endParaRPr>
          </a:p>
          <a:p>
            <a:pPr indent="-62229" lvl="0" marL="182880" rtl="0" algn="l">
              <a:lnSpc>
                <a:spcPct val="90000"/>
              </a:lnSpc>
              <a:spcBef>
                <a:spcPts val="1000"/>
              </a:spcBef>
              <a:spcAft>
                <a:spcPts val="0"/>
              </a:spcAft>
              <a:buSzPts val="1900"/>
              <a:buNone/>
            </a:pPr>
            <a:r>
              <a:t/>
            </a:r>
            <a:endParaRPr>
              <a:solidFill>
                <a:srgbClr val="000000"/>
              </a:solidFill>
            </a:endParaRPr>
          </a:p>
          <a:p>
            <a:pPr indent="-62229" lvl="0" marL="182880" rtl="0" algn="l">
              <a:lnSpc>
                <a:spcPct val="90000"/>
              </a:lnSpc>
              <a:spcBef>
                <a:spcPts val="1600"/>
              </a:spcBef>
              <a:spcAft>
                <a:spcPts val="1600"/>
              </a:spcAft>
              <a:buSzPts val="19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g89b7ea90a0_0_890"/>
          <p:cNvSpPr txBox="1"/>
          <p:nvPr>
            <p:ph type="title"/>
          </p:nvPr>
        </p:nvSpPr>
        <p:spPr>
          <a:xfrm>
            <a:off x="113500" y="1123850"/>
            <a:ext cx="2375100" cy="46011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lt1"/>
              </a:buClr>
              <a:buSzPts val="3000"/>
              <a:buFont typeface="Corbel"/>
              <a:buNone/>
            </a:pPr>
            <a:r>
              <a:rPr b="1" lang="en-IN">
                <a:solidFill>
                  <a:schemeClr val="lt2"/>
                </a:solidFill>
              </a:rPr>
              <a:t>Architecture of the Design: The Software part</a:t>
            </a:r>
            <a:endParaRPr/>
          </a:p>
        </p:txBody>
      </p:sp>
      <p:sp>
        <p:nvSpPr>
          <p:cNvPr id="119" name="Google Shape;119;g89b7ea90a0_0_890"/>
          <p:cNvSpPr txBox="1"/>
          <p:nvPr>
            <p:ph idx="1" type="body"/>
          </p:nvPr>
        </p:nvSpPr>
        <p:spPr>
          <a:xfrm>
            <a:off x="2901950" y="864100"/>
            <a:ext cx="5486400" cy="48609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Calibri"/>
              <a:buAutoNum type="arabicParenR" startAt="3"/>
            </a:pPr>
            <a:r>
              <a:rPr lang="en-IN">
                <a:latin typeface="Calibri"/>
                <a:ea typeface="Calibri"/>
                <a:cs typeface="Calibri"/>
                <a:sym typeface="Calibri"/>
              </a:rPr>
              <a:t>Now we will </a:t>
            </a:r>
            <a:r>
              <a:rPr lang="en-IN">
                <a:latin typeface="Calibri"/>
                <a:ea typeface="Calibri"/>
                <a:cs typeface="Calibri"/>
                <a:sym typeface="Calibri"/>
              </a:rPr>
              <a:t>discuss</a:t>
            </a:r>
            <a:r>
              <a:rPr lang="en-IN">
                <a:latin typeface="Calibri"/>
                <a:ea typeface="Calibri"/>
                <a:cs typeface="Calibri"/>
                <a:sym typeface="Calibri"/>
              </a:rPr>
              <a:t> about the structure of the module called by our testbench:</a:t>
            </a:r>
            <a:endParaRPr>
              <a:latin typeface="Calibri"/>
              <a:ea typeface="Calibri"/>
              <a:cs typeface="Calibri"/>
              <a:sym typeface="Calibri"/>
            </a:endParaRPr>
          </a:p>
          <a:p>
            <a:pPr indent="-330200" lvl="1" marL="914400" rtl="0" algn="l">
              <a:lnSpc>
                <a:spcPct val="115000"/>
              </a:lnSpc>
              <a:spcBef>
                <a:spcPts val="0"/>
              </a:spcBef>
              <a:spcAft>
                <a:spcPts val="0"/>
              </a:spcAft>
              <a:buClr>
                <a:srgbClr val="000000"/>
              </a:buClr>
              <a:buSzPts val="1600"/>
              <a:buFont typeface="Calibri"/>
              <a:buAutoNum type="alphaLcParenR"/>
            </a:pPr>
            <a:r>
              <a:rPr i="1" lang="en-IN" sz="1600">
                <a:latin typeface="Calibri"/>
                <a:ea typeface="Calibri"/>
                <a:cs typeface="Calibri"/>
                <a:sym typeface="Calibri"/>
              </a:rPr>
              <a:t>First a function(</a:t>
            </a:r>
            <a:r>
              <a:rPr b="1" lang="en-IN" sz="1500">
                <a:solidFill>
                  <a:srgbClr val="660000"/>
                </a:solidFill>
                <a:latin typeface="Calibri"/>
                <a:ea typeface="Calibri"/>
                <a:cs typeface="Calibri"/>
                <a:sym typeface="Calibri"/>
              </a:rPr>
              <a:t>Verilog $readmemh() property</a:t>
            </a:r>
            <a:r>
              <a:rPr i="1" lang="en-IN" sz="1600">
                <a:latin typeface="Calibri"/>
                <a:ea typeface="Calibri"/>
                <a:cs typeface="Calibri"/>
                <a:sym typeface="Calibri"/>
              </a:rPr>
              <a:t>) is called that converts the .hex file to a Rectangular Matrix of order </a:t>
            </a:r>
            <a:r>
              <a:rPr lang="en-IN" sz="1600">
                <a:latin typeface="Calibri"/>
                <a:ea typeface="Calibri"/>
                <a:cs typeface="Calibri"/>
                <a:sym typeface="Calibri"/>
              </a:rPr>
              <a:t>M X N</a:t>
            </a:r>
            <a:r>
              <a:rPr i="1" lang="en-IN" sz="1600">
                <a:latin typeface="Calibri"/>
                <a:ea typeface="Calibri"/>
                <a:cs typeface="Calibri"/>
                <a:sym typeface="Calibri"/>
              </a:rPr>
              <a:t> (passed as a row and column parameter by our testbench)                                                                                           </a:t>
            </a:r>
            <a:endParaRPr i="1" sz="1600">
              <a:latin typeface="Calibri"/>
              <a:ea typeface="Calibri"/>
              <a:cs typeface="Calibri"/>
              <a:sym typeface="Calibri"/>
            </a:endParaRPr>
          </a:p>
          <a:p>
            <a:pPr indent="-330200" lvl="1" marL="914400" rtl="0" algn="l">
              <a:lnSpc>
                <a:spcPct val="115000"/>
              </a:lnSpc>
              <a:spcBef>
                <a:spcPts val="1000"/>
              </a:spcBef>
              <a:spcAft>
                <a:spcPts val="0"/>
              </a:spcAft>
              <a:buClr>
                <a:srgbClr val="000000"/>
              </a:buClr>
              <a:buSzPts val="1600"/>
              <a:buFont typeface="Calibri"/>
              <a:buAutoNum type="alphaLcParenR" startAt="2"/>
            </a:pPr>
            <a:r>
              <a:rPr i="1" lang="en-IN" sz="1600">
                <a:latin typeface="Calibri"/>
                <a:ea typeface="Calibri"/>
                <a:cs typeface="Calibri"/>
                <a:sym typeface="Calibri"/>
              </a:rPr>
              <a:t>Then</a:t>
            </a:r>
            <a:r>
              <a:rPr i="1" lang="en-IN" sz="1600">
                <a:latin typeface="Calibri"/>
                <a:ea typeface="Calibri"/>
                <a:cs typeface="Calibri"/>
                <a:sym typeface="Calibri"/>
              </a:rPr>
              <a:t> from the integer input we received ,by using one of our self made function it designs a Kernel( using </a:t>
            </a:r>
            <a:r>
              <a:rPr b="1" i="1" lang="en-IN" sz="1600">
                <a:solidFill>
                  <a:srgbClr val="660000"/>
                </a:solidFill>
                <a:latin typeface="Calibri"/>
                <a:ea typeface="Calibri"/>
                <a:cs typeface="Calibri"/>
                <a:sym typeface="Calibri"/>
              </a:rPr>
              <a:t>Verilog functions and loops)</a:t>
            </a:r>
            <a:r>
              <a:rPr i="1" lang="en-IN" sz="1600">
                <a:solidFill>
                  <a:srgbClr val="660000"/>
                </a:solidFill>
                <a:latin typeface="Calibri"/>
                <a:ea typeface="Calibri"/>
                <a:cs typeface="Calibri"/>
                <a:sym typeface="Calibri"/>
              </a:rPr>
              <a:t>.</a:t>
            </a:r>
            <a:endParaRPr i="1" sz="1600">
              <a:solidFill>
                <a:srgbClr val="660000"/>
              </a:solidFill>
              <a:latin typeface="Calibri"/>
              <a:ea typeface="Calibri"/>
              <a:cs typeface="Calibri"/>
              <a:sym typeface="Calibri"/>
            </a:endParaRPr>
          </a:p>
          <a:p>
            <a:pPr indent="-317500" lvl="1" marL="914400" rtl="0" algn="l">
              <a:lnSpc>
                <a:spcPct val="115000"/>
              </a:lnSpc>
              <a:spcBef>
                <a:spcPts val="1200"/>
              </a:spcBef>
              <a:spcAft>
                <a:spcPts val="0"/>
              </a:spcAft>
              <a:buClr>
                <a:srgbClr val="000000"/>
              </a:buClr>
              <a:buSzPts val="1400"/>
              <a:buFont typeface="Calibri"/>
              <a:buAutoNum type="alphaLcParenR" startAt="2"/>
            </a:pPr>
            <a:r>
              <a:rPr i="1" lang="en-IN" sz="1600">
                <a:latin typeface="Calibri"/>
                <a:ea typeface="Calibri"/>
                <a:cs typeface="Calibri"/>
                <a:sym typeface="Calibri"/>
              </a:rPr>
              <a:t>Once our </a:t>
            </a:r>
            <a:r>
              <a:rPr b="1" i="1" lang="en-IN" sz="1600">
                <a:latin typeface="Calibri"/>
                <a:ea typeface="Calibri"/>
                <a:cs typeface="Calibri"/>
                <a:sym typeface="Calibri"/>
              </a:rPr>
              <a:t>Kernel</a:t>
            </a:r>
            <a:r>
              <a:rPr i="1" lang="en-IN" sz="1600">
                <a:latin typeface="Calibri"/>
                <a:ea typeface="Calibri"/>
                <a:cs typeface="Calibri"/>
                <a:sym typeface="Calibri"/>
              </a:rPr>
              <a:t> and</a:t>
            </a:r>
            <a:r>
              <a:rPr b="1" i="1" lang="en-IN" sz="1600">
                <a:latin typeface="Calibri"/>
                <a:ea typeface="Calibri"/>
                <a:cs typeface="Calibri"/>
                <a:sym typeface="Calibri"/>
              </a:rPr>
              <a:t> Matrix</a:t>
            </a:r>
            <a:r>
              <a:rPr i="1" lang="en-IN" sz="1600">
                <a:latin typeface="Calibri"/>
                <a:ea typeface="Calibri"/>
                <a:cs typeface="Calibri"/>
                <a:sym typeface="Calibri"/>
              </a:rPr>
              <a:t> are made the module performs the processing of the image matrix (</a:t>
            </a:r>
            <a:r>
              <a:rPr b="1" i="1" lang="en-IN" sz="1600">
                <a:latin typeface="Calibri"/>
                <a:ea typeface="Calibri"/>
                <a:cs typeface="Calibri"/>
                <a:sym typeface="Calibri"/>
              </a:rPr>
              <a:t>backbone of the project)</a:t>
            </a:r>
            <a:r>
              <a:rPr i="1" lang="en-IN" sz="1600">
                <a:latin typeface="Calibri"/>
                <a:ea typeface="Calibri"/>
                <a:cs typeface="Calibri"/>
                <a:sym typeface="Calibri"/>
              </a:rPr>
              <a:t> i.e. </a:t>
            </a:r>
            <a:r>
              <a:rPr b="1" i="1" lang="en-IN" sz="1600">
                <a:solidFill>
                  <a:srgbClr val="660000"/>
                </a:solidFill>
                <a:latin typeface="Calibri"/>
                <a:ea typeface="Calibri"/>
                <a:cs typeface="Calibri"/>
                <a:sym typeface="Calibri"/>
              </a:rPr>
              <a:t>CONVOLUTION</a:t>
            </a:r>
            <a:r>
              <a:rPr i="1" lang="en-IN" sz="1600">
                <a:latin typeface="Calibri"/>
                <a:ea typeface="Calibri"/>
                <a:cs typeface="Calibri"/>
                <a:sym typeface="Calibri"/>
              </a:rPr>
              <a:t>  using another of our function, which finally gives an </a:t>
            </a:r>
            <a:r>
              <a:rPr b="1" i="1" lang="en-IN" sz="1600">
                <a:latin typeface="Calibri"/>
                <a:ea typeface="Calibri"/>
                <a:cs typeface="Calibri"/>
                <a:sym typeface="Calibri"/>
              </a:rPr>
              <a:t>output matrix</a:t>
            </a:r>
            <a:r>
              <a:rPr i="1" lang="en-IN" sz="1600">
                <a:latin typeface="Calibri"/>
                <a:ea typeface="Calibri"/>
                <a:cs typeface="Calibri"/>
                <a:sym typeface="Calibri"/>
              </a:rPr>
              <a:t> of </a:t>
            </a:r>
            <a:r>
              <a:rPr b="1" i="1" lang="en-IN" sz="1600">
                <a:latin typeface="Calibri"/>
                <a:ea typeface="Calibri"/>
                <a:cs typeface="Calibri"/>
                <a:sym typeface="Calibri"/>
              </a:rPr>
              <a:t>order </a:t>
            </a:r>
            <a:r>
              <a:rPr b="1" lang="en-IN" sz="1600">
                <a:latin typeface="Calibri"/>
                <a:ea typeface="Calibri"/>
                <a:cs typeface="Calibri"/>
                <a:sym typeface="Calibri"/>
              </a:rPr>
              <a:t>M X N</a:t>
            </a:r>
            <a:r>
              <a:rPr i="1" lang="en-IN" sz="1600">
                <a:latin typeface="Calibri"/>
                <a:ea typeface="Calibri"/>
                <a:cs typeface="Calibri"/>
                <a:sym typeface="Calibri"/>
              </a:rPr>
              <a:t>.</a:t>
            </a:r>
            <a:endParaRPr i="1" sz="1600">
              <a:latin typeface="Calibri"/>
              <a:ea typeface="Calibri"/>
              <a:cs typeface="Calibri"/>
              <a:sym typeface="Calibri"/>
            </a:endParaRPr>
          </a:p>
          <a:p>
            <a:pPr indent="-330200" lvl="1" marL="914400" rtl="0" algn="l">
              <a:lnSpc>
                <a:spcPct val="115000"/>
              </a:lnSpc>
              <a:spcBef>
                <a:spcPts val="1600"/>
              </a:spcBef>
              <a:spcAft>
                <a:spcPts val="0"/>
              </a:spcAft>
              <a:buClr>
                <a:srgbClr val="000000"/>
              </a:buClr>
              <a:buSzPts val="1600"/>
              <a:buFont typeface="Calibri"/>
              <a:buAutoNum type="alphaLcParenR" startAt="2"/>
            </a:pPr>
            <a:r>
              <a:rPr i="1" lang="en-IN" sz="1600">
                <a:latin typeface="Calibri"/>
                <a:ea typeface="Calibri"/>
                <a:cs typeface="Calibri"/>
                <a:sym typeface="Calibri"/>
              </a:rPr>
              <a:t>Finally this output matrix is converted to a .hex file for further use and marking </a:t>
            </a:r>
            <a:r>
              <a:rPr b="1" i="1" lang="en-IN" sz="1600">
                <a:latin typeface="Calibri"/>
                <a:ea typeface="Calibri"/>
                <a:cs typeface="Calibri"/>
                <a:sym typeface="Calibri"/>
              </a:rPr>
              <a:t>the end of our verilog code.</a:t>
            </a:r>
            <a:endParaRPr b="1" i="1" sz="1600">
              <a:latin typeface="Calibri"/>
              <a:ea typeface="Calibri"/>
              <a:cs typeface="Calibri"/>
              <a:sym typeface="Calibri"/>
            </a:endParaRPr>
          </a:p>
          <a:p>
            <a:pPr indent="0" lvl="0" marL="0" rtl="0" algn="l">
              <a:lnSpc>
                <a:spcPct val="115000"/>
              </a:lnSpc>
              <a:spcBef>
                <a:spcPts val="1600"/>
              </a:spcBef>
              <a:spcAft>
                <a:spcPts val="0"/>
              </a:spcAft>
              <a:buNone/>
            </a:pPr>
            <a:r>
              <a:t/>
            </a:r>
            <a:endParaRPr>
              <a:solidFill>
                <a:srgbClr val="000000"/>
              </a:solidFill>
              <a:latin typeface="Calibri"/>
              <a:ea typeface="Calibri"/>
              <a:cs typeface="Calibri"/>
              <a:sym typeface="Calibri"/>
            </a:endParaRPr>
          </a:p>
          <a:p>
            <a:pPr indent="0" lvl="0" marL="0" rtl="0" algn="l">
              <a:spcBef>
                <a:spcPts val="1600"/>
              </a:spcBef>
              <a:spcAft>
                <a:spcPts val="1600"/>
              </a:spcAft>
              <a:buNone/>
            </a:pPr>
            <a:r>
              <a:t/>
            </a:r>
            <a:endParaRPr b="1">
              <a:solidFill>
                <a:srgbClr val="66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g88a62f74cc_0_22"/>
          <p:cNvSpPr txBox="1"/>
          <p:nvPr>
            <p:ph type="title"/>
          </p:nvPr>
        </p:nvSpPr>
        <p:spPr>
          <a:xfrm>
            <a:off x="189701" y="1123850"/>
            <a:ext cx="2365800" cy="46011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lt1"/>
              </a:buClr>
              <a:buSzPts val="3000"/>
              <a:buFont typeface="Corbel"/>
              <a:buNone/>
            </a:pPr>
            <a:r>
              <a:rPr b="1" lang="en-IN">
                <a:solidFill>
                  <a:schemeClr val="lt2"/>
                </a:solidFill>
              </a:rPr>
              <a:t>Architecture of the Design: The Software part</a:t>
            </a:r>
            <a:endParaRPr/>
          </a:p>
        </p:txBody>
      </p:sp>
      <p:sp>
        <p:nvSpPr>
          <p:cNvPr id="125" name="Google Shape;125;g88a62f74cc_0_22"/>
          <p:cNvSpPr txBox="1"/>
          <p:nvPr>
            <p:ph idx="1" type="body"/>
          </p:nvPr>
        </p:nvSpPr>
        <p:spPr>
          <a:xfrm>
            <a:off x="2901951" y="864108"/>
            <a:ext cx="5486400" cy="5120700"/>
          </a:xfrm>
          <a:prstGeom prst="rect">
            <a:avLst/>
          </a:prstGeom>
        </p:spPr>
        <p:txBody>
          <a:bodyPr anchorCtr="0" anchor="ctr" bIns="45700" lIns="91425" spcFirstLastPara="1" rIns="91425" wrap="square" tIns="45700">
            <a:noAutofit/>
          </a:bodyPr>
          <a:lstStyle/>
          <a:p>
            <a:pPr indent="-342900" lvl="0" marL="457200" rtl="0" algn="l">
              <a:lnSpc>
                <a:spcPct val="150000"/>
              </a:lnSpc>
              <a:spcBef>
                <a:spcPts val="1200"/>
              </a:spcBef>
              <a:spcAft>
                <a:spcPts val="0"/>
              </a:spcAft>
              <a:buClr>
                <a:srgbClr val="000000"/>
              </a:buClr>
              <a:buSzPts val="1800"/>
              <a:buFont typeface="Calibri"/>
              <a:buAutoNum type="arabicPeriod" startAt="4"/>
            </a:pPr>
            <a:r>
              <a:rPr lang="en-IN">
                <a:latin typeface="Calibri"/>
                <a:ea typeface="Calibri"/>
                <a:cs typeface="Calibri"/>
                <a:sym typeface="Calibri"/>
              </a:rPr>
              <a:t>Now, from this .hex file we generate the new output image Using </a:t>
            </a:r>
            <a:r>
              <a:rPr b="1" lang="en-IN">
                <a:solidFill>
                  <a:srgbClr val="660000"/>
                </a:solidFill>
                <a:latin typeface="Calibri"/>
                <a:ea typeface="Calibri"/>
                <a:cs typeface="Calibri"/>
                <a:sym typeface="Calibri"/>
              </a:rPr>
              <a:t>PYTHON.</a:t>
            </a:r>
            <a:endParaRPr b="1">
              <a:solidFill>
                <a:srgbClr val="66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AutoNum type="arabicPeriod" startAt="4"/>
            </a:pPr>
            <a:r>
              <a:rPr lang="en-IN">
                <a:solidFill>
                  <a:srgbClr val="000000"/>
                </a:solidFill>
                <a:latin typeface="Calibri"/>
                <a:ea typeface="Calibri"/>
                <a:cs typeface="Calibri"/>
                <a:sym typeface="Calibri"/>
              </a:rPr>
              <a:t>Also, to test our result we directly apply gaussian filter on the same image using one of the function in </a:t>
            </a:r>
            <a:r>
              <a:rPr b="1" lang="en-IN">
                <a:solidFill>
                  <a:srgbClr val="660000"/>
                </a:solidFill>
                <a:latin typeface="Calibri"/>
                <a:ea typeface="Calibri"/>
                <a:cs typeface="Calibri"/>
                <a:sym typeface="Calibri"/>
              </a:rPr>
              <a:t>PYTHON</a:t>
            </a:r>
            <a:r>
              <a:rPr lang="en-IN">
                <a:solidFill>
                  <a:srgbClr val="000000"/>
                </a:solidFill>
                <a:latin typeface="Calibri"/>
                <a:ea typeface="Calibri"/>
                <a:cs typeface="Calibri"/>
                <a:sym typeface="Calibri"/>
              </a:rPr>
              <a:t>.</a:t>
            </a:r>
            <a:endParaRPr>
              <a:solidFill>
                <a:srgbClr val="000000"/>
              </a:solidFill>
              <a:latin typeface="Calibri"/>
              <a:ea typeface="Calibri"/>
              <a:cs typeface="Calibri"/>
              <a:sym typeface="Calibri"/>
            </a:endParaRPr>
          </a:p>
          <a:p>
            <a:pPr indent="0" lvl="0" marL="0" rtl="0" algn="l">
              <a:lnSpc>
                <a:spcPct val="150000"/>
              </a:lnSpc>
              <a:spcBef>
                <a:spcPts val="1600"/>
              </a:spcBef>
              <a:spcAft>
                <a:spcPts val="1600"/>
              </a:spcAft>
              <a:buClr>
                <a:schemeClr val="dk1"/>
              </a:buClr>
              <a:buSzPts val="1100"/>
              <a:buFont typeface="Arial"/>
              <a:buNone/>
            </a:pPr>
            <a:r>
              <a:rPr lang="en-IN">
                <a:latin typeface="Calibri"/>
                <a:ea typeface="Calibri"/>
                <a:cs typeface="Calibri"/>
                <a:sym typeface="Calibri"/>
              </a:rPr>
              <a:t>The </a:t>
            </a:r>
            <a:r>
              <a:rPr b="1" lang="en-IN">
                <a:latin typeface="Calibri"/>
                <a:ea typeface="Calibri"/>
                <a:cs typeface="Calibri"/>
                <a:sym typeface="Calibri"/>
              </a:rPr>
              <a:t>new image</a:t>
            </a:r>
            <a:r>
              <a:rPr lang="en-IN">
                <a:latin typeface="Calibri"/>
                <a:ea typeface="Calibri"/>
                <a:cs typeface="Calibri"/>
                <a:sym typeface="Calibri"/>
              </a:rPr>
              <a:t> is the same image as input but with the </a:t>
            </a:r>
            <a:r>
              <a:rPr b="1" lang="en-IN">
                <a:latin typeface="Calibri"/>
                <a:ea typeface="Calibri"/>
                <a:cs typeface="Calibri"/>
                <a:sym typeface="Calibri"/>
              </a:rPr>
              <a:t>Gaussian Filter applied</a:t>
            </a:r>
            <a:r>
              <a:rPr lang="en-IN">
                <a:latin typeface="Calibri"/>
                <a:ea typeface="Calibri"/>
                <a:cs typeface="Calibri"/>
                <a:sym typeface="Calibri"/>
              </a:rPr>
              <a:t> on it i.e. we get a much </a:t>
            </a:r>
            <a:r>
              <a:rPr b="1" lang="en-IN">
                <a:latin typeface="Calibri"/>
                <a:ea typeface="Calibri"/>
                <a:cs typeface="Calibri"/>
                <a:sym typeface="Calibri"/>
              </a:rPr>
              <a:t>smoother image</a:t>
            </a:r>
            <a:r>
              <a:rPr lang="en-IN">
                <a:latin typeface="Calibri"/>
                <a:ea typeface="Calibri"/>
                <a:cs typeface="Calibri"/>
                <a:sym typeface="Calibri"/>
              </a:rPr>
              <a:t> than the input which is</a:t>
            </a:r>
            <a:r>
              <a:rPr b="1" lang="en-IN">
                <a:latin typeface="Calibri"/>
                <a:ea typeface="Calibri"/>
                <a:cs typeface="Calibri"/>
                <a:sym typeface="Calibri"/>
              </a:rPr>
              <a:t> all set to be used for further processing</a:t>
            </a:r>
            <a:r>
              <a:rPr lang="en-IN">
                <a:latin typeface="Calibri"/>
                <a:ea typeface="Calibri"/>
                <a:cs typeface="Calibri"/>
                <a:sym typeface="Calibri"/>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2020-06-08T12:40:27Z</dcterms:created>
  <dc:creator>HP</dc:creator>
</cp:coreProperties>
</file>