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5" r:id="rId8"/>
    <p:sldId id="263"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29" autoAdjust="0"/>
    <p:restoredTop sz="94660"/>
  </p:normalViewPr>
  <p:slideViewPr>
    <p:cSldViewPr snapToGrid="0" snapToObjects="1">
      <p:cViewPr varScale="1">
        <p:scale>
          <a:sx n="84" d="100"/>
          <a:sy n="84" d="100"/>
        </p:scale>
        <p:origin x="6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76AA2-E251-425B-9DA5-D75F935C880B}"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D709E056-842D-4C5D-9FAB-E8FA085420B1}">
      <dgm:prSet/>
      <dgm:spPr/>
      <dgm:t>
        <a:bodyPr/>
        <a:lstStyle/>
        <a:p>
          <a:r>
            <a:rPr lang="en-US"/>
            <a:t>• To analyze IPL data (matches, players, venues)</a:t>
          </a:r>
        </a:p>
      </dgm:t>
    </dgm:pt>
    <dgm:pt modelId="{970CDF5D-FF56-4E73-85D2-9978436096F2}" type="parTrans" cxnId="{ABD94B33-D78A-4E8B-915D-B47248FFB591}">
      <dgm:prSet/>
      <dgm:spPr/>
      <dgm:t>
        <a:bodyPr/>
        <a:lstStyle/>
        <a:p>
          <a:endParaRPr lang="en-US"/>
        </a:p>
      </dgm:t>
    </dgm:pt>
    <dgm:pt modelId="{4D331A0E-F172-4D07-A2EF-93E60526800E}" type="sibTrans" cxnId="{ABD94B33-D78A-4E8B-915D-B47248FFB591}">
      <dgm:prSet/>
      <dgm:spPr/>
      <dgm:t>
        <a:bodyPr/>
        <a:lstStyle/>
        <a:p>
          <a:endParaRPr lang="en-US"/>
        </a:p>
      </dgm:t>
    </dgm:pt>
    <dgm:pt modelId="{6554C7A1-E291-4FAB-AA4F-348B88C8D030}">
      <dgm:prSet/>
      <dgm:spPr/>
      <dgm:t>
        <a:bodyPr/>
        <a:lstStyle/>
        <a:p>
          <a:r>
            <a:rPr lang="en-US"/>
            <a:t>• To uncover patterns in batting, bowling, toss decisions, and stadiums</a:t>
          </a:r>
        </a:p>
      </dgm:t>
    </dgm:pt>
    <dgm:pt modelId="{5851BB19-6458-4CA7-9EAE-03102085CF55}" type="parTrans" cxnId="{D60FAE32-6255-48CE-A94D-C4C5E9A0E712}">
      <dgm:prSet/>
      <dgm:spPr/>
      <dgm:t>
        <a:bodyPr/>
        <a:lstStyle/>
        <a:p>
          <a:endParaRPr lang="en-US"/>
        </a:p>
      </dgm:t>
    </dgm:pt>
    <dgm:pt modelId="{1F1A3EDE-58CA-4417-896A-51D5DE84D1D1}" type="sibTrans" cxnId="{D60FAE32-6255-48CE-A94D-C4C5E9A0E712}">
      <dgm:prSet/>
      <dgm:spPr/>
      <dgm:t>
        <a:bodyPr/>
        <a:lstStyle/>
        <a:p>
          <a:endParaRPr lang="en-US"/>
        </a:p>
      </dgm:t>
    </dgm:pt>
    <dgm:pt modelId="{7A092017-857D-4659-B4AE-400A65EED4E3}">
      <dgm:prSet/>
      <dgm:spPr/>
      <dgm:t>
        <a:bodyPr/>
        <a:lstStyle/>
        <a:p>
          <a:r>
            <a:rPr lang="en-US"/>
            <a:t>• To create interactive dashboards for decision-making</a:t>
          </a:r>
        </a:p>
      </dgm:t>
    </dgm:pt>
    <dgm:pt modelId="{80575E49-9A1F-478C-AD9A-467FC72573DB}" type="parTrans" cxnId="{79609735-95A5-461B-81EF-6AED04A2E98C}">
      <dgm:prSet/>
      <dgm:spPr/>
      <dgm:t>
        <a:bodyPr/>
        <a:lstStyle/>
        <a:p>
          <a:endParaRPr lang="en-US"/>
        </a:p>
      </dgm:t>
    </dgm:pt>
    <dgm:pt modelId="{C492DBEE-8558-41D6-9446-A510859DE957}" type="sibTrans" cxnId="{79609735-95A5-461B-81EF-6AED04A2E98C}">
      <dgm:prSet/>
      <dgm:spPr/>
      <dgm:t>
        <a:bodyPr/>
        <a:lstStyle/>
        <a:p>
          <a:endParaRPr lang="en-US"/>
        </a:p>
      </dgm:t>
    </dgm:pt>
    <dgm:pt modelId="{C95C3664-B1FC-4770-9A5E-D3784009AA10}" type="pres">
      <dgm:prSet presAssocID="{7E176AA2-E251-425B-9DA5-D75F935C880B}" presName="Name0" presStyleCnt="0">
        <dgm:presLayoutVars>
          <dgm:dir/>
          <dgm:animLvl val="lvl"/>
          <dgm:resizeHandles val="exact"/>
        </dgm:presLayoutVars>
      </dgm:prSet>
      <dgm:spPr/>
    </dgm:pt>
    <dgm:pt modelId="{E828EE28-8A14-4E5D-8176-FA4D68E2E054}" type="pres">
      <dgm:prSet presAssocID="{7A092017-857D-4659-B4AE-400A65EED4E3}" presName="boxAndChildren" presStyleCnt="0"/>
      <dgm:spPr/>
    </dgm:pt>
    <dgm:pt modelId="{E65D608B-784B-4927-B3C2-F79843F6585E}" type="pres">
      <dgm:prSet presAssocID="{7A092017-857D-4659-B4AE-400A65EED4E3}" presName="parentTextBox" presStyleLbl="node1" presStyleIdx="0" presStyleCnt="3"/>
      <dgm:spPr/>
    </dgm:pt>
    <dgm:pt modelId="{4FA06E16-7F2D-4C04-9538-ED8F7A535CD1}" type="pres">
      <dgm:prSet presAssocID="{1F1A3EDE-58CA-4417-896A-51D5DE84D1D1}" presName="sp" presStyleCnt="0"/>
      <dgm:spPr/>
    </dgm:pt>
    <dgm:pt modelId="{B1A235B0-C8C1-4A39-8910-6CC0448C9849}" type="pres">
      <dgm:prSet presAssocID="{6554C7A1-E291-4FAB-AA4F-348B88C8D030}" presName="arrowAndChildren" presStyleCnt="0"/>
      <dgm:spPr/>
    </dgm:pt>
    <dgm:pt modelId="{EE833F63-F3BD-430D-B878-F10219235596}" type="pres">
      <dgm:prSet presAssocID="{6554C7A1-E291-4FAB-AA4F-348B88C8D030}" presName="parentTextArrow" presStyleLbl="node1" presStyleIdx="1" presStyleCnt="3"/>
      <dgm:spPr/>
    </dgm:pt>
    <dgm:pt modelId="{B7A306C7-0906-4D0F-9A11-1A0C6044D557}" type="pres">
      <dgm:prSet presAssocID="{4D331A0E-F172-4D07-A2EF-93E60526800E}" presName="sp" presStyleCnt="0"/>
      <dgm:spPr/>
    </dgm:pt>
    <dgm:pt modelId="{85A98842-93EA-4B36-B0ED-BB57DE16DF27}" type="pres">
      <dgm:prSet presAssocID="{D709E056-842D-4C5D-9FAB-E8FA085420B1}" presName="arrowAndChildren" presStyleCnt="0"/>
      <dgm:spPr/>
    </dgm:pt>
    <dgm:pt modelId="{1059A681-74CF-4791-A706-54193AEE6916}" type="pres">
      <dgm:prSet presAssocID="{D709E056-842D-4C5D-9FAB-E8FA085420B1}" presName="parentTextArrow" presStyleLbl="node1" presStyleIdx="2" presStyleCnt="3"/>
      <dgm:spPr/>
    </dgm:pt>
  </dgm:ptLst>
  <dgm:cxnLst>
    <dgm:cxn modelId="{D60FAE32-6255-48CE-A94D-C4C5E9A0E712}" srcId="{7E176AA2-E251-425B-9DA5-D75F935C880B}" destId="{6554C7A1-E291-4FAB-AA4F-348B88C8D030}" srcOrd="1" destOrd="0" parTransId="{5851BB19-6458-4CA7-9EAE-03102085CF55}" sibTransId="{1F1A3EDE-58CA-4417-896A-51D5DE84D1D1}"/>
    <dgm:cxn modelId="{ABD94B33-D78A-4E8B-915D-B47248FFB591}" srcId="{7E176AA2-E251-425B-9DA5-D75F935C880B}" destId="{D709E056-842D-4C5D-9FAB-E8FA085420B1}" srcOrd="0" destOrd="0" parTransId="{970CDF5D-FF56-4E73-85D2-9978436096F2}" sibTransId="{4D331A0E-F172-4D07-A2EF-93E60526800E}"/>
    <dgm:cxn modelId="{79609735-95A5-461B-81EF-6AED04A2E98C}" srcId="{7E176AA2-E251-425B-9DA5-D75F935C880B}" destId="{7A092017-857D-4659-B4AE-400A65EED4E3}" srcOrd="2" destOrd="0" parTransId="{80575E49-9A1F-478C-AD9A-467FC72573DB}" sibTransId="{C492DBEE-8558-41D6-9446-A510859DE957}"/>
    <dgm:cxn modelId="{C93B6964-60FF-4BB4-B2AE-2F44426AD182}" type="presOf" srcId="{7E176AA2-E251-425B-9DA5-D75F935C880B}" destId="{C95C3664-B1FC-4770-9A5E-D3784009AA10}" srcOrd="0" destOrd="0" presId="urn:microsoft.com/office/officeart/2005/8/layout/process4"/>
    <dgm:cxn modelId="{3A42498B-3CAF-4E9C-B58C-C56013EE5C90}" type="presOf" srcId="{D709E056-842D-4C5D-9FAB-E8FA085420B1}" destId="{1059A681-74CF-4791-A706-54193AEE6916}" srcOrd="0" destOrd="0" presId="urn:microsoft.com/office/officeart/2005/8/layout/process4"/>
    <dgm:cxn modelId="{9284A993-AFF6-4EE0-B8CF-3BF67AB6BA17}" type="presOf" srcId="{7A092017-857D-4659-B4AE-400A65EED4E3}" destId="{E65D608B-784B-4927-B3C2-F79843F6585E}" srcOrd="0" destOrd="0" presId="urn:microsoft.com/office/officeart/2005/8/layout/process4"/>
    <dgm:cxn modelId="{038F4095-EFE6-411A-8FF2-CBF7B2F79819}" type="presOf" srcId="{6554C7A1-E291-4FAB-AA4F-348B88C8D030}" destId="{EE833F63-F3BD-430D-B878-F10219235596}" srcOrd="0" destOrd="0" presId="urn:microsoft.com/office/officeart/2005/8/layout/process4"/>
    <dgm:cxn modelId="{C871D1BE-6537-444E-BB09-C5A516DE12CE}" type="presParOf" srcId="{C95C3664-B1FC-4770-9A5E-D3784009AA10}" destId="{E828EE28-8A14-4E5D-8176-FA4D68E2E054}" srcOrd="0" destOrd="0" presId="urn:microsoft.com/office/officeart/2005/8/layout/process4"/>
    <dgm:cxn modelId="{DACBF86C-A939-4E19-892B-92412C56AD45}" type="presParOf" srcId="{E828EE28-8A14-4E5D-8176-FA4D68E2E054}" destId="{E65D608B-784B-4927-B3C2-F79843F6585E}" srcOrd="0" destOrd="0" presId="urn:microsoft.com/office/officeart/2005/8/layout/process4"/>
    <dgm:cxn modelId="{ECDC4EA1-B87E-40BB-9E05-321FB55DEB5C}" type="presParOf" srcId="{C95C3664-B1FC-4770-9A5E-D3784009AA10}" destId="{4FA06E16-7F2D-4C04-9538-ED8F7A535CD1}" srcOrd="1" destOrd="0" presId="urn:microsoft.com/office/officeart/2005/8/layout/process4"/>
    <dgm:cxn modelId="{D4F0323A-3979-4EAB-B0A9-B6E15DCCAC87}" type="presParOf" srcId="{C95C3664-B1FC-4770-9A5E-D3784009AA10}" destId="{B1A235B0-C8C1-4A39-8910-6CC0448C9849}" srcOrd="2" destOrd="0" presId="urn:microsoft.com/office/officeart/2005/8/layout/process4"/>
    <dgm:cxn modelId="{E3A11D27-4744-4260-8AE4-2EDFCDDE6EB4}" type="presParOf" srcId="{B1A235B0-C8C1-4A39-8910-6CC0448C9849}" destId="{EE833F63-F3BD-430D-B878-F10219235596}" srcOrd="0" destOrd="0" presId="urn:microsoft.com/office/officeart/2005/8/layout/process4"/>
    <dgm:cxn modelId="{9D0FDC40-FC3E-4542-87EF-83F1C2EE5A1B}" type="presParOf" srcId="{C95C3664-B1FC-4770-9A5E-D3784009AA10}" destId="{B7A306C7-0906-4D0F-9A11-1A0C6044D557}" srcOrd="3" destOrd="0" presId="urn:microsoft.com/office/officeart/2005/8/layout/process4"/>
    <dgm:cxn modelId="{A08036BE-12A8-4329-8639-82A2F7097094}" type="presParOf" srcId="{C95C3664-B1FC-4770-9A5E-D3784009AA10}" destId="{85A98842-93EA-4B36-B0ED-BB57DE16DF27}" srcOrd="4" destOrd="0" presId="urn:microsoft.com/office/officeart/2005/8/layout/process4"/>
    <dgm:cxn modelId="{6105B176-B78C-44B8-BE71-2601FE38730C}" type="presParOf" srcId="{85A98842-93EA-4B36-B0ED-BB57DE16DF27}" destId="{1059A681-74CF-4791-A706-54193AEE691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D608B-784B-4927-B3C2-F79843F6585E}">
      <dsp:nvSpPr>
        <dsp:cNvPr id="0" name=""/>
        <dsp:cNvSpPr/>
      </dsp:nvSpPr>
      <dsp:spPr>
        <a:xfrm>
          <a:off x="0" y="4274295"/>
          <a:ext cx="4358346" cy="14029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 To create interactive dashboards for decision-making</a:t>
          </a:r>
        </a:p>
      </dsp:txBody>
      <dsp:txXfrm>
        <a:off x="0" y="4274295"/>
        <a:ext cx="4358346" cy="1402919"/>
      </dsp:txXfrm>
    </dsp:sp>
    <dsp:sp modelId="{EE833F63-F3BD-430D-B878-F10219235596}">
      <dsp:nvSpPr>
        <dsp:cNvPr id="0" name=""/>
        <dsp:cNvSpPr/>
      </dsp:nvSpPr>
      <dsp:spPr>
        <a:xfrm rot="10800000">
          <a:off x="0" y="2137649"/>
          <a:ext cx="4358346" cy="2157689"/>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 To uncover patterns in batting, bowling, toss decisions, and stadiums</a:t>
          </a:r>
        </a:p>
      </dsp:txBody>
      <dsp:txXfrm rot="10800000">
        <a:off x="0" y="2137649"/>
        <a:ext cx="4358346" cy="1402002"/>
      </dsp:txXfrm>
    </dsp:sp>
    <dsp:sp modelId="{1059A681-74CF-4791-A706-54193AEE6916}">
      <dsp:nvSpPr>
        <dsp:cNvPr id="0" name=""/>
        <dsp:cNvSpPr/>
      </dsp:nvSpPr>
      <dsp:spPr>
        <a:xfrm rot="10800000">
          <a:off x="0" y="1003"/>
          <a:ext cx="4358346" cy="2157689"/>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 To analyze IPL data (matches, players, venues)</a:t>
          </a:r>
        </a:p>
      </dsp:txBody>
      <dsp:txXfrm rot="10800000">
        <a:off x="0" y="1003"/>
        <a:ext cx="4358346" cy="14020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49" y="1093788"/>
            <a:ext cx="7879841" cy="2967208"/>
          </a:xfrm>
        </p:spPr>
        <p:txBody>
          <a:bodyPr>
            <a:normAutofit/>
          </a:bodyPr>
          <a:lstStyle/>
          <a:p>
            <a:pPr algn="l"/>
            <a:r>
              <a:rPr lang="en-IN" sz="7000"/>
              <a:t>IPL Data Analytics Dashboard</a:t>
            </a:r>
          </a:p>
        </p:txBody>
      </p:sp>
      <p:sp>
        <p:nvSpPr>
          <p:cNvPr id="3" name="Subtitle 2"/>
          <p:cNvSpPr>
            <a:spLocks noGrp="1"/>
          </p:cNvSpPr>
          <p:nvPr>
            <p:ph type="subTitle" idx="1"/>
          </p:nvPr>
        </p:nvSpPr>
        <p:spPr>
          <a:xfrm>
            <a:off x="5550693" y="4619624"/>
            <a:ext cx="2960084" cy="1038225"/>
          </a:xfrm>
        </p:spPr>
        <p:txBody>
          <a:bodyPr>
            <a:normAutofit/>
          </a:bodyPr>
          <a:lstStyle/>
          <a:p>
            <a:pPr algn="r">
              <a:lnSpc>
                <a:spcPct val="90000"/>
              </a:lnSpc>
            </a:pPr>
            <a:r>
              <a:rPr lang="en-US" sz="1500"/>
              <a:t>Insights on Players, Teams &amp; Venues (2008–2023)</a:t>
            </a:r>
          </a:p>
          <a:p>
            <a:pPr algn="r">
              <a:lnSpc>
                <a:spcPct val="90000"/>
              </a:lnSpc>
            </a:pPr>
            <a:r>
              <a:rPr lang="en-US" sz="1500"/>
              <a:t>Aditya Anilkumar| Data Analyst</a:t>
            </a:r>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21E07-0BCD-4EFE-1C1F-8E03C9FD834D}"/>
              </a:ext>
            </a:extLst>
          </p:cNvPr>
          <p:cNvSpPr>
            <a:spLocks noGrp="1"/>
          </p:cNvSpPr>
          <p:nvPr>
            <p:ph type="title"/>
          </p:nvPr>
        </p:nvSpPr>
        <p:spPr>
          <a:xfrm>
            <a:off x="628650" y="365125"/>
            <a:ext cx="7886700" cy="1325563"/>
          </a:xfrm>
        </p:spPr>
        <p:txBody>
          <a:bodyPr>
            <a:normAutofit/>
          </a:bodyPr>
          <a:lstStyle/>
          <a:p>
            <a:r>
              <a:rPr lang="en-IN" sz="4700"/>
              <a:t>Conclusion &amp; Next Steps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01936E-0DAC-80C2-2D0A-97BAD66E8E72}"/>
              </a:ext>
            </a:extLst>
          </p:cNvPr>
          <p:cNvSpPr>
            <a:spLocks noGrp="1"/>
          </p:cNvSpPr>
          <p:nvPr>
            <p:ph idx="1"/>
          </p:nvPr>
        </p:nvSpPr>
        <p:spPr>
          <a:xfrm>
            <a:off x="628650" y="1929384"/>
            <a:ext cx="7886700" cy="4251960"/>
          </a:xfrm>
        </p:spPr>
        <p:txBody>
          <a:bodyPr>
            <a:normAutofit/>
          </a:bodyPr>
          <a:lstStyle/>
          <a:p>
            <a:r>
              <a:rPr lang="en-US" sz="1900" dirty="0"/>
              <a:t>IPL data shows that strategy is more important than luck; the toss alone does not determine outcomes. </a:t>
            </a:r>
          </a:p>
          <a:p>
            <a:r>
              <a:rPr lang="en-US" sz="1900" dirty="0"/>
              <a:t>Data helps teams select the best players, arrange batting order, and create strategies based on the venue. </a:t>
            </a:r>
          </a:p>
          <a:p>
            <a:endParaRPr lang="en-US" sz="1900" dirty="0"/>
          </a:p>
          <a:p>
            <a:pPr marL="0" indent="0">
              <a:buNone/>
            </a:pPr>
            <a:r>
              <a:rPr lang="en-US" sz="1900" dirty="0"/>
              <a:t>Future analysis could focus on:</a:t>
            </a:r>
          </a:p>
          <a:p>
            <a:endParaRPr lang="en-US" sz="1900" dirty="0"/>
          </a:p>
          <a:p>
            <a:r>
              <a:rPr lang="en-US" sz="1900" dirty="0"/>
              <a:t>Player form by season (Kohli's strong performance in 2016, Gayle's peak in 2012). </a:t>
            </a:r>
          </a:p>
          <a:p>
            <a:r>
              <a:rPr lang="en-US" sz="1900" dirty="0"/>
              <a:t>The impact of foreign players compared to Indian players. </a:t>
            </a:r>
          </a:p>
          <a:p>
            <a:r>
              <a:rPr lang="en-US" sz="1900" dirty="0"/>
              <a:t>Predictive models for match results that use AI to estimate win probability.</a:t>
            </a:r>
            <a:endParaRPr lang="en-IN" sz="1900" dirty="0"/>
          </a:p>
        </p:txBody>
      </p:sp>
    </p:spTree>
    <p:extLst>
      <p:ext uri="{BB962C8B-B14F-4D97-AF65-F5344CB8AC3E}">
        <p14:creationId xmlns:p14="http://schemas.microsoft.com/office/powerpoint/2010/main" val="411342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673770"/>
            <a:ext cx="2415246" cy="2027227"/>
          </a:xfrm>
        </p:spPr>
        <p:txBody>
          <a:bodyPr vert="horz" lIns="91440" tIns="45720" rIns="91440" bIns="45720" rtlCol="0" anchor="t">
            <a:normAutofit/>
          </a:bodyPr>
          <a:lstStyle/>
          <a:p>
            <a:pPr algn="l" defTabSz="914400">
              <a:lnSpc>
                <a:spcPct val="90000"/>
              </a:lnSpc>
            </a:pPr>
            <a:r>
              <a:rPr lang="en-US" sz="4300" kern="1200">
                <a:solidFill>
                  <a:srgbClr val="FFFFFF"/>
                </a:solidFill>
                <a:latin typeface="+mj-lt"/>
                <a:ea typeface="+mj-ea"/>
                <a:cs typeface="+mj-cs"/>
              </a:rPr>
              <a:t>Objective</a:t>
            </a:r>
          </a:p>
        </p:txBody>
      </p:sp>
      <p:graphicFrame>
        <p:nvGraphicFramePr>
          <p:cNvPr id="21" name="TextBox 2">
            <a:extLst>
              <a:ext uri="{FF2B5EF4-FFF2-40B4-BE49-F238E27FC236}">
                <a16:creationId xmlns:a16="http://schemas.microsoft.com/office/drawing/2014/main" id="{C8428800-0EFD-6803-A466-7C501BCE4AD5}"/>
              </a:ext>
            </a:extLst>
          </p:cNvPr>
          <p:cNvGraphicFramePr/>
          <p:nvPr>
            <p:extLst>
              <p:ext uri="{D42A27DB-BD31-4B8C-83A1-F6EECF244321}">
                <p14:modId xmlns:p14="http://schemas.microsoft.com/office/powerpoint/2010/main" val="37824081"/>
              </p:ext>
            </p:extLst>
          </p:nvPr>
        </p:nvGraphicFramePr>
        <p:xfrm>
          <a:off x="4157004" y="541606"/>
          <a:ext cx="4358346"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algn="l" defTabSz="914400">
              <a:lnSpc>
                <a:spcPct val="90000"/>
              </a:lnSpc>
            </a:pPr>
            <a:r>
              <a:rPr lang="en-US" sz="3600" kern="1200">
                <a:solidFill>
                  <a:schemeClr val="tx1"/>
                </a:solidFill>
                <a:latin typeface="+mj-lt"/>
                <a:ea typeface="+mj-ea"/>
                <a:cs typeface="+mj-cs"/>
              </a:rPr>
              <a:t>Overall IPL Stats (2008–2023)</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73202" y="2807208"/>
            <a:ext cx="257175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000"/>
              <a:t>636 matches, 35 venues, 14 teams → shows the massive scale of IPL.</a:t>
            </a:r>
          </a:p>
          <a:p>
            <a:pPr marL="285750" indent="-228600" defTabSz="914400">
              <a:lnSpc>
                <a:spcPct val="90000"/>
              </a:lnSpc>
              <a:spcAft>
                <a:spcPts val="600"/>
              </a:spcAft>
              <a:buFont typeface="Arial" panose="020B0604020202020204" pitchFamily="34" charset="0"/>
              <a:buChar char="•"/>
            </a:pPr>
            <a:r>
              <a:rPr lang="en-US" sz="1000"/>
              <a:t>6,523 sixes and 17K fours highlight the </a:t>
            </a:r>
            <a:r>
              <a:rPr lang="en-US" sz="1000" b="1"/>
              <a:t>batting-heavy nature</a:t>
            </a:r>
            <a:r>
              <a:rPr lang="en-US" sz="1000"/>
              <a:t> of the tournament.</a:t>
            </a:r>
          </a:p>
          <a:p>
            <a:pPr marL="285750" indent="-228600" defTabSz="914400">
              <a:lnSpc>
                <a:spcPct val="90000"/>
              </a:lnSpc>
              <a:spcAft>
                <a:spcPts val="600"/>
              </a:spcAft>
              <a:buFont typeface="Arial" panose="020B0604020202020204" pitchFamily="34" charset="0"/>
              <a:buChar char="•"/>
            </a:pPr>
            <a:r>
              <a:rPr lang="en-US" sz="1000"/>
              <a:t>Best batting → </a:t>
            </a:r>
            <a:r>
              <a:rPr lang="en-US" sz="1000" b="1"/>
              <a:t>Chris Gayle’s 175 runs (single innings)</a:t>
            </a:r>
            <a:r>
              <a:rPr lang="en-US" sz="1000"/>
              <a:t>.</a:t>
            </a:r>
          </a:p>
          <a:p>
            <a:pPr marL="285750" indent="-228600" defTabSz="914400">
              <a:lnSpc>
                <a:spcPct val="90000"/>
              </a:lnSpc>
              <a:spcAft>
                <a:spcPts val="600"/>
              </a:spcAft>
              <a:buFont typeface="Arial" panose="020B0604020202020204" pitchFamily="34" charset="0"/>
              <a:buChar char="•"/>
            </a:pPr>
            <a:r>
              <a:rPr lang="en-US" sz="1000"/>
              <a:t>Best bowling → </a:t>
            </a:r>
            <a:r>
              <a:rPr lang="en-US" sz="1000" b="1"/>
              <a:t>Kamran Khan, 33 wickets in a season</a:t>
            </a:r>
            <a:r>
              <a:rPr lang="en-US" sz="1000"/>
              <a:t>.</a:t>
            </a:r>
          </a:p>
          <a:p>
            <a:pPr marL="285750" indent="-228600" defTabSz="914400">
              <a:lnSpc>
                <a:spcPct val="90000"/>
              </a:lnSpc>
              <a:spcAft>
                <a:spcPts val="600"/>
              </a:spcAft>
              <a:buFont typeface="Arial" panose="020B0604020202020204" pitchFamily="34" charset="0"/>
              <a:buChar char="•"/>
            </a:pPr>
            <a:r>
              <a:rPr lang="en-US" sz="1000"/>
              <a:t>Most MVP awards → </a:t>
            </a:r>
            <a:r>
              <a:rPr lang="en-US" sz="1000" b="1"/>
              <a:t>Gayle again (18 awards)</a:t>
            </a:r>
            <a:r>
              <a:rPr lang="en-US" sz="1000"/>
              <a:t> → clearly a game-changer.</a:t>
            </a:r>
          </a:p>
          <a:p>
            <a:pPr indent="-228600" defTabSz="914400">
              <a:lnSpc>
                <a:spcPct val="90000"/>
              </a:lnSpc>
              <a:spcAft>
                <a:spcPts val="600"/>
              </a:spcAft>
              <a:buFont typeface="Arial" panose="020B0604020202020204" pitchFamily="34" charset="0"/>
              <a:buChar char="•"/>
            </a:pPr>
            <a:endParaRPr lang="en-US" sz="1000"/>
          </a:p>
          <a:p>
            <a:pPr indent="-228600" defTabSz="914400">
              <a:lnSpc>
                <a:spcPct val="90000"/>
              </a:lnSpc>
              <a:spcAft>
                <a:spcPts val="600"/>
              </a:spcAft>
              <a:buFont typeface="Arial" panose="020B0604020202020204" pitchFamily="34" charset="0"/>
              <a:buChar char="•"/>
            </a:pPr>
            <a:r>
              <a:rPr lang="en-US" sz="1000" i="1"/>
              <a:t>Trend:</a:t>
            </a:r>
            <a:r>
              <a:rPr lang="en-US" sz="1000"/>
              <a:t> Runs &amp; wickets peaked around </a:t>
            </a:r>
            <a:r>
              <a:rPr lang="en-US" sz="1000" b="1"/>
              <a:t>2012–2013</a:t>
            </a:r>
            <a:r>
              <a:rPr lang="en-US" sz="1000"/>
              <a:t>, then slightly dipped, showing changes in pitch/playing styles.</a:t>
            </a:r>
          </a:p>
        </p:txBody>
      </p:sp>
      <p:pic>
        <p:nvPicPr>
          <p:cNvPr id="7" name="Picture 6" descr="A screenshot of a graph&#10;&#10;AI-generated content may be incorrect.">
            <a:extLst>
              <a:ext uri="{FF2B5EF4-FFF2-40B4-BE49-F238E27FC236}">
                <a16:creationId xmlns:a16="http://schemas.microsoft.com/office/drawing/2014/main" id="{98D68ABB-4F8B-0804-0828-19D909415D6A}"/>
              </a:ext>
            </a:extLst>
          </p:cNvPr>
          <p:cNvPicPr>
            <a:picLocks noChangeAspect="1"/>
          </p:cNvPicPr>
          <p:nvPr/>
        </p:nvPicPr>
        <p:blipFill>
          <a:blip r:embed="rId2"/>
          <a:stretch>
            <a:fillRect/>
          </a:stretch>
        </p:blipFill>
        <p:spPr>
          <a:xfrm>
            <a:off x="3490722" y="639520"/>
            <a:ext cx="5177790" cy="55783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algn="l" defTabSz="914400">
              <a:lnSpc>
                <a:spcPct val="90000"/>
              </a:lnSpc>
            </a:pPr>
            <a:r>
              <a:rPr lang="en-US" sz="4700" kern="1200">
                <a:solidFill>
                  <a:schemeClr val="tx1"/>
                </a:solidFill>
                <a:latin typeface="+mj-lt"/>
                <a:ea typeface="+mj-ea"/>
                <a:cs typeface="+mj-cs"/>
              </a:rPr>
              <a:t>Toss Analysis</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73202" y="2807208"/>
            <a:ext cx="257175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000"/>
              <a:t>Teams prefer to field after winning the toss, about 57% of the time. This is a common strategy in T20 matches.</a:t>
            </a:r>
          </a:p>
          <a:p>
            <a:pPr marL="285750" indent="-228600" defTabSz="914400">
              <a:lnSpc>
                <a:spcPct val="90000"/>
              </a:lnSpc>
              <a:spcAft>
                <a:spcPts val="600"/>
              </a:spcAft>
              <a:buFont typeface="Arial" panose="020B0604020202020204" pitchFamily="34" charset="0"/>
              <a:buChar char="•"/>
            </a:pPr>
            <a:r>
              <a:rPr lang="en-US" sz="1000"/>
              <a:t>Winning the toss does not ensure victory. Mumbai Indians and Chennai Super Kings use their toss advantage more effectively than other teams, but overall, match wins are fairly even across all toss decisions.</a:t>
            </a:r>
          </a:p>
          <a:p>
            <a:pPr marL="285750" indent="-228600" defTabSz="914400">
              <a:lnSpc>
                <a:spcPct val="90000"/>
              </a:lnSpc>
              <a:spcAft>
                <a:spcPts val="600"/>
              </a:spcAft>
              <a:buFont typeface="Arial" panose="020B0604020202020204" pitchFamily="34" charset="0"/>
              <a:buChar char="•"/>
            </a:pPr>
            <a:r>
              <a:rPr lang="en-US" sz="1000"/>
              <a:t>Rising Pune Supergiants had the highest toss win percentage at 83%, but this did not consistently lead to victories.</a:t>
            </a:r>
          </a:p>
          <a:p>
            <a:pPr marL="285750" indent="-228600" defTabSz="914400">
              <a:lnSpc>
                <a:spcPct val="90000"/>
              </a:lnSpc>
              <a:spcAft>
                <a:spcPts val="600"/>
              </a:spcAft>
              <a:buFont typeface="Arial" panose="020B0604020202020204" pitchFamily="34" charset="0"/>
              <a:buChar char="•"/>
            </a:pPr>
            <a:r>
              <a:rPr lang="en-US" sz="1000"/>
              <a:t>Gujarat Lions also had strong toss statistics, but, once again, winning the toss does not equal winning the match.</a:t>
            </a:r>
          </a:p>
          <a:p>
            <a:pPr indent="-228600" defTabSz="914400">
              <a:lnSpc>
                <a:spcPct val="90000"/>
              </a:lnSpc>
              <a:spcAft>
                <a:spcPts val="600"/>
              </a:spcAft>
              <a:buFont typeface="Arial" panose="020B0604020202020204" pitchFamily="34" charset="0"/>
              <a:buChar char="•"/>
            </a:pPr>
            <a:endParaRPr lang="en-US" sz="1000"/>
          </a:p>
          <a:p>
            <a:pPr indent="-228600" defTabSz="914400">
              <a:lnSpc>
                <a:spcPct val="90000"/>
              </a:lnSpc>
              <a:spcAft>
                <a:spcPts val="600"/>
              </a:spcAft>
              <a:buFont typeface="Arial" panose="020B0604020202020204" pitchFamily="34" charset="0"/>
              <a:buChar char="•"/>
            </a:pPr>
            <a:r>
              <a:rPr lang="en-US" sz="1000"/>
              <a:t>Takeaway: The toss offers a slight advantage, but winning requires execution.</a:t>
            </a:r>
          </a:p>
        </p:txBody>
      </p:sp>
      <p:pic>
        <p:nvPicPr>
          <p:cNvPr id="5" name="Picture 4" descr="A close-up of a graph&#10;&#10;AI-generated content may be incorrect.">
            <a:extLst>
              <a:ext uri="{FF2B5EF4-FFF2-40B4-BE49-F238E27FC236}">
                <a16:creationId xmlns:a16="http://schemas.microsoft.com/office/drawing/2014/main" id="{72366739-E79F-A88F-658D-B31D6EAE87B2}"/>
              </a:ext>
            </a:extLst>
          </p:cNvPr>
          <p:cNvPicPr>
            <a:picLocks noChangeAspect="1"/>
          </p:cNvPicPr>
          <p:nvPr/>
        </p:nvPicPr>
        <p:blipFill>
          <a:blip r:embed="rId2"/>
          <a:stretch>
            <a:fillRect/>
          </a:stretch>
        </p:blipFill>
        <p:spPr>
          <a:xfrm>
            <a:off x="3490722" y="639520"/>
            <a:ext cx="5177790" cy="557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algn="l" defTabSz="914400">
              <a:lnSpc>
                <a:spcPct val="90000"/>
              </a:lnSpc>
            </a:pPr>
            <a:r>
              <a:rPr lang="en-US" sz="4700" kern="1200" dirty="0">
                <a:solidFill>
                  <a:schemeClr val="tx1"/>
                </a:solidFill>
                <a:latin typeface="+mj-lt"/>
                <a:ea typeface="+mj-ea"/>
                <a:cs typeface="+mj-cs"/>
              </a:rPr>
              <a:t>Player Analysis</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73202" y="2807208"/>
            <a:ext cx="2571750" cy="3410712"/>
          </a:xfrm>
          <a:prstGeom prst="rect">
            <a:avLst/>
          </a:prstGeom>
        </p:spPr>
        <p:txBody>
          <a:bodyPr vert="horz" lIns="91440" tIns="45720" rIns="91440" bIns="45720" rtlCol="0" anchor="t">
            <a:normAutofit/>
          </a:bodyPr>
          <a:lstStyle/>
          <a:p>
            <a:pPr defTabSz="914400">
              <a:lnSpc>
                <a:spcPct val="90000"/>
              </a:lnSpc>
              <a:spcAft>
                <a:spcPts val="600"/>
              </a:spcAft>
            </a:pPr>
            <a:r>
              <a:rPr lang="en-US" sz="900" dirty="0"/>
              <a:t>Top Run Scorers:</a:t>
            </a:r>
          </a:p>
          <a:p>
            <a:pPr marL="285750" indent="-228600" defTabSz="914400">
              <a:lnSpc>
                <a:spcPct val="90000"/>
              </a:lnSpc>
              <a:spcAft>
                <a:spcPts val="600"/>
              </a:spcAft>
              <a:buFont typeface="Arial" panose="020B0604020202020204" pitchFamily="34" charset="0"/>
              <a:buChar char="•"/>
            </a:pPr>
            <a:r>
              <a:rPr lang="en-US" sz="900" dirty="0"/>
              <a:t>Suresh Raina (4.5K), Virat Kohli (4.4K), Rohit Sharma (4.2K). These players show consistency across seasons.</a:t>
            </a:r>
          </a:p>
          <a:p>
            <a:pPr marL="285750" indent="-228600" defTabSz="914400">
              <a:lnSpc>
                <a:spcPct val="90000"/>
              </a:lnSpc>
              <a:spcAft>
                <a:spcPts val="600"/>
              </a:spcAft>
              <a:buFont typeface="Arial" panose="020B0604020202020204" pitchFamily="34" charset="0"/>
              <a:buChar char="•"/>
            </a:pPr>
            <a:r>
              <a:rPr lang="en-US" sz="900" dirty="0"/>
              <a:t>Top Wicket Takers: Harbhajan Singh (3K wickets), Malinga, Ashwin highlight bowlers who did well in IPL conditions.</a:t>
            </a:r>
          </a:p>
          <a:p>
            <a:pPr marL="285750" indent="-228600" defTabSz="914400">
              <a:lnSpc>
                <a:spcPct val="90000"/>
              </a:lnSpc>
              <a:spcAft>
                <a:spcPts val="600"/>
              </a:spcAft>
              <a:buFont typeface="Arial" panose="020B0604020202020204" pitchFamily="34" charset="0"/>
              <a:buChar char="•"/>
            </a:pPr>
            <a:r>
              <a:rPr lang="en-US" sz="900" dirty="0"/>
              <a:t>Fielding Impact: Dhoni stands out with 20 runouts. ABD, Raina, Karthik are among the top catchers. This proves fielding is equally important.</a:t>
            </a:r>
          </a:p>
          <a:p>
            <a:pPr defTabSz="914400">
              <a:lnSpc>
                <a:spcPct val="90000"/>
              </a:lnSpc>
              <a:spcAft>
                <a:spcPts val="600"/>
              </a:spcAft>
            </a:pPr>
            <a:r>
              <a:rPr lang="en-US" sz="900" dirty="0"/>
              <a:t>Boundary Hitters:</a:t>
            </a:r>
          </a:p>
          <a:p>
            <a:pPr marL="285750" indent="-228600" defTabSz="914400">
              <a:lnSpc>
                <a:spcPct val="90000"/>
              </a:lnSpc>
              <a:spcAft>
                <a:spcPts val="600"/>
              </a:spcAft>
              <a:buFont typeface="Arial" panose="020B0604020202020204" pitchFamily="34" charset="0"/>
              <a:buChar char="•"/>
            </a:pPr>
            <a:r>
              <a:rPr lang="en-US" sz="900" dirty="0"/>
              <a:t>Sixes: Chris Gayle, Raina, Warner lead the way.</a:t>
            </a:r>
          </a:p>
          <a:p>
            <a:pPr marL="285750" indent="-228600" defTabSz="914400">
              <a:lnSpc>
                <a:spcPct val="90000"/>
              </a:lnSpc>
              <a:spcAft>
                <a:spcPts val="600"/>
              </a:spcAft>
              <a:buFont typeface="Arial" panose="020B0604020202020204" pitchFamily="34" charset="0"/>
              <a:buChar char="•"/>
            </a:pPr>
            <a:r>
              <a:rPr lang="en-US" sz="900" dirty="0"/>
              <a:t>Fours: Gautam Gambhir is in the lead with 484, followed by Raina, Warner, and Kohli.</a:t>
            </a:r>
          </a:p>
          <a:p>
            <a:pPr indent="-228600" defTabSz="914400">
              <a:lnSpc>
                <a:spcPct val="90000"/>
              </a:lnSpc>
              <a:spcAft>
                <a:spcPts val="600"/>
              </a:spcAft>
              <a:buFont typeface="Arial" panose="020B0604020202020204" pitchFamily="34" charset="0"/>
              <a:buChar char="•"/>
            </a:pPr>
            <a:endParaRPr lang="en-US" sz="900" dirty="0"/>
          </a:p>
          <a:p>
            <a:pPr defTabSz="914400">
              <a:lnSpc>
                <a:spcPct val="90000"/>
              </a:lnSpc>
              <a:spcAft>
                <a:spcPts val="600"/>
              </a:spcAft>
            </a:pPr>
            <a:r>
              <a:rPr lang="en-US" sz="900" dirty="0"/>
              <a:t>Insight: Balanced teams need consistent scorers, attacking bowlers, and sharp fielders.</a:t>
            </a:r>
          </a:p>
        </p:txBody>
      </p:sp>
      <p:pic>
        <p:nvPicPr>
          <p:cNvPr id="7" name="Picture 6" descr="A screenshot of a graph&#10;&#10;AI-generated content may be incorrect.">
            <a:extLst>
              <a:ext uri="{FF2B5EF4-FFF2-40B4-BE49-F238E27FC236}">
                <a16:creationId xmlns:a16="http://schemas.microsoft.com/office/drawing/2014/main" id="{E6983759-8BA9-757C-5E97-983AC1D29A8B}"/>
              </a:ext>
            </a:extLst>
          </p:cNvPr>
          <p:cNvPicPr>
            <a:picLocks noChangeAspect="1"/>
          </p:cNvPicPr>
          <p:nvPr/>
        </p:nvPicPr>
        <p:blipFill>
          <a:blip r:embed="rId2"/>
          <a:stretch>
            <a:fillRect/>
          </a:stretch>
        </p:blipFill>
        <p:spPr>
          <a:xfrm>
            <a:off x="3490722" y="639520"/>
            <a:ext cx="5180076" cy="55692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algn="l" defTabSz="914400">
              <a:lnSpc>
                <a:spcPct val="90000"/>
              </a:lnSpc>
            </a:pPr>
            <a:r>
              <a:rPr lang="en-US" sz="4700" kern="1200">
                <a:solidFill>
                  <a:schemeClr val="tx1"/>
                </a:solidFill>
                <a:latin typeface="+mj-lt"/>
                <a:ea typeface="+mj-ea"/>
                <a:cs typeface="+mj-cs"/>
              </a:rPr>
              <a:t>Team Success</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73202" y="2807208"/>
            <a:ext cx="257175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300" dirty="0"/>
              <a:t>Mumbai Indians, with 92 wins, are the most successful team. </a:t>
            </a:r>
          </a:p>
          <a:p>
            <a:pPr marL="285750" indent="-228600" defTabSz="914400">
              <a:lnSpc>
                <a:spcPct val="90000"/>
              </a:lnSpc>
              <a:spcAft>
                <a:spcPts val="600"/>
              </a:spcAft>
              <a:buFont typeface="Arial" panose="020B0604020202020204" pitchFamily="34" charset="0"/>
              <a:buChar char="•"/>
            </a:pPr>
            <a:r>
              <a:rPr lang="en-US" sz="1300" dirty="0"/>
              <a:t>Chennai Super Kings, with 79 wins, come in a close second. </a:t>
            </a:r>
          </a:p>
          <a:p>
            <a:pPr marL="285750" indent="-228600" defTabSz="914400">
              <a:lnSpc>
                <a:spcPct val="90000"/>
              </a:lnSpc>
              <a:spcAft>
                <a:spcPts val="600"/>
              </a:spcAft>
              <a:buFont typeface="Arial" panose="020B0604020202020204" pitchFamily="34" charset="0"/>
              <a:buChar char="•"/>
            </a:pPr>
            <a:r>
              <a:rPr lang="en-US" sz="1300" dirty="0"/>
              <a:t>RCB, Punjab, and Rajasthan have been consistent but hold fewer titles. </a:t>
            </a:r>
          </a:p>
          <a:p>
            <a:pPr marL="285750" indent="-228600" defTabSz="914400">
              <a:lnSpc>
                <a:spcPct val="90000"/>
              </a:lnSpc>
              <a:spcAft>
                <a:spcPts val="600"/>
              </a:spcAft>
              <a:buFont typeface="Arial" panose="020B0604020202020204" pitchFamily="34" charset="0"/>
              <a:buChar char="•"/>
            </a:pPr>
            <a:r>
              <a:rPr lang="en-US" sz="1300" dirty="0"/>
              <a:t>Deccan Chargers and Gujarat Lions faded because of their shorter existence. </a:t>
            </a:r>
          </a:p>
          <a:p>
            <a:pPr indent="-228600" defTabSz="914400">
              <a:lnSpc>
                <a:spcPct val="90000"/>
              </a:lnSpc>
              <a:spcAft>
                <a:spcPts val="600"/>
              </a:spcAft>
              <a:buFont typeface="Arial" panose="020B0604020202020204" pitchFamily="34" charset="0"/>
              <a:buChar char="•"/>
            </a:pPr>
            <a:endParaRPr lang="en-US" sz="1300" dirty="0"/>
          </a:p>
          <a:p>
            <a:pPr defTabSz="914400">
              <a:lnSpc>
                <a:spcPct val="90000"/>
              </a:lnSpc>
              <a:spcAft>
                <a:spcPts val="600"/>
              </a:spcAft>
            </a:pPr>
            <a:r>
              <a:rPr lang="en-US" sz="1300" dirty="0"/>
              <a:t>Insight: MI and CSK dominate due to stable squads, good balance, and strong captains, like Dhoni and Rohit.</a:t>
            </a:r>
          </a:p>
        </p:txBody>
      </p:sp>
      <p:pic>
        <p:nvPicPr>
          <p:cNvPr id="9" name="Picture 8" descr="A group of blue bars&#10;&#10;AI-generated content may be incorrect.">
            <a:extLst>
              <a:ext uri="{FF2B5EF4-FFF2-40B4-BE49-F238E27FC236}">
                <a16:creationId xmlns:a16="http://schemas.microsoft.com/office/drawing/2014/main" id="{819401CF-CFA2-D137-53E9-273215099B4F}"/>
              </a:ext>
            </a:extLst>
          </p:cNvPr>
          <p:cNvPicPr>
            <a:picLocks noChangeAspect="1"/>
          </p:cNvPicPr>
          <p:nvPr/>
        </p:nvPicPr>
        <p:blipFill>
          <a:blip r:embed="rId2"/>
          <a:stretch>
            <a:fillRect/>
          </a:stretch>
        </p:blipFill>
        <p:spPr>
          <a:xfrm>
            <a:off x="3490722" y="639520"/>
            <a:ext cx="5177790" cy="557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6377F-6990-2936-D61C-56BDC46A50F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6C22BEA-8935-F77A-2443-8B625DAF94CC}"/>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lgn="l" defTabSz="914400">
              <a:lnSpc>
                <a:spcPct val="90000"/>
              </a:lnSpc>
            </a:pPr>
            <a:r>
              <a:rPr lang="en-US" kern="1200">
                <a:solidFill>
                  <a:schemeClr val="tx1"/>
                </a:solidFill>
                <a:latin typeface="+mj-lt"/>
                <a:ea typeface="+mj-ea"/>
                <a:cs typeface="+mj-cs"/>
              </a:rPr>
              <a:t>Venues &amp; “Lucky Stadiums”</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different colored bars&#10;&#10;AI-generated content may be incorrect.">
            <a:extLst>
              <a:ext uri="{FF2B5EF4-FFF2-40B4-BE49-F238E27FC236}">
                <a16:creationId xmlns:a16="http://schemas.microsoft.com/office/drawing/2014/main" id="{9A8C579B-1453-913D-E091-CF9FDCE59243}"/>
              </a:ext>
            </a:extLst>
          </p:cNvPr>
          <p:cNvPicPr>
            <a:picLocks noChangeAspect="1"/>
          </p:cNvPicPr>
          <p:nvPr/>
        </p:nvPicPr>
        <p:blipFill>
          <a:blip r:embed="rId2"/>
          <a:stretch>
            <a:fillRect/>
          </a:stretch>
        </p:blipFill>
        <p:spPr>
          <a:xfrm>
            <a:off x="3490722" y="639193"/>
            <a:ext cx="5410962" cy="5478143"/>
          </a:xfrm>
          <a:prstGeom prst="rect">
            <a:avLst/>
          </a:prstGeom>
        </p:spPr>
      </p:pic>
    </p:spTree>
    <p:extLst>
      <p:ext uri="{BB962C8B-B14F-4D97-AF65-F5344CB8AC3E}">
        <p14:creationId xmlns:p14="http://schemas.microsoft.com/office/powerpoint/2010/main" val="86661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vert="horz" lIns="91440" tIns="45720" rIns="91440" bIns="45720" rtlCol="0" anchor="ctr">
            <a:normAutofit/>
          </a:bodyPr>
          <a:lstStyle/>
          <a:p>
            <a:pPr algn="l" defTabSz="914400">
              <a:lnSpc>
                <a:spcPct val="90000"/>
              </a:lnSpc>
            </a:pPr>
            <a:r>
              <a:rPr lang="en-US" sz="4700" kern="1200">
                <a:solidFill>
                  <a:schemeClr val="tx1"/>
                </a:solidFill>
                <a:latin typeface="+mj-lt"/>
                <a:ea typeface="+mj-ea"/>
                <a:cs typeface="+mj-cs"/>
              </a:rPr>
              <a:t>MVP &amp; Lucky Stadiums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8650" y="1929384"/>
            <a:ext cx="7886700" cy="4251960"/>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900" dirty="0"/>
              <a:t>YK Pathan (16 awards), underrated clutch player. </a:t>
            </a:r>
          </a:p>
          <a:p>
            <a:pPr marL="285750" indent="-228600" defTabSz="914400">
              <a:lnSpc>
                <a:spcPct val="90000"/>
              </a:lnSpc>
              <a:spcAft>
                <a:spcPts val="600"/>
              </a:spcAft>
              <a:buFont typeface="Arial" panose="020B0604020202020204" pitchFamily="34" charset="0"/>
              <a:buChar char="•"/>
            </a:pPr>
            <a:r>
              <a:rPr lang="en-US" sz="1900" dirty="0"/>
              <a:t>Kohli &amp; Sehwag (11 each), consistent match-winners. </a:t>
            </a:r>
          </a:p>
          <a:p>
            <a:pPr marL="285750" indent="-228600" defTabSz="914400">
              <a:lnSpc>
                <a:spcPct val="90000"/>
              </a:lnSpc>
              <a:spcAft>
                <a:spcPts val="600"/>
              </a:spcAft>
              <a:buFont typeface="Arial" panose="020B0604020202020204" pitchFamily="34" charset="0"/>
              <a:buChar char="•"/>
            </a:pPr>
            <a:r>
              <a:rPr lang="en-US" sz="1900" dirty="0"/>
              <a:t>Gayle, explosive, top six-hitter and MVP machine.</a:t>
            </a:r>
          </a:p>
          <a:p>
            <a:pPr marL="285750" indent="-228600" defTabSz="914400">
              <a:lnSpc>
                <a:spcPct val="90000"/>
              </a:lnSpc>
              <a:spcAft>
                <a:spcPts val="600"/>
              </a:spcAft>
              <a:buFont typeface="Arial" panose="020B0604020202020204" pitchFamily="34" charset="0"/>
              <a:buChar char="•"/>
            </a:pPr>
            <a:r>
              <a:rPr lang="en-US" sz="1900" dirty="0"/>
              <a:t>MVPs show that impact players, not just top scorers, define outcomes. (Dhoni, Rohit).</a:t>
            </a:r>
          </a:p>
          <a:p>
            <a:pPr marL="285750" indent="-228600" defTabSz="914400">
              <a:lnSpc>
                <a:spcPct val="90000"/>
              </a:lnSpc>
              <a:spcAft>
                <a:spcPts val="600"/>
              </a:spcAft>
              <a:buFont typeface="Arial" panose="020B0604020202020204" pitchFamily="34" charset="0"/>
              <a:buChar char="•"/>
            </a:pPr>
            <a:endParaRPr lang="en-US" sz="1900" dirty="0"/>
          </a:p>
          <a:p>
            <a:pPr marL="285750" indent="-228600" defTabSz="914400">
              <a:lnSpc>
                <a:spcPct val="90000"/>
              </a:lnSpc>
              <a:spcAft>
                <a:spcPts val="600"/>
              </a:spcAft>
              <a:buFont typeface="Arial" panose="020B0604020202020204" pitchFamily="34" charset="0"/>
              <a:buChar char="•"/>
            </a:pPr>
            <a:r>
              <a:rPr lang="en-US" sz="1900" dirty="0"/>
              <a:t>Eden Gardens, Wankhede, and Chepauk are the most successful venues. </a:t>
            </a:r>
          </a:p>
          <a:p>
            <a:pPr marL="285750" indent="-228600" defTabSz="914400">
              <a:lnSpc>
                <a:spcPct val="90000"/>
              </a:lnSpc>
              <a:spcAft>
                <a:spcPts val="600"/>
              </a:spcAft>
              <a:buFont typeface="Arial" panose="020B0604020202020204" pitchFamily="34" charset="0"/>
              <a:buChar char="•"/>
            </a:pPr>
            <a:r>
              <a:rPr lang="en-US" sz="1900" dirty="0"/>
              <a:t>MI excels at Wankhede while CSK excels at Chepauk. This shows a clear home advantage. </a:t>
            </a:r>
          </a:p>
          <a:p>
            <a:pPr marL="285750" indent="-228600" defTabSz="914400">
              <a:lnSpc>
                <a:spcPct val="90000"/>
              </a:lnSpc>
              <a:spcAft>
                <a:spcPts val="600"/>
              </a:spcAft>
              <a:buFont typeface="Arial" panose="020B0604020202020204" pitchFamily="34" charset="0"/>
              <a:buChar char="•"/>
            </a:pPr>
            <a:r>
              <a:rPr lang="en-US" sz="1900" dirty="0"/>
              <a:t>Teams win much more often at their home stadiums. Fan support and familiarity with the pitch are big factors. MVPs demonstrate that impact players, not just top scorers, shape the results, like Dhoni and Rohit.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vert="horz" lIns="91440" tIns="45720" rIns="91440" bIns="45720" rtlCol="0" anchor="ctr">
            <a:normAutofit/>
          </a:bodyPr>
          <a:lstStyle/>
          <a:p>
            <a:pPr algn="l" defTabSz="914400">
              <a:lnSpc>
                <a:spcPct val="90000"/>
              </a:lnSpc>
            </a:pPr>
            <a:r>
              <a:rPr lang="en-US" sz="4700" kern="1200">
                <a:solidFill>
                  <a:schemeClr val="tx1"/>
                </a:solidFill>
                <a:latin typeface="+mj-lt"/>
                <a:ea typeface="+mj-ea"/>
                <a:cs typeface="+mj-cs"/>
              </a:rPr>
              <a:t>Key Insights (Summary)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8650" y="1929384"/>
            <a:ext cx="7886700" cy="425196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900"/>
              <a:t>Toss: Fielding first is preferred, but it does not guarantee a win. </a:t>
            </a:r>
          </a:p>
          <a:p>
            <a:pPr indent="-228600" defTabSz="914400">
              <a:lnSpc>
                <a:spcPct val="90000"/>
              </a:lnSpc>
              <a:spcAft>
                <a:spcPts val="600"/>
              </a:spcAft>
              <a:buFont typeface="Arial" panose="020B0604020202020204" pitchFamily="34" charset="0"/>
              <a:buChar char="•"/>
            </a:pPr>
            <a:endParaRPr lang="en-US" sz="1900"/>
          </a:p>
          <a:p>
            <a:pPr indent="-228600" defTabSz="914400">
              <a:lnSpc>
                <a:spcPct val="90000"/>
              </a:lnSpc>
              <a:spcAft>
                <a:spcPts val="600"/>
              </a:spcAft>
              <a:buFont typeface="Arial" panose="020B0604020202020204" pitchFamily="34" charset="0"/>
              <a:buChar char="•"/>
            </a:pPr>
            <a:r>
              <a:rPr lang="en-US" sz="1900"/>
              <a:t>Players: Legends like Kohli, Raina, and Gayle consistently shine. The balance of batting, bowling, and fielding is crucial. </a:t>
            </a:r>
          </a:p>
          <a:p>
            <a:pPr indent="-228600" defTabSz="914400">
              <a:lnSpc>
                <a:spcPct val="90000"/>
              </a:lnSpc>
              <a:spcAft>
                <a:spcPts val="600"/>
              </a:spcAft>
              <a:buFont typeface="Arial" panose="020B0604020202020204" pitchFamily="34" charset="0"/>
              <a:buChar char="•"/>
            </a:pPr>
            <a:endParaRPr lang="en-US" sz="1900"/>
          </a:p>
          <a:p>
            <a:pPr indent="-228600" defTabSz="914400">
              <a:lnSpc>
                <a:spcPct val="90000"/>
              </a:lnSpc>
              <a:spcAft>
                <a:spcPts val="600"/>
              </a:spcAft>
              <a:buFont typeface="Arial" panose="020B0604020202020204" pitchFamily="34" charset="0"/>
              <a:buChar char="•"/>
            </a:pPr>
            <a:r>
              <a:rPr lang="en-US" sz="1900"/>
              <a:t>Teams: MI and CSK dominate IPL history. Stability and leadership are important. </a:t>
            </a:r>
          </a:p>
          <a:p>
            <a:pPr indent="-228600" defTabSz="914400">
              <a:lnSpc>
                <a:spcPct val="90000"/>
              </a:lnSpc>
              <a:spcAft>
                <a:spcPts val="600"/>
              </a:spcAft>
              <a:buFont typeface="Arial" panose="020B0604020202020204" pitchFamily="34" charset="0"/>
              <a:buChar char="•"/>
            </a:pPr>
            <a:endParaRPr lang="en-US" sz="1900"/>
          </a:p>
          <a:p>
            <a:pPr indent="-228600" defTabSz="914400">
              <a:lnSpc>
                <a:spcPct val="90000"/>
              </a:lnSpc>
              <a:spcAft>
                <a:spcPts val="600"/>
              </a:spcAft>
              <a:buFont typeface="Arial" panose="020B0604020202020204" pitchFamily="34" charset="0"/>
              <a:buChar char="•"/>
            </a:pPr>
            <a:r>
              <a:rPr lang="en-US" sz="1900"/>
              <a:t>Venues: Home ground advantage is significant, especially for MI and CSK. </a:t>
            </a:r>
          </a:p>
          <a:p>
            <a:pPr indent="-228600" defTabSz="914400">
              <a:lnSpc>
                <a:spcPct val="90000"/>
              </a:lnSpc>
              <a:spcAft>
                <a:spcPts val="600"/>
              </a:spcAft>
              <a:buFont typeface="Arial" panose="020B0604020202020204" pitchFamily="34" charset="0"/>
              <a:buChar char="•"/>
            </a:pPr>
            <a:endParaRPr lang="en-US" sz="1900"/>
          </a:p>
          <a:p>
            <a:pPr indent="-228600" defTabSz="914400">
              <a:lnSpc>
                <a:spcPct val="90000"/>
              </a:lnSpc>
              <a:spcAft>
                <a:spcPts val="600"/>
              </a:spcAft>
              <a:buFont typeface="Arial" panose="020B0604020202020204" pitchFamily="34" charset="0"/>
              <a:buChar char="•"/>
            </a:pPr>
            <a:r>
              <a:rPr lang="en-US" sz="1900"/>
              <a:t>Trend: IPL peaked around 2012 and 2013 in runs and wickets, showing tactical shifts over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786</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IPL Data Analytics Dashboard</vt:lpstr>
      <vt:lpstr>Objective</vt:lpstr>
      <vt:lpstr>Overall IPL Stats (2008–2023)</vt:lpstr>
      <vt:lpstr>Toss Analysis</vt:lpstr>
      <vt:lpstr>Player Analysis</vt:lpstr>
      <vt:lpstr>Team Success</vt:lpstr>
      <vt:lpstr>Venues &amp; “Lucky Stadiums”</vt:lpstr>
      <vt:lpstr>MVP &amp; Lucky Stadiums</vt:lpstr>
      <vt:lpstr>Key Insights (Summary)</vt:lpstr>
      <vt:lpstr>Conclusion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Aditya Nair</cp:lastModifiedBy>
  <cp:revision>2</cp:revision>
  <dcterms:created xsi:type="dcterms:W3CDTF">2013-01-27T09:14:16Z</dcterms:created>
  <dcterms:modified xsi:type="dcterms:W3CDTF">2025-08-31T08:30:41Z</dcterms:modified>
  <cp:category/>
</cp:coreProperties>
</file>