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3" roundtripDataSignature="AMtx7mgxTL513WPrC/txa4RkaB/EPm/3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73fb0e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173fb0e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173fb0e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173fb0e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173fb0e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173fb0e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173fb0e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173fb0e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9"/>
          <p:cNvGrpSpPr/>
          <p:nvPr/>
        </p:nvGrpSpPr>
        <p:grpSpPr>
          <a:xfrm>
            <a:off x="6098378" y="5"/>
            <a:ext cx="3045625" cy="2030570"/>
            <a:chOff x="6098378" y="5"/>
            <a:chExt cx="3045625" cy="2030570"/>
          </a:xfrm>
        </p:grpSpPr>
        <p:sp>
          <p:nvSpPr>
            <p:cNvPr id="11" name="Google Shape;11;p1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9"/>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9"/>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8"/>
          <p:cNvGrpSpPr/>
          <p:nvPr/>
        </p:nvGrpSpPr>
        <p:grpSpPr>
          <a:xfrm>
            <a:off x="6098378" y="5"/>
            <a:ext cx="3045625" cy="2030570"/>
            <a:chOff x="6098378" y="5"/>
            <a:chExt cx="3045625" cy="2030570"/>
          </a:xfrm>
        </p:grpSpPr>
        <p:sp>
          <p:nvSpPr>
            <p:cNvPr id="71" name="Google Shape;71;p2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8"/>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8"/>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20"/>
          <p:cNvGrpSpPr/>
          <p:nvPr/>
        </p:nvGrpSpPr>
        <p:grpSpPr>
          <a:xfrm>
            <a:off x="0" y="3903669"/>
            <a:ext cx="9144000" cy="1239925"/>
            <a:chOff x="0" y="3903669"/>
            <a:chExt cx="9144000" cy="1239925"/>
          </a:xfrm>
        </p:grpSpPr>
        <p:sp>
          <p:nvSpPr>
            <p:cNvPr id="21" name="Google Shape;21;p2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0"/>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1"/>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1"/>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22"/>
          <p:cNvGrpSpPr/>
          <p:nvPr/>
        </p:nvGrpSpPr>
        <p:grpSpPr>
          <a:xfrm>
            <a:off x="6098378" y="5"/>
            <a:ext cx="3045625" cy="2030570"/>
            <a:chOff x="6098378" y="5"/>
            <a:chExt cx="3045625" cy="2030570"/>
          </a:xfrm>
        </p:grpSpPr>
        <p:sp>
          <p:nvSpPr>
            <p:cNvPr id="36" name="Google Shape;36;p2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22"/>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2" name="Google Shape;42;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4"/>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25"/>
          <p:cNvGrpSpPr/>
          <p:nvPr/>
        </p:nvGrpSpPr>
        <p:grpSpPr>
          <a:xfrm>
            <a:off x="6098378" y="5"/>
            <a:ext cx="3045625" cy="2030570"/>
            <a:chOff x="6098378" y="5"/>
            <a:chExt cx="3045625" cy="2030570"/>
          </a:xfrm>
        </p:grpSpPr>
        <p:sp>
          <p:nvSpPr>
            <p:cNvPr id="52" name="Google Shape;52;p2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2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2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2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208050" y="246575"/>
            <a:ext cx="8089800" cy="1301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667"/>
              <a:buNone/>
            </a:pPr>
            <a:r>
              <a:rPr lang="en"/>
              <a:t>Two-view Depth Estimation</a:t>
            </a:r>
            <a:endParaRPr/>
          </a:p>
        </p:txBody>
      </p:sp>
      <p:sp>
        <p:nvSpPr>
          <p:cNvPr id="86" name="Google Shape;86;p1"/>
          <p:cNvSpPr txBox="1"/>
          <p:nvPr>
            <p:ph idx="1" type="subTitle"/>
          </p:nvPr>
        </p:nvSpPr>
        <p:spPr>
          <a:xfrm>
            <a:off x="375325" y="1459275"/>
            <a:ext cx="8267400" cy="1694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100"/>
              <a:buNone/>
            </a:pPr>
            <a:r>
              <a:rPr lang="en"/>
              <a:t>Algorithms:</a:t>
            </a:r>
            <a:endParaRPr/>
          </a:p>
          <a:p>
            <a:pPr indent="-361950" lvl="0" marL="457200" rtl="0" algn="l">
              <a:lnSpc>
                <a:spcPct val="100000"/>
              </a:lnSpc>
              <a:spcBef>
                <a:spcPts val="0"/>
              </a:spcBef>
              <a:spcAft>
                <a:spcPts val="0"/>
              </a:spcAft>
              <a:buSzPts val="2100"/>
              <a:buChar char="❖"/>
            </a:pPr>
            <a:r>
              <a:rPr lang="en"/>
              <a:t>SIFT</a:t>
            </a:r>
            <a:endParaRPr/>
          </a:p>
          <a:p>
            <a:pPr indent="-361950" lvl="0" marL="457200" rtl="0" algn="l">
              <a:lnSpc>
                <a:spcPct val="100000"/>
              </a:lnSpc>
              <a:spcBef>
                <a:spcPts val="0"/>
              </a:spcBef>
              <a:spcAft>
                <a:spcPts val="0"/>
              </a:spcAft>
              <a:buSzPts val="2100"/>
              <a:buChar char="❖"/>
            </a:pPr>
            <a:r>
              <a:rPr lang="en"/>
              <a:t>RANSAC - for randomly </a:t>
            </a:r>
            <a:r>
              <a:rPr lang="en"/>
              <a:t>selecting the</a:t>
            </a:r>
            <a:r>
              <a:rPr lang="en"/>
              <a:t> points and getting the </a:t>
            </a:r>
            <a:r>
              <a:rPr lang="en"/>
              <a:t>best</a:t>
            </a:r>
            <a:r>
              <a:rPr lang="en"/>
              <a:t> fit.</a:t>
            </a:r>
            <a:endParaRPr/>
          </a:p>
          <a:p>
            <a:pPr indent="-361950" lvl="0" marL="457200" rtl="0" algn="l">
              <a:lnSpc>
                <a:spcPct val="100000"/>
              </a:lnSpc>
              <a:spcBef>
                <a:spcPts val="0"/>
              </a:spcBef>
              <a:spcAft>
                <a:spcPts val="0"/>
              </a:spcAft>
              <a:buSzPts val="2100"/>
              <a:buChar char="❖"/>
            </a:pPr>
            <a:r>
              <a:rPr lang="en"/>
              <a:t>Box matching</a:t>
            </a:r>
            <a:endParaRPr/>
          </a:p>
        </p:txBody>
      </p:sp>
      <p:sp>
        <p:nvSpPr>
          <p:cNvPr id="87" name="Google Shape;87;p1"/>
          <p:cNvSpPr txBox="1"/>
          <p:nvPr/>
        </p:nvSpPr>
        <p:spPr>
          <a:xfrm>
            <a:off x="981675" y="3978750"/>
            <a:ext cx="5791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8" name="Google Shape;88;p1"/>
          <p:cNvSpPr txBox="1"/>
          <p:nvPr/>
        </p:nvSpPr>
        <p:spPr>
          <a:xfrm>
            <a:off x="302150" y="3090150"/>
            <a:ext cx="60216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chemeClr val="lt1"/>
                </a:solidFill>
                <a:latin typeface="Roboto"/>
                <a:ea typeface="Roboto"/>
                <a:cs typeface="Roboto"/>
                <a:sym typeface="Roboto"/>
              </a:rPr>
              <a:t>Presented by :</a:t>
            </a:r>
            <a:endParaRPr b="0" i="0" sz="19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lang="en" sz="1900">
                <a:solidFill>
                  <a:schemeClr val="lt1"/>
                </a:solidFill>
                <a:latin typeface="Roboto"/>
                <a:ea typeface="Roboto"/>
                <a:cs typeface="Roboto"/>
                <a:sym typeface="Roboto"/>
              </a:rPr>
              <a:t>Deepak Gupta</a:t>
            </a:r>
            <a:r>
              <a:rPr b="0" i="0" lang="en" sz="1900" u="none" cap="none" strike="noStrike">
                <a:solidFill>
                  <a:schemeClr val="lt1"/>
                </a:solidFill>
                <a:latin typeface="Roboto"/>
                <a:ea typeface="Roboto"/>
                <a:cs typeface="Roboto"/>
                <a:sym typeface="Roboto"/>
              </a:rPr>
              <a:t> - 2019</a:t>
            </a:r>
            <a:r>
              <a:rPr lang="en" sz="1900">
                <a:solidFill>
                  <a:schemeClr val="lt1"/>
                </a:solidFill>
                <a:latin typeface="Roboto"/>
                <a:ea typeface="Roboto"/>
                <a:cs typeface="Roboto"/>
                <a:sym typeface="Roboto"/>
              </a:rPr>
              <a:t>158</a:t>
            </a:r>
            <a:endParaRPr b="0" i="0" sz="19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lang="en" sz="1900">
                <a:solidFill>
                  <a:schemeClr val="lt1"/>
                </a:solidFill>
                <a:latin typeface="Roboto"/>
                <a:ea typeface="Roboto"/>
                <a:cs typeface="Roboto"/>
                <a:sym typeface="Roboto"/>
              </a:rPr>
              <a:t>Aditya Gupta</a:t>
            </a:r>
            <a:r>
              <a:rPr b="0" i="0" lang="en" sz="1900" u="none" cap="none" strike="noStrike">
                <a:solidFill>
                  <a:schemeClr val="lt1"/>
                </a:solidFill>
                <a:latin typeface="Roboto"/>
                <a:ea typeface="Roboto"/>
                <a:cs typeface="Roboto"/>
                <a:sym typeface="Roboto"/>
              </a:rPr>
              <a:t> - 2019</a:t>
            </a:r>
            <a:r>
              <a:rPr lang="en" sz="1900">
                <a:solidFill>
                  <a:schemeClr val="lt1"/>
                </a:solidFill>
                <a:latin typeface="Roboto"/>
                <a:ea typeface="Roboto"/>
                <a:cs typeface="Roboto"/>
                <a:sym typeface="Roboto"/>
              </a:rPr>
              <a:t>138</a:t>
            </a:r>
            <a:endParaRPr b="0" i="0" sz="19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lang="en" sz="1900">
                <a:solidFill>
                  <a:schemeClr val="lt1"/>
                </a:solidFill>
                <a:latin typeface="Roboto"/>
                <a:ea typeface="Roboto"/>
                <a:cs typeface="Roboto"/>
                <a:sym typeface="Roboto"/>
              </a:rPr>
              <a:t>Aurko mitra - </a:t>
            </a:r>
            <a:endParaRPr b="0" i="0" sz="19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11700" y="32637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94" name="Google Shape;94;p2"/>
          <p:cNvSpPr txBox="1"/>
          <p:nvPr>
            <p:ph idx="1" type="body"/>
          </p:nvPr>
        </p:nvSpPr>
        <p:spPr>
          <a:xfrm>
            <a:off x="311700" y="90225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400">
                <a:solidFill>
                  <a:srgbClr val="000000"/>
                </a:solidFill>
                <a:highlight>
                  <a:schemeClr val="lt1"/>
                </a:highlight>
              </a:rPr>
              <a:t>In this project, we are going to implement Two-view Depth Estimation.</a:t>
            </a:r>
            <a:endParaRPr sz="1400">
              <a:solidFill>
                <a:srgbClr val="000000"/>
              </a:solidFill>
              <a:highlight>
                <a:schemeClr val="lt1"/>
              </a:highlight>
            </a:endParaRPr>
          </a:p>
          <a:p>
            <a:pPr indent="0" lvl="0" marL="0" rtl="0" algn="l">
              <a:lnSpc>
                <a:spcPct val="115000"/>
              </a:lnSpc>
              <a:spcBef>
                <a:spcPts val="1200"/>
              </a:spcBef>
              <a:spcAft>
                <a:spcPts val="1200"/>
              </a:spcAft>
              <a:buSzPts val="1800"/>
              <a:buNone/>
            </a:pPr>
            <a:r>
              <a:rPr lang="en" sz="1400">
                <a:solidFill>
                  <a:srgbClr val="000000"/>
                </a:solidFill>
                <a:highlight>
                  <a:schemeClr val="lt1"/>
                </a:highlight>
              </a:rPr>
              <a:t>We will be taking two images of the same scenario but taken from two different camera angles.By comparing the information about a scene from 2 vantage points, we can obtain the 3D information by examining the relative positions of </a:t>
            </a:r>
            <a:r>
              <a:rPr lang="en" sz="1400">
                <a:solidFill>
                  <a:srgbClr val="000000"/>
                </a:solidFill>
                <a:highlight>
                  <a:schemeClr val="lt1"/>
                </a:highlight>
              </a:rPr>
              <a:t>objects</a:t>
            </a:r>
            <a:r>
              <a:rPr lang="en" sz="1400">
                <a:solidFill>
                  <a:srgbClr val="000000"/>
                </a:solidFill>
                <a:highlight>
                  <a:schemeClr val="lt1"/>
                </a:highlight>
              </a:rPr>
              <a:t>.</a:t>
            </a:r>
            <a:endParaRPr sz="1400">
              <a:solidFill>
                <a:srgbClr val="000000"/>
              </a:solidFill>
              <a:highlight>
                <a:schemeClr val="lt1"/>
              </a:highlight>
            </a:endParaRPr>
          </a:p>
        </p:txBody>
      </p:sp>
      <p:sp>
        <p:nvSpPr>
          <p:cNvPr id="95" name="Google Shape;95;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
        <p:nvSpPr>
          <p:cNvPr id="101" name="Google Shape;101;p3"/>
          <p:cNvSpPr txBox="1"/>
          <p:nvPr>
            <p:ph idx="1" type="body"/>
          </p:nvPr>
        </p:nvSpPr>
        <p:spPr>
          <a:xfrm>
            <a:off x="311700" y="116500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444654"/>
                </a:solidFill>
                <a:highlight>
                  <a:schemeClr val="lt1"/>
                </a:highlight>
                <a:latin typeface="Raleway"/>
                <a:ea typeface="Raleway"/>
                <a:cs typeface="Raleway"/>
                <a:sym typeface="Raleway"/>
              </a:rPr>
              <a:t>We have used middleBury </a:t>
            </a:r>
            <a:r>
              <a:rPr lang="en">
                <a:solidFill>
                  <a:srgbClr val="444654"/>
                </a:solidFill>
                <a:highlight>
                  <a:schemeClr val="lt1"/>
                </a:highlight>
                <a:latin typeface="Raleway"/>
                <a:ea typeface="Raleway"/>
                <a:cs typeface="Raleway"/>
                <a:sym typeface="Raleway"/>
              </a:rPr>
              <a:t>stereo</a:t>
            </a:r>
            <a:r>
              <a:rPr lang="en">
                <a:solidFill>
                  <a:srgbClr val="444654"/>
                </a:solidFill>
                <a:highlight>
                  <a:schemeClr val="lt1"/>
                </a:highlight>
                <a:latin typeface="Raleway"/>
                <a:ea typeface="Raleway"/>
                <a:cs typeface="Raleway"/>
                <a:sym typeface="Raleway"/>
              </a:rPr>
              <a:t> dataset to check the calculation.</a:t>
            </a:r>
            <a:endParaRPr>
              <a:solidFill>
                <a:srgbClr val="444654"/>
              </a:solidFill>
              <a:highlight>
                <a:schemeClr val="lt1"/>
              </a:highlight>
              <a:latin typeface="Raleway"/>
              <a:ea typeface="Raleway"/>
              <a:cs typeface="Raleway"/>
              <a:sym typeface="Raleway"/>
            </a:endParaRPr>
          </a:p>
          <a:p>
            <a:pPr indent="0" lvl="0" marL="0" rtl="0" algn="l">
              <a:lnSpc>
                <a:spcPct val="115000"/>
              </a:lnSpc>
              <a:spcBef>
                <a:spcPts val="0"/>
              </a:spcBef>
              <a:spcAft>
                <a:spcPts val="0"/>
              </a:spcAft>
              <a:buSzPts val="1800"/>
              <a:buNone/>
            </a:pPr>
            <a:r>
              <a:rPr lang="en">
                <a:solidFill>
                  <a:srgbClr val="444654"/>
                </a:solidFill>
                <a:highlight>
                  <a:schemeClr val="lt1"/>
                </a:highlight>
                <a:latin typeface="Raleway"/>
                <a:ea typeface="Raleway"/>
                <a:cs typeface="Raleway"/>
                <a:sym typeface="Raleway"/>
              </a:rPr>
              <a:t>But also performed the calculation on our self clicked images.</a:t>
            </a:r>
            <a:endParaRPr>
              <a:solidFill>
                <a:srgbClr val="444654"/>
              </a:solidFill>
              <a:highlight>
                <a:schemeClr val="lt1"/>
              </a:highlight>
              <a:latin typeface="Raleway"/>
              <a:ea typeface="Raleway"/>
              <a:cs typeface="Raleway"/>
              <a:sym typeface="Raleway"/>
            </a:endParaRPr>
          </a:p>
          <a:p>
            <a:pPr indent="0" lvl="0" marL="0" rtl="0" algn="l">
              <a:lnSpc>
                <a:spcPct val="115000"/>
              </a:lnSpc>
              <a:spcBef>
                <a:spcPts val="120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sp>
        <p:nvSpPr>
          <p:cNvPr id="102" name="Google Shape;102;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3" name="Google Shape;103;p3"/>
          <p:cNvPicPr preferRelativeResize="0"/>
          <p:nvPr/>
        </p:nvPicPr>
        <p:blipFill>
          <a:blip r:embed="rId3">
            <a:alphaModFix/>
          </a:blip>
          <a:stretch>
            <a:fillRect/>
          </a:stretch>
        </p:blipFill>
        <p:spPr>
          <a:xfrm>
            <a:off x="4800100" y="2160625"/>
            <a:ext cx="3176624" cy="2390419"/>
          </a:xfrm>
          <a:prstGeom prst="rect">
            <a:avLst/>
          </a:prstGeom>
          <a:noFill/>
          <a:ln>
            <a:noFill/>
          </a:ln>
        </p:spPr>
      </p:pic>
      <p:pic>
        <p:nvPicPr>
          <p:cNvPr id="104" name="Google Shape;104;p3"/>
          <p:cNvPicPr preferRelativeResize="0"/>
          <p:nvPr/>
        </p:nvPicPr>
        <p:blipFill>
          <a:blip r:embed="rId4">
            <a:alphaModFix/>
          </a:blip>
          <a:stretch>
            <a:fillRect/>
          </a:stretch>
        </p:blipFill>
        <p:spPr>
          <a:xfrm>
            <a:off x="432274" y="2086162"/>
            <a:ext cx="3374524" cy="253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110" name="Google Shape;110;p5"/>
          <p:cNvSpPr txBox="1"/>
          <p:nvPr>
            <p:ph idx="1" type="body"/>
          </p:nvPr>
        </p:nvSpPr>
        <p:spPr>
          <a:xfrm>
            <a:off x="311700" y="116500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600"/>
              <a:t>Calibration:</a:t>
            </a:r>
            <a:endParaRPr b="1" sz="1600"/>
          </a:p>
          <a:p>
            <a:pPr indent="-317500" lvl="0" marL="457200" rtl="0" algn="l">
              <a:lnSpc>
                <a:spcPct val="115000"/>
              </a:lnSpc>
              <a:spcBef>
                <a:spcPts val="0"/>
              </a:spcBef>
              <a:spcAft>
                <a:spcPts val="0"/>
              </a:spcAft>
              <a:buSzPts val="1400"/>
              <a:buAutoNum type="arabicPeriod"/>
            </a:pPr>
            <a:r>
              <a:rPr lang="en" sz="1400"/>
              <a:t>Feature Matching:</a:t>
            </a:r>
            <a:endParaRPr sz="1400"/>
          </a:p>
          <a:p>
            <a:pPr indent="0" lvl="0" marL="457200" rtl="0" algn="l">
              <a:lnSpc>
                <a:spcPct val="115000"/>
              </a:lnSpc>
              <a:spcBef>
                <a:spcPts val="0"/>
              </a:spcBef>
              <a:spcAft>
                <a:spcPts val="0"/>
              </a:spcAft>
              <a:buNone/>
            </a:pPr>
            <a:r>
              <a:rPr lang="en" sz="1400"/>
              <a:t>We will be reading the image from the dataset. </a:t>
            </a:r>
            <a:endParaRPr sz="1400"/>
          </a:p>
          <a:p>
            <a:pPr indent="0" lvl="0" marL="457200" rtl="0" algn="l">
              <a:lnSpc>
                <a:spcPct val="115000"/>
              </a:lnSpc>
              <a:spcBef>
                <a:spcPts val="0"/>
              </a:spcBef>
              <a:spcAft>
                <a:spcPts val="0"/>
              </a:spcAft>
              <a:buNone/>
            </a:pPr>
            <a:r>
              <a:rPr lang="en" sz="1400"/>
              <a:t>Obtaining features using SIFT.</a:t>
            </a:r>
            <a:endParaRPr sz="1400"/>
          </a:p>
          <a:p>
            <a:pPr indent="0" lvl="0" marL="457200" rtl="0" algn="l">
              <a:lnSpc>
                <a:spcPct val="115000"/>
              </a:lnSpc>
              <a:spcBef>
                <a:spcPts val="0"/>
              </a:spcBef>
              <a:spcAft>
                <a:spcPts val="0"/>
              </a:spcAft>
              <a:buNone/>
            </a:pPr>
            <a:r>
              <a:rPr lang="en" sz="1400"/>
              <a:t>Then detecting feature points.</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AutoNum type="arabicPeriod"/>
            </a:pPr>
            <a:r>
              <a:rPr lang="en" sz="1400"/>
              <a:t>Estimating the fundamental matrix</a:t>
            </a:r>
            <a:endParaRPr sz="1400"/>
          </a:p>
          <a:p>
            <a:pPr indent="0" lvl="0" marL="457200" rtl="0" algn="l">
              <a:lnSpc>
                <a:spcPct val="115000"/>
              </a:lnSpc>
              <a:spcBef>
                <a:spcPts val="0"/>
              </a:spcBef>
              <a:spcAft>
                <a:spcPts val="0"/>
              </a:spcAft>
              <a:buNone/>
            </a:pPr>
            <a:r>
              <a:rPr lang="en" sz="1400"/>
              <a:t>Fundamental</a:t>
            </a:r>
            <a:r>
              <a:rPr lang="en" sz="1400"/>
              <a:t> matrix will provide us with a relationship between any two images of the same scene taken from either the same camera at different places.</a:t>
            </a:r>
            <a:endParaRPr sz="1400"/>
          </a:p>
          <a:p>
            <a:pPr indent="0" lvl="0" marL="0" rtl="0" algn="l">
              <a:lnSpc>
                <a:spcPct val="115000"/>
              </a:lnSpc>
              <a:spcBef>
                <a:spcPts val="0"/>
              </a:spcBef>
              <a:spcAft>
                <a:spcPts val="0"/>
              </a:spcAft>
              <a:buNone/>
            </a:pPr>
            <a:r>
              <a:rPr lang="en" sz="1400"/>
              <a:t>	We need to get 8 best point correspondence from the sorted matches to compute fundamental mtx.</a:t>
            </a:r>
            <a:endParaRPr sz="1400"/>
          </a:p>
          <a:p>
            <a:pPr indent="0" lvl="0" marL="0" rtl="0" algn="l">
              <a:lnSpc>
                <a:spcPct val="115000"/>
              </a:lnSpc>
              <a:spcBef>
                <a:spcPts val="0"/>
              </a:spcBef>
              <a:spcAft>
                <a:spcPts val="0"/>
              </a:spcAft>
              <a:buNone/>
            </a:pPr>
            <a:r>
              <a:t/>
            </a:r>
            <a:endParaRPr sz="1400"/>
          </a:p>
        </p:txBody>
      </p:sp>
      <p:sp>
        <p:nvSpPr>
          <p:cNvPr id="111" name="Google Shape;111;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117" name="Google Shape;117;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8" name="Google Shape;118;p6"/>
          <p:cNvSpPr txBox="1"/>
          <p:nvPr>
            <p:ph idx="1" type="body"/>
          </p:nvPr>
        </p:nvSpPr>
        <p:spPr>
          <a:xfrm>
            <a:off x="311700" y="1165000"/>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600"/>
              <a:t>Calibration:</a:t>
            </a:r>
            <a:endParaRPr b="1" sz="1600"/>
          </a:p>
          <a:p>
            <a:pPr indent="0" lvl="0" marL="0" rtl="0" algn="l">
              <a:lnSpc>
                <a:spcPct val="115000"/>
              </a:lnSpc>
              <a:spcBef>
                <a:spcPts val="0"/>
              </a:spcBef>
              <a:spcAft>
                <a:spcPts val="0"/>
              </a:spcAft>
              <a:buNone/>
            </a:pPr>
            <a:r>
              <a:rPr lang="en"/>
              <a:t>3.)	Essential Matrix</a:t>
            </a:r>
            <a:endParaRPr/>
          </a:p>
          <a:p>
            <a:pPr indent="0" lvl="0" marL="0" rtl="0" algn="l">
              <a:lnSpc>
                <a:spcPct val="115000"/>
              </a:lnSpc>
              <a:spcBef>
                <a:spcPts val="0"/>
              </a:spcBef>
              <a:spcAft>
                <a:spcPts val="0"/>
              </a:spcAft>
              <a:buNone/>
            </a:pPr>
            <a:r>
              <a:rPr lang="en"/>
              <a:t>	The essential matrix is 3x3 matrix that encodes epipolar geometry.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E = (K2)’ F (K1)</a:t>
            </a:r>
            <a:endParaRPr/>
          </a:p>
          <a:p>
            <a:pPr indent="0" lvl="0" marL="0" rtl="0" algn="l">
              <a:lnSpc>
                <a:spcPct val="115000"/>
              </a:lnSpc>
              <a:spcBef>
                <a:spcPts val="0"/>
              </a:spcBef>
              <a:spcAft>
                <a:spcPts val="0"/>
              </a:spcAft>
              <a:buNone/>
            </a:pPr>
            <a:r>
              <a:rPr lang="en"/>
              <a:t>4.)	Recovering the camera pose</a:t>
            </a:r>
            <a:endParaRPr/>
          </a:p>
          <a:p>
            <a:pPr indent="0" lvl="0" marL="0" rtl="0" algn="l">
              <a:lnSpc>
                <a:spcPct val="115000"/>
              </a:lnSpc>
              <a:spcBef>
                <a:spcPts val="0"/>
              </a:spcBef>
              <a:spcAft>
                <a:spcPts val="0"/>
              </a:spcAft>
              <a:buNone/>
            </a:pPr>
            <a:r>
              <a:rPr lang="en"/>
              <a:t>	We will be calculating the rotation matrix and translation matrix to position the camera for </a:t>
            </a:r>
            <a:endParaRPr/>
          </a:p>
          <a:p>
            <a:pPr indent="0" lvl="0" marL="0" rtl="0" algn="l">
              <a:lnSpc>
                <a:spcPct val="115000"/>
              </a:lnSpc>
              <a:spcBef>
                <a:spcPts val="0"/>
              </a:spcBef>
              <a:spcAft>
                <a:spcPts val="0"/>
              </a:spcAft>
              <a:buNone/>
            </a:pPr>
            <a:r>
              <a:rPr lang="en"/>
              <a:t>	the two images correspondingly.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1600"/>
              <a:t>Rectification:</a:t>
            </a:r>
            <a:endParaRPr b="1" sz="1600"/>
          </a:p>
          <a:p>
            <a:pPr indent="0" lvl="0" marL="0" rtl="0" algn="l">
              <a:lnSpc>
                <a:spcPct val="115000"/>
              </a:lnSpc>
              <a:spcBef>
                <a:spcPts val="0"/>
              </a:spcBef>
              <a:spcAft>
                <a:spcPts val="0"/>
              </a:spcAft>
              <a:buNone/>
            </a:pPr>
            <a:r>
              <a:rPr lang="en"/>
              <a:t>	Rectification of an image means, making it collimate with its axis. So here we have done a transformation which makes the pair of conjugates epipolar lines formed in pages to become collinear and parallel to the horizontal axis which is called the baseline of the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173fb0e2b_0_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4" name="Google Shape;124;g24173fb0e2b_0_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5" name="Google Shape;125;g24173fb0e2b_0_3"/>
          <p:cNvSpPr txBox="1"/>
          <p:nvPr>
            <p:ph idx="1" type="body"/>
          </p:nvPr>
        </p:nvSpPr>
        <p:spPr>
          <a:xfrm>
            <a:off x="311700" y="1165000"/>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t>Correspondence</a:t>
            </a:r>
            <a:endParaRPr b="1" sz="1600"/>
          </a:p>
          <a:p>
            <a:pPr indent="0" lvl="0" marL="0" rtl="0" algn="l">
              <a:lnSpc>
                <a:spcPct val="115000"/>
              </a:lnSpc>
              <a:spcBef>
                <a:spcPts val="0"/>
              </a:spcBef>
              <a:spcAft>
                <a:spcPts val="0"/>
              </a:spcAft>
              <a:buNone/>
            </a:pPr>
            <a:r>
              <a:rPr lang="en"/>
              <a:t>	In this part we find the </a:t>
            </a:r>
            <a:r>
              <a:rPr lang="en"/>
              <a:t>corresponding</a:t>
            </a:r>
            <a:r>
              <a:rPr lang="en"/>
              <a:t> region in each of the images. For match features that we have obtained in the above parts of the problem. </a:t>
            </a:r>
            <a:endParaRPr/>
          </a:p>
          <a:p>
            <a:pPr indent="0" lvl="0" marL="0" rtl="0" algn="l">
              <a:lnSpc>
                <a:spcPct val="115000"/>
              </a:lnSpc>
              <a:spcBef>
                <a:spcPts val="0"/>
              </a:spcBef>
              <a:spcAft>
                <a:spcPts val="0"/>
              </a:spcAft>
              <a:buNone/>
            </a:pPr>
            <a:r>
              <a:rPr lang="en"/>
              <a:t>	For performing block </a:t>
            </a:r>
            <a:r>
              <a:rPr lang="en"/>
              <a:t>matching, we choose a window size and slid it across the epipolar line along every matching pixel coordinate index. After doing this we could retrieve the matching correspondence on the epipolar line with the least SAD vlaue.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1600"/>
              <a:t>Depth calculation </a:t>
            </a:r>
            <a:endParaRPr b="1" sz="1600"/>
          </a:p>
          <a:p>
            <a:pPr indent="0" lvl="0" marL="0" rtl="0" algn="l">
              <a:lnSpc>
                <a:spcPct val="115000"/>
              </a:lnSpc>
              <a:spcBef>
                <a:spcPts val="0"/>
              </a:spcBef>
              <a:spcAft>
                <a:spcPts val="0"/>
              </a:spcAft>
              <a:buNone/>
            </a:pPr>
            <a:r>
              <a:rPr b="1" lang="en" sz="1600"/>
              <a:t>	</a:t>
            </a:r>
            <a:r>
              <a:rPr lang="en"/>
              <a:t>After finding the disparity of the images, we can find the depth of the image using disparity information and information provided.</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Depth = (focal length*baseline)/disparity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4173fb0e2b_0_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31" name="Google Shape;131;g24173fb0e2b_0_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2" name="Google Shape;132;g24173fb0e2b_0_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33" name="Google Shape;133;g24173fb0e2b_0_13"/>
          <p:cNvPicPr preferRelativeResize="0"/>
          <p:nvPr/>
        </p:nvPicPr>
        <p:blipFill>
          <a:blip r:embed="rId3">
            <a:alphaModFix/>
          </a:blip>
          <a:stretch>
            <a:fillRect/>
          </a:stretch>
        </p:blipFill>
        <p:spPr>
          <a:xfrm>
            <a:off x="0" y="1122950"/>
            <a:ext cx="4260300" cy="1762611"/>
          </a:xfrm>
          <a:prstGeom prst="rect">
            <a:avLst/>
          </a:prstGeom>
          <a:noFill/>
          <a:ln>
            <a:noFill/>
          </a:ln>
        </p:spPr>
      </p:pic>
      <p:pic>
        <p:nvPicPr>
          <p:cNvPr id="134" name="Google Shape;134;g24173fb0e2b_0_13"/>
          <p:cNvPicPr preferRelativeResize="0"/>
          <p:nvPr/>
        </p:nvPicPr>
        <p:blipFill>
          <a:blip r:embed="rId4">
            <a:alphaModFix/>
          </a:blip>
          <a:stretch>
            <a:fillRect/>
          </a:stretch>
        </p:blipFill>
        <p:spPr>
          <a:xfrm>
            <a:off x="5808640" y="2544650"/>
            <a:ext cx="2796971" cy="2106562"/>
          </a:xfrm>
          <a:prstGeom prst="rect">
            <a:avLst/>
          </a:prstGeom>
          <a:noFill/>
          <a:ln>
            <a:noFill/>
          </a:ln>
        </p:spPr>
      </p:pic>
      <p:pic>
        <p:nvPicPr>
          <p:cNvPr id="135" name="Google Shape;135;g24173fb0e2b_0_13"/>
          <p:cNvPicPr preferRelativeResize="0"/>
          <p:nvPr/>
        </p:nvPicPr>
        <p:blipFill>
          <a:blip r:embed="rId5">
            <a:alphaModFix/>
          </a:blip>
          <a:stretch>
            <a:fillRect/>
          </a:stretch>
        </p:blipFill>
        <p:spPr>
          <a:xfrm>
            <a:off x="5917750" y="410000"/>
            <a:ext cx="2578751" cy="1942175"/>
          </a:xfrm>
          <a:prstGeom prst="rect">
            <a:avLst/>
          </a:prstGeom>
          <a:noFill/>
          <a:ln>
            <a:noFill/>
          </a:ln>
        </p:spPr>
      </p:pic>
      <p:pic>
        <p:nvPicPr>
          <p:cNvPr id="136" name="Google Shape;136;g24173fb0e2b_0_13"/>
          <p:cNvPicPr preferRelativeResize="0"/>
          <p:nvPr/>
        </p:nvPicPr>
        <p:blipFill>
          <a:blip r:embed="rId6">
            <a:alphaModFix/>
          </a:blip>
          <a:stretch>
            <a:fillRect/>
          </a:stretch>
        </p:blipFill>
        <p:spPr>
          <a:xfrm>
            <a:off x="2274712" y="2990700"/>
            <a:ext cx="1985586" cy="149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4173fb0e2b_1_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42" name="Google Shape;142;g24173fb0e2b_1_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3" name="Google Shape;143;g24173fb0e2b_1_0"/>
          <p:cNvPicPr preferRelativeResize="0"/>
          <p:nvPr/>
        </p:nvPicPr>
        <p:blipFill>
          <a:blip r:embed="rId3">
            <a:alphaModFix/>
          </a:blip>
          <a:stretch>
            <a:fillRect/>
          </a:stretch>
        </p:blipFill>
        <p:spPr>
          <a:xfrm>
            <a:off x="402075" y="1430425"/>
            <a:ext cx="2855000" cy="1348275"/>
          </a:xfrm>
          <a:prstGeom prst="rect">
            <a:avLst/>
          </a:prstGeom>
          <a:noFill/>
          <a:ln>
            <a:noFill/>
          </a:ln>
        </p:spPr>
      </p:pic>
      <p:pic>
        <p:nvPicPr>
          <p:cNvPr id="144" name="Google Shape;144;g24173fb0e2b_1_0"/>
          <p:cNvPicPr preferRelativeResize="0"/>
          <p:nvPr/>
        </p:nvPicPr>
        <p:blipFill>
          <a:blip r:embed="rId4">
            <a:alphaModFix/>
          </a:blip>
          <a:stretch>
            <a:fillRect/>
          </a:stretch>
        </p:blipFill>
        <p:spPr>
          <a:xfrm>
            <a:off x="3257075" y="1430425"/>
            <a:ext cx="2396941" cy="1348275"/>
          </a:xfrm>
          <a:prstGeom prst="rect">
            <a:avLst/>
          </a:prstGeom>
          <a:noFill/>
          <a:ln>
            <a:noFill/>
          </a:ln>
        </p:spPr>
      </p:pic>
      <p:sp>
        <p:nvSpPr>
          <p:cNvPr id="145" name="Google Shape;145;g24173fb0e2b_1_0"/>
          <p:cNvSpPr txBox="1"/>
          <p:nvPr/>
        </p:nvSpPr>
        <p:spPr>
          <a:xfrm>
            <a:off x="402075" y="1017800"/>
            <a:ext cx="5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Rectified Image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4173fb0e2b_0_23"/>
          <p:cNvSpPr txBox="1"/>
          <p:nvPr>
            <p:ph type="title"/>
          </p:nvPr>
        </p:nvSpPr>
        <p:spPr>
          <a:xfrm>
            <a:off x="311700" y="19639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51" name="Google Shape;151;g24173fb0e2b_0_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