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a44c6bd0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a44c6bd0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a44c6bd0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a44c6bd0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a44c6bd0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a44c6bd0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a44c6bd0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a44c6bd0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a44c6bd0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a44c6bd0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a44c6bd0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a44c6bd0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a44c6bd0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a44c6bd0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a44c6bd0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a44c6bd0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a44c6bd0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fa44c6bd0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44c6bd0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44c6bd0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a44c6bd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a44c6bd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a44c6bd0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a44c6bd0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a44c6bd0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a44c6bd0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a44c6bd0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a44c6bd0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a44c6bd0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a44c6bd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a44c6bd0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a44c6bd0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a44c6bd0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a44c6bd0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0125" y="889025"/>
            <a:ext cx="6576000" cy="10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Stock Price Prediction Model for time-series data</a:t>
            </a:r>
            <a:endParaRPr/>
          </a:p>
        </p:txBody>
      </p:sp>
      <p:sp>
        <p:nvSpPr>
          <p:cNvPr id="135" name="Google Shape;135;p13"/>
          <p:cNvSpPr txBox="1"/>
          <p:nvPr>
            <p:ph idx="1" type="subTitle"/>
          </p:nvPr>
        </p:nvSpPr>
        <p:spPr>
          <a:xfrm>
            <a:off x="4672500" y="3776125"/>
            <a:ext cx="57792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GB" sz="1600"/>
              <a:t>Kandula Aditya Sri Krishna Raghav Chowdary</a:t>
            </a:r>
            <a:endParaRPr sz="1600"/>
          </a:p>
          <a:p>
            <a:pPr indent="0" lvl="0" marL="0" rtl="0" algn="l">
              <a:spcBef>
                <a:spcPts val="0"/>
              </a:spcBef>
              <a:spcAft>
                <a:spcPts val="0"/>
              </a:spcAft>
              <a:buNone/>
            </a:pPr>
            <a:r>
              <a:rPr lang="en-GB" sz="1600"/>
              <a:t>NITK Surathkal</a:t>
            </a:r>
            <a:endParaRPr sz="1600"/>
          </a:p>
        </p:txBody>
      </p:sp>
      <p:sp>
        <p:nvSpPr>
          <p:cNvPr id="136" name="Google Shape;136;p13"/>
          <p:cNvSpPr txBox="1"/>
          <p:nvPr/>
        </p:nvSpPr>
        <p:spPr>
          <a:xfrm>
            <a:off x="2997875" y="2220400"/>
            <a:ext cx="6414300" cy="8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1920124" y="830625"/>
            <a:ext cx="5678049" cy="384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1166250" y="754425"/>
            <a:ext cx="7603100" cy="412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3124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Modeling:</a:t>
            </a:r>
            <a:endParaRPr/>
          </a:p>
        </p:txBody>
      </p:sp>
      <p:sp>
        <p:nvSpPr>
          <p:cNvPr id="210" name="Google Shape;210;p24"/>
          <p:cNvSpPr txBox="1"/>
          <p:nvPr>
            <p:ph idx="1" type="body"/>
          </p:nvPr>
        </p:nvSpPr>
        <p:spPr>
          <a:xfrm>
            <a:off x="1312450" y="1201225"/>
            <a:ext cx="7658700" cy="3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are using 4 models in this project for prediction</a:t>
            </a:r>
            <a:endParaRPr/>
          </a:p>
          <a:p>
            <a:pPr indent="-311150" lvl="0" marL="457200" rtl="0" algn="l">
              <a:spcBef>
                <a:spcPts val="1200"/>
              </a:spcBef>
              <a:spcAft>
                <a:spcPts val="0"/>
              </a:spcAft>
              <a:buSzPts val="1300"/>
              <a:buChar char="●"/>
            </a:pPr>
            <a:r>
              <a:rPr lang="en-GB"/>
              <a:t>Support Vector Machine</a:t>
            </a:r>
            <a:endParaRPr/>
          </a:p>
          <a:p>
            <a:pPr indent="-311150" lvl="0" marL="457200" rtl="0" algn="l">
              <a:spcBef>
                <a:spcPts val="0"/>
              </a:spcBef>
              <a:spcAft>
                <a:spcPts val="0"/>
              </a:spcAft>
              <a:buSzPts val="1300"/>
              <a:buChar char="●"/>
            </a:pPr>
            <a:r>
              <a:rPr lang="en-GB"/>
              <a:t>XGBoost</a:t>
            </a:r>
            <a:endParaRPr/>
          </a:p>
          <a:p>
            <a:pPr indent="-311150" lvl="0" marL="457200" rtl="0" algn="l">
              <a:spcBef>
                <a:spcPts val="0"/>
              </a:spcBef>
              <a:spcAft>
                <a:spcPts val="0"/>
              </a:spcAft>
              <a:buSzPts val="1300"/>
              <a:buChar char="●"/>
            </a:pPr>
            <a:r>
              <a:rPr lang="en-GB"/>
              <a:t>LSTM ( Long Short term Memory )</a:t>
            </a:r>
            <a:endParaRPr/>
          </a:p>
          <a:p>
            <a:pPr indent="-311150" lvl="0" marL="457200" rtl="0" algn="l">
              <a:spcBef>
                <a:spcPts val="0"/>
              </a:spcBef>
              <a:spcAft>
                <a:spcPts val="0"/>
              </a:spcAft>
              <a:buSzPts val="1300"/>
              <a:buChar char="●"/>
            </a:pPr>
            <a:r>
              <a:rPr lang="en-GB"/>
              <a:t>ARIMA ( AutoRegressive Integrated Moving Average )</a:t>
            </a:r>
            <a:endParaRPr/>
          </a:p>
          <a:p>
            <a:pPr indent="0" lvl="0" marL="0" rtl="0" algn="l">
              <a:spcBef>
                <a:spcPts val="1200"/>
              </a:spcBef>
              <a:spcAft>
                <a:spcPts val="0"/>
              </a:spcAft>
              <a:buNone/>
            </a:pPr>
            <a:r>
              <a:rPr lang="en-GB"/>
              <a:t>Note: In upcoming slides we are following given below abbrevasions. These are used in Model evaluation </a:t>
            </a:r>
            <a:r>
              <a:rPr lang="en-GB"/>
              <a:t>after</a:t>
            </a:r>
            <a:r>
              <a:rPr lang="en-GB"/>
              <a:t> prediction.</a:t>
            </a:r>
            <a:endParaRPr/>
          </a:p>
          <a:p>
            <a:pPr indent="-311150" lvl="0" marL="457200" rtl="0" algn="l">
              <a:spcBef>
                <a:spcPts val="1200"/>
              </a:spcBef>
              <a:spcAft>
                <a:spcPts val="0"/>
              </a:spcAft>
              <a:buSzPts val="1300"/>
              <a:buChar char="●"/>
            </a:pPr>
            <a:r>
              <a:rPr lang="en-GB"/>
              <a:t>MSE: Mean Sqaured Error</a:t>
            </a:r>
            <a:endParaRPr/>
          </a:p>
          <a:p>
            <a:pPr indent="-311150" lvl="0" marL="457200" rtl="0" algn="l">
              <a:spcBef>
                <a:spcPts val="0"/>
              </a:spcBef>
              <a:spcAft>
                <a:spcPts val="0"/>
              </a:spcAft>
              <a:buSzPts val="1300"/>
              <a:buChar char="●"/>
            </a:pPr>
            <a:r>
              <a:rPr lang="en-GB"/>
              <a:t>MAE: Mean Absolute Error</a:t>
            </a:r>
            <a:endParaRPr/>
          </a:p>
          <a:p>
            <a:pPr indent="-311150" lvl="0" marL="457200" rtl="0" algn="l">
              <a:spcBef>
                <a:spcPts val="0"/>
              </a:spcBef>
              <a:spcAft>
                <a:spcPts val="0"/>
              </a:spcAft>
              <a:buSzPts val="1300"/>
              <a:buChar char="●"/>
            </a:pPr>
            <a:r>
              <a:rPr lang="en-GB"/>
              <a:t>MAPE: Mean Absolute percentage Error</a:t>
            </a:r>
            <a:endParaRPr/>
          </a:p>
          <a:p>
            <a:pPr indent="-311150" lvl="0" marL="457200" rtl="0" algn="l">
              <a:spcBef>
                <a:spcPts val="0"/>
              </a:spcBef>
              <a:spcAft>
                <a:spcPts val="0"/>
              </a:spcAft>
              <a:buSzPts val="1300"/>
              <a:buChar char="●"/>
            </a:pPr>
            <a:r>
              <a:rPr lang="en-GB"/>
              <a:t>R-Squared: R2 error score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Model-1 : Support Vector Machine</a:t>
            </a:r>
            <a:endParaRPr/>
          </a:p>
        </p:txBody>
      </p:sp>
      <p:sp>
        <p:nvSpPr>
          <p:cNvPr id="216" name="Google Shape;216;p25"/>
          <p:cNvSpPr txBox="1"/>
          <p:nvPr>
            <p:ph idx="1" type="body"/>
          </p:nvPr>
        </p:nvSpPr>
        <p:spPr>
          <a:xfrm>
            <a:off x="1297500" y="1048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MSE: 3.23937,  MAE: 1.21469,  MAPE: 46.28642%,  R-Squared: -1.20986</a:t>
            </a:r>
            <a:endParaRPr/>
          </a:p>
        </p:txBody>
      </p:sp>
      <p:pic>
        <p:nvPicPr>
          <p:cNvPr id="217" name="Google Shape;217;p25"/>
          <p:cNvPicPr preferRelativeResize="0"/>
          <p:nvPr/>
        </p:nvPicPr>
        <p:blipFill>
          <a:blip r:embed="rId3">
            <a:alphaModFix/>
          </a:blip>
          <a:stretch>
            <a:fillRect/>
          </a:stretch>
        </p:blipFill>
        <p:spPr>
          <a:xfrm>
            <a:off x="2175500" y="1567200"/>
            <a:ext cx="5623899" cy="315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Model-2 : XGBoost</a:t>
            </a:r>
            <a:endParaRPr/>
          </a:p>
        </p:txBody>
      </p:sp>
      <p:sp>
        <p:nvSpPr>
          <p:cNvPr id="223" name="Google Shape;223;p26"/>
          <p:cNvSpPr txBox="1"/>
          <p:nvPr>
            <p:ph idx="1" type="body"/>
          </p:nvPr>
        </p:nvSpPr>
        <p:spPr>
          <a:xfrm>
            <a:off x="1297500" y="1048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MSE: 0.75738, MAE: 0.54951, MAPE: 17.81508%, R-Squared: 0.48333</a:t>
            </a:r>
            <a:endParaRPr/>
          </a:p>
        </p:txBody>
      </p:sp>
      <p:pic>
        <p:nvPicPr>
          <p:cNvPr id="224" name="Google Shape;224;p26"/>
          <p:cNvPicPr preferRelativeResize="0"/>
          <p:nvPr/>
        </p:nvPicPr>
        <p:blipFill>
          <a:blip r:embed="rId3">
            <a:alphaModFix/>
          </a:blip>
          <a:stretch>
            <a:fillRect/>
          </a:stretch>
        </p:blipFill>
        <p:spPr>
          <a:xfrm>
            <a:off x="2113400" y="1517650"/>
            <a:ext cx="5803726" cy="3273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Model-3 : LSTM</a:t>
            </a:r>
            <a:endParaRPr/>
          </a:p>
        </p:txBody>
      </p:sp>
      <p:sp>
        <p:nvSpPr>
          <p:cNvPr id="230" name="Google Shape;230;p27"/>
          <p:cNvSpPr txBox="1"/>
          <p:nvPr>
            <p:ph idx="1" type="body"/>
          </p:nvPr>
        </p:nvSpPr>
        <p:spPr>
          <a:xfrm>
            <a:off x="1297500" y="1048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MSE: 0.64128, MAE: 0.51056</a:t>
            </a:r>
            <a:endParaRPr/>
          </a:p>
        </p:txBody>
      </p:sp>
      <p:pic>
        <p:nvPicPr>
          <p:cNvPr id="231" name="Google Shape;231;p27"/>
          <p:cNvPicPr preferRelativeResize="0"/>
          <p:nvPr/>
        </p:nvPicPr>
        <p:blipFill>
          <a:blip r:embed="rId3">
            <a:alphaModFix/>
          </a:blip>
          <a:stretch>
            <a:fillRect/>
          </a:stretch>
        </p:blipFill>
        <p:spPr>
          <a:xfrm>
            <a:off x="2011700" y="1491875"/>
            <a:ext cx="6242475" cy="332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Model-4 : ARIMA</a:t>
            </a:r>
            <a:endParaRPr/>
          </a:p>
        </p:txBody>
      </p:sp>
      <p:sp>
        <p:nvSpPr>
          <p:cNvPr id="237" name="Google Shape;237;p28"/>
          <p:cNvSpPr txBox="1"/>
          <p:nvPr>
            <p:ph idx="1" type="body"/>
          </p:nvPr>
        </p:nvSpPr>
        <p:spPr>
          <a:xfrm>
            <a:off x="1297500" y="1048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MSE: 0.00000, MAE: 0.00001, MAPE: 21.93465%</a:t>
            </a:r>
            <a:endParaRPr/>
          </a:p>
        </p:txBody>
      </p:sp>
      <p:pic>
        <p:nvPicPr>
          <p:cNvPr id="238" name="Google Shape;238;p28"/>
          <p:cNvPicPr preferRelativeResize="0"/>
          <p:nvPr/>
        </p:nvPicPr>
        <p:blipFill>
          <a:blip r:embed="rId3">
            <a:alphaModFix/>
          </a:blip>
          <a:stretch>
            <a:fillRect/>
          </a:stretch>
        </p:blipFill>
        <p:spPr>
          <a:xfrm>
            <a:off x="2264425" y="1480250"/>
            <a:ext cx="6108724" cy="344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44" name="Google Shape;244;p29"/>
          <p:cNvSpPr txBox="1"/>
          <p:nvPr>
            <p:ph idx="1" type="body"/>
          </p:nvPr>
        </p:nvSpPr>
        <p:spPr>
          <a:xfrm>
            <a:off x="1297500" y="956925"/>
            <a:ext cx="7038900" cy="4074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ARIMA </a:t>
            </a:r>
            <a:r>
              <a:rPr lang="en-GB"/>
              <a:t>has achieved very high accuracy on the specific dataset being evaluated, with minimal error in predictions. </a:t>
            </a:r>
            <a:endParaRPr/>
          </a:p>
          <a:p>
            <a:pPr indent="-311150" lvl="0" marL="457200" rtl="0" algn="l">
              <a:spcBef>
                <a:spcPts val="0"/>
              </a:spcBef>
              <a:spcAft>
                <a:spcPts val="0"/>
              </a:spcAft>
              <a:buSzPts val="1300"/>
              <a:buChar char="●"/>
            </a:pPr>
            <a:r>
              <a:rPr lang="en-GB"/>
              <a:t>All other models such as SVM, XGBoost, LSTM worked good on low closing price data but werent able to capture the data of closing price with low values.</a:t>
            </a:r>
            <a:endParaRPr/>
          </a:p>
          <a:p>
            <a:pPr indent="-311150" lvl="0" marL="457200" rtl="0" algn="l">
              <a:spcBef>
                <a:spcPts val="0"/>
              </a:spcBef>
              <a:spcAft>
                <a:spcPts val="0"/>
              </a:spcAft>
              <a:buSzPts val="1300"/>
              <a:buChar char="●"/>
            </a:pPr>
            <a:r>
              <a:rPr lang="en-GB"/>
              <a:t>Rolling means, standard deviations, and volatility help capture short-term and long-term trends, which can add valuable features for better predictive modeling.</a:t>
            </a:r>
            <a:endParaRPr/>
          </a:p>
          <a:p>
            <a:pPr indent="-311150" lvl="0" marL="457200" rtl="0" algn="l">
              <a:spcBef>
                <a:spcPts val="0"/>
              </a:spcBef>
              <a:spcAft>
                <a:spcPts val="0"/>
              </a:spcAft>
              <a:buSzPts val="1300"/>
              <a:buChar char="●"/>
            </a:pPr>
            <a:r>
              <a:rPr lang="en-GB"/>
              <a:t>Adding technical indicators like RSI and MACD captures momentum and trend information, improving the model's ability to predict price movements.</a:t>
            </a:r>
            <a:endParaRPr/>
          </a:p>
          <a:p>
            <a:pPr indent="0" lvl="0" marL="0" rtl="0" algn="l">
              <a:lnSpc>
                <a:spcPct val="100000"/>
              </a:lnSpc>
              <a:spcBef>
                <a:spcPts val="1200"/>
              </a:spcBef>
              <a:spcAft>
                <a:spcPts val="0"/>
              </a:spcAft>
              <a:buNone/>
            </a:pPr>
            <a:r>
              <a:rPr lang="en-GB" sz="2400">
                <a:latin typeface="Montserrat"/>
                <a:ea typeface="Montserrat"/>
                <a:cs typeface="Montserrat"/>
                <a:sym typeface="Montserrat"/>
              </a:rPr>
              <a:t>Recommendations </a:t>
            </a:r>
            <a:endParaRPr/>
          </a:p>
          <a:p>
            <a:pPr indent="0" lvl="0" marL="0" rtl="0" algn="l">
              <a:lnSpc>
                <a:spcPct val="100000"/>
              </a:lnSpc>
              <a:spcBef>
                <a:spcPts val="0"/>
              </a:spcBef>
              <a:spcAft>
                <a:spcPts val="0"/>
              </a:spcAft>
              <a:buNone/>
            </a:pPr>
            <a:r>
              <a:t/>
            </a:r>
            <a:endParaRPr/>
          </a:p>
          <a:p>
            <a:pPr indent="-311150" lvl="0" marL="457200" rtl="0" algn="l">
              <a:spcBef>
                <a:spcPts val="0"/>
              </a:spcBef>
              <a:spcAft>
                <a:spcPts val="0"/>
              </a:spcAft>
              <a:buSzPts val="1300"/>
              <a:buChar char="●"/>
            </a:pPr>
            <a:r>
              <a:rPr lang="en-GB"/>
              <a:t>Use techniques like Grid Search or Random Search to optimize the hyperparameters of your models (e.g., kernel type, C-value in SVM). This can significantly improve performance by finding the best configuration for your dataset.</a:t>
            </a:r>
            <a:endParaRPr/>
          </a:p>
          <a:p>
            <a:pPr indent="-311150" lvl="0" marL="457200" rtl="0" algn="l">
              <a:spcBef>
                <a:spcPts val="0"/>
              </a:spcBef>
              <a:spcAft>
                <a:spcPts val="0"/>
              </a:spcAft>
              <a:buSzPts val="1300"/>
              <a:buChar char="●"/>
            </a:pPr>
            <a:r>
              <a:rPr lang="en-GB"/>
              <a:t>Apply methods like Recursive Feature Elimination (RFE) or Principal Component Analysis (PCA) to reduce irrelevant or redundant features. This can reduce noise and improve model generalization and accuracy. We can apply PCA because </a:t>
            </a:r>
            <a:r>
              <a:rPr lang="en-GB"/>
              <a:t>correlation is more between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2678975" y="2293950"/>
            <a:ext cx="39672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 and EDA:</a:t>
            </a:r>
            <a:endParaRPr/>
          </a:p>
        </p:txBody>
      </p:sp>
      <p:sp>
        <p:nvSpPr>
          <p:cNvPr id="142" name="Google Shape;142;p14"/>
          <p:cNvSpPr txBox="1"/>
          <p:nvPr>
            <p:ph idx="1" type="body"/>
          </p:nvPr>
        </p:nvSpPr>
        <p:spPr>
          <a:xfrm>
            <a:off x="1245175"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a:t>
            </a:r>
            <a:r>
              <a:rPr lang="en-GB"/>
              <a:t>dataset contains 7 columns Date, Closing price, Opening price, Lowest, Highest and Change% on that day.</a:t>
            </a:r>
            <a:endParaRPr/>
          </a:p>
          <a:p>
            <a:pPr indent="-311150" lvl="0" marL="457200" rtl="0" algn="l">
              <a:spcBef>
                <a:spcPts val="0"/>
              </a:spcBef>
              <a:spcAft>
                <a:spcPts val="0"/>
              </a:spcAft>
              <a:buSzPts val="1300"/>
              <a:buChar char="●"/>
            </a:pPr>
            <a:r>
              <a:rPr lang="en-GB"/>
              <a:t>We will be taking Closing Price as the target column for prediction.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1941000" y="2156800"/>
            <a:ext cx="5886450" cy="198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 and EDA Cont…</a:t>
            </a:r>
            <a:endParaRPr/>
          </a:p>
        </p:txBody>
      </p:sp>
      <p:sp>
        <p:nvSpPr>
          <p:cNvPr id="149" name="Google Shape;149;p15"/>
          <p:cNvSpPr txBox="1"/>
          <p:nvPr>
            <p:ph idx="1" type="body"/>
          </p:nvPr>
        </p:nvSpPr>
        <p:spPr>
          <a:xfrm>
            <a:off x="1297500" y="1068625"/>
            <a:ext cx="7666200" cy="367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range of values and mean and standard deviation of the dataset can be seen below.</a:t>
            </a:r>
            <a:endParaRPr/>
          </a:p>
          <a:p>
            <a:pPr indent="-311150" lvl="0" marL="457200" rtl="0" algn="l">
              <a:spcBef>
                <a:spcPts val="0"/>
              </a:spcBef>
              <a:spcAft>
                <a:spcPts val="0"/>
              </a:spcAft>
              <a:buSzPts val="1300"/>
              <a:buChar char="●"/>
            </a:pPr>
            <a:r>
              <a:rPr lang="en-GB"/>
              <a:t>The standard deviation of the closing price is high (around $50), indicating substantial price fluctuations over the years.</a:t>
            </a:r>
            <a:endParaRPr/>
          </a:p>
          <a:p>
            <a:pPr indent="-311150" lvl="0" marL="457200" rtl="0" algn="l">
              <a:spcBef>
                <a:spcPts val="0"/>
              </a:spcBef>
              <a:spcAft>
                <a:spcPts val="0"/>
              </a:spcAft>
              <a:buSzPts val="1300"/>
              <a:buChar char="●"/>
            </a:pPr>
            <a:r>
              <a:rPr lang="en-GB"/>
              <a:t>The volume shows a wide range, from as low as ~9 million shares to as high as 1.28 billion, suggesting periods of both low and high trading activity.</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1925500" y="2455672"/>
            <a:ext cx="6146775" cy="21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 and EDA Cont…</a:t>
            </a:r>
            <a:endParaRPr/>
          </a:p>
        </p:txBody>
      </p:sp>
      <p:pic>
        <p:nvPicPr>
          <p:cNvPr id="156" name="Google Shape;156;p16"/>
          <p:cNvPicPr preferRelativeResize="0"/>
          <p:nvPr/>
        </p:nvPicPr>
        <p:blipFill>
          <a:blip r:embed="rId3">
            <a:alphaModFix/>
          </a:blip>
          <a:stretch>
            <a:fillRect/>
          </a:stretch>
        </p:blipFill>
        <p:spPr>
          <a:xfrm>
            <a:off x="1816650" y="1468900"/>
            <a:ext cx="6084568" cy="30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 and EDA Cont…</a:t>
            </a:r>
            <a:endParaRPr/>
          </a:p>
        </p:txBody>
      </p:sp>
      <p:pic>
        <p:nvPicPr>
          <p:cNvPr id="162" name="Google Shape;162;p17"/>
          <p:cNvPicPr preferRelativeResize="0"/>
          <p:nvPr/>
        </p:nvPicPr>
        <p:blipFill>
          <a:blip r:embed="rId3">
            <a:alphaModFix/>
          </a:blip>
          <a:stretch>
            <a:fillRect/>
          </a:stretch>
        </p:blipFill>
        <p:spPr>
          <a:xfrm>
            <a:off x="2253150" y="1920900"/>
            <a:ext cx="5880751" cy="2794850"/>
          </a:xfrm>
          <a:prstGeom prst="rect">
            <a:avLst/>
          </a:prstGeom>
          <a:noFill/>
          <a:ln>
            <a:noFill/>
          </a:ln>
        </p:spPr>
      </p:pic>
      <p:sp>
        <p:nvSpPr>
          <p:cNvPr id="163" name="Google Shape;163;p17"/>
          <p:cNvSpPr txBox="1"/>
          <p:nvPr/>
        </p:nvSpPr>
        <p:spPr>
          <a:xfrm>
            <a:off x="1412975" y="1091500"/>
            <a:ext cx="70872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Most price changes are small and follows normal distribution as shown, indicating stability. Large fluctuations are rare. A normal distribution suggests the stock’s short-term price movements are more predictable, as extreme changes are uncommon.</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 and EDA Cont…</a:t>
            </a:r>
            <a:endParaRPr/>
          </a:p>
        </p:txBody>
      </p:sp>
      <p:sp>
        <p:nvSpPr>
          <p:cNvPr id="169" name="Google Shape;169;p18"/>
          <p:cNvSpPr txBox="1"/>
          <p:nvPr/>
        </p:nvSpPr>
        <p:spPr>
          <a:xfrm>
            <a:off x="1128900" y="1084025"/>
            <a:ext cx="7902000" cy="1928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GB" sz="1300">
                <a:solidFill>
                  <a:schemeClr val="lt1"/>
                </a:solidFill>
              </a:rPr>
              <a:t>Correlation of 1 between Opening, Closing, Highest, and Lowest prices suggests that these price metrics are nearly identical in their movement—when one increases or decreases, the others follow in the same manner. This is typical for stock price data, where these values are closely related as they represent different points within the same trading day. </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The negative correlation of -0.32 between these prices and Volume indicates a weak inverse relationship. This suggests that when trading volume increases, prices tend to slightly decrease, or when volume decreases, prices rise slightly. However, since the correlation is not strong, volume is not a major driver of price changes in this case. Selection deleted</a:t>
            </a:r>
            <a:endParaRPr sz="1300">
              <a:solidFill>
                <a:schemeClr val="lt1"/>
              </a:solidFill>
            </a:endParaRPr>
          </a:p>
        </p:txBody>
      </p:sp>
      <p:pic>
        <p:nvPicPr>
          <p:cNvPr id="170" name="Google Shape;170;p18"/>
          <p:cNvPicPr preferRelativeResize="0"/>
          <p:nvPr/>
        </p:nvPicPr>
        <p:blipFill>
          <a:blip r:embed="rId3">
            <a:alphaModFix/>
          </a:blip>
          <a:stretch>
            <a:fillRect/>
          </a:stretch>
        </p:blipFill>
        <p:spPr>
          <a:xfrm>
            <a:off x="3509125" y="3075400"/>
            <a:ext cx="2699812" cy="182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Engineering.</a:t>
            </a:r>
            <a:endParaRPr/>
          </a:p>
        </p:txBody>
      </p:sp>
      <p:sp>
        <p:nvSpPr>
          <p:cNvPr id="176" name="Google Shape;176;p19"/>
          <p:cNvSpPr txBox="1"/>
          <p:nvPr/>
        </p:nvSpPr>
        <p:spPr>
          <a:xfrm>
            <a:off x="1420450" y="1061600"/>
            <a:ext cx="7266600" cy="3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rPr>
              <a:t>Why we add moving average and volatility to our data? </a:t>
            </a:r>
            <a:endParaRPr sz="1600">
              <a:solidFill>
                <a:schemeClr val="lt1"/>
              </a:solidFill>
            </a:endParaRPr>
          </a:p>
          <a:p>
            <a:pPr indent="0" lvl="0" marL="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The 20-day moving average smooths short-term price fluctuations, making it easier to identify long-term trends in the stock's price behavior.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The 20-day volatility (rolling standard deviation) shows periods of increased or decreased risk, highlighting when the stock price is more volatile. </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If the 20-day Moving Average closely follows the Closing Price, it indicates that the stock price doesn’t fluctuate much in the short term, suggesting stability and a consistent price trend without large deviations. </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The abnormal and distant 20-day Volatility suggests that the stock experiences sudden spikes or drops in volatility during certain periods, even if the overall price trend is stable. This can indicate occasional market shocks or events causing short-term unpredictability, despite general price stability. Selection deleted</a:t>
            </a:r>
            <a:endParaRPr sz="1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a:t>
            </a:r>
            <a:endParaRPr/>
          </a:p>
        </p:txBody>
      </p:sp>
      <p:sp>
        <p:nvSpPr>
          <p:cNvPr id="182" name="Google Shape;182;p20"/>
          <p:cNvSpPr txBox="1"/>
          <p:nvPr>
            <p:ph idx="1" type="body"/>
          </p:nvPr>
        </p:nvSpPr>
        <p:spPr>
          <a:xfrm>
            <a:off x="1297500" y="959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Since there are only 305 outliers from 9200 rows of data, this indicates that extreme price or volume fluctuations are relatively rare. Most of the stock's price and volume movements fall within normal ranges, suggesting a generally stable and predictable stock with occasional spikes or drops. Please refer code for clear understanding.</a:t>
            </a:r>
            <a:endParaRPr/>
          </a:p>
        </p:txBody>
      </p:sp>
      <p:pic>
        <p:nvPicPr>
          <p:cNvPr id="183" name="Google Shape;183;p20"/>
          <p:cNvPicPr preferRelativeResize="0"/>
          <p:nvPr/>
        </p:nvPicPr>
        <p:blipFill>
          <a:blip r:embed="rId3">
            <a:alphaModFix/>
          </a:blip>
          <a:stretch>
            <a:fillRect/>
          </a:stretch>
        </p:blipFill>
        <p:spPr>
          <a:xfrm>
            <a:off x="2133150" y="2138125"/>
            <a:ext cx="5367600" cy="2713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Anomalies in data:</a:t>
            </a:r>
            <a:endParaRPr/>
          </a:p>
        </p:txBody>
      </p:sp>
      <p:sp>
        <p:nvSpPr>
          <p:cNvPr id="189" name="Google Shape;189;p21"/>
          <p:cNvSpPr txBox="1"/>
          <p:nvPr>
            <p:ph idx="1" type="body"/>
          </p:nvPr>
        </p:nvSpPr>
        <p:spPr>
          <a:xfrm>
            <a:off x="1297500" y="1116150"/>
            <a:ext cx="7531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20-day rolling mean and standard deviation are used to detect anomalies in the closing price, defined as deviations beyond 2 standard deviations. These anomalies highlight significant price movements, potentially signaling important market events like news or earnings reports.</a:t>
            </a:r>
            <a:endParaRPr/>
          </a:p>
        </p:txBody>
      </p:sp>
      <p:pic>
        <p:nvPicPr>
          <p:cNvPr id="190" name="Google Shape;190;p21"/>
          <p:cNvPicPr preferRelativeResize="0"/>
          <p:nvPr/>
        </p:nvPicPr>
        <p:blipFill>
          <a:blip r:embed="rId3">
            <a:alphaModFix/>
          </a:blip>
          <a:stretch>
            <a:fillRect/>
          </a:stretch>
        </p:blipFill>
        <p:spPr>
          <a:xfrm>
            <a:off x="2155500" y="2008625"/>
            <a:ext cx="5322899" cy="277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