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4"/>
  </p:notesMasterIdLst>
  <p:sldIdLst>
    <p:sldId id="312" r:id="rId2"/>
    <p:sldId id="327" r:id="rId3"/>
    <p:sldId id="328" r:id="rId4"/>
    <p:sldId id="329" r:id="rId5"/>
    <p:sldId id="330" r:id="rId6"/>
    <p:sldId id="331" r:id="rId7"/>
    <p:sldId id="332" r:id="rId8"/>
    <p:sldId id="334" r:id="rId9"/>
    <p:sldId id="335" r:id="rId10"/>
    <p:sldId id="336" r:id="rId11"/>
    <p:sldId id="333" r:id="rId12"/>
    <p:sldId id="337" r:id="rId13"/>
  </p:sldIdLst>
  <p:sldSz cx="9144000" cy="5143500" type="screen16x9"/>
  <p:notesSz cx="6858000" cy="9144000"/>
  <p:embeddedFontLst>
    <p:embeddedFont>
      <p:font typeface="Algerian" pitchFamily="82" charset="0"/>
      <p:regular r:id="rId15"/>
    </p:embeddedFont>
    <p:embeddedFont>
      <p:font typeface="Dosis" charset="0"/>
      <p:regular r:id="rId16"/>
      <p:bold r:id="rId17"/>
    </p:embeddedFont>
    <p:embeddedFont>
      <p:font typeface="Nunito Sans Black" charset="0"/>
      <p:bold r:id="rId18"/>
      <p:boldItalic r:id="rId19"/>
    </p:embeddedFont>
    <p:embeddedFont>
      <p:font typeface="Quicksand Medium" charset="0"/>
      <p:regular r:id="rId20"/>
      <p:bold r:id="rId21"/>
    </p:embeddedFont>
    <p:embeddedFont>
      <p:font typeface="Roboto Slab Light" charset="0"/>
      <p:regular r:id="rId22"/>
      <p:bold r:id="rId23"/>
    </p:embeddedFont>
    <p:embeddedFont>
      <p:font typeface="Bell MT" pitchFamily="18" charset="0"/>
      <p:regular r:id="rId24"/>
      <p:bold r:id="rId25"/>
      <p:italic r:id="rId26"/>
    </p:embeddedFont>
    <p:embeddedFont>
      <p:font typeface="Roboto Slab" charset="0"/>
      <p:regular r:id="rId27"/>
      <p:bold r:id="rId28"/>
    </p:embeddedFont>
    <p:embeddedFont>
      <p:font typeface="Verdana" pitchFamily="34" charset="0"/>
      <p:regular r:id="rId29"/>
      <p:bold r:id="rId30"/>
      <p:italic r:id="rId31"/>
      <p:boldItalic r:id="rId32"/>
    </p:embeddedFont>
    <p:embeddedFont>
      <p:font typeface="Bebas Neue"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19614097-52C3-4FBB-941B-BF8099AE4F95}">
  <a:tblStyle styleId="{19614097-52C3-4FBB-941B-BF8099AE4F9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F48FE8-34D0-4D51-B0C0-49963431580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86" y="-6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79000"/>
          </a:blip>
          <a:srcRect t="39375" r="34742"/>
          <a:stretch/>
        </p:blipFill>
        <p:spPr>
          <a:xfrm flipH="1">
            <a:off x="1" y="0"/>
            <a:ext cx="2821699" cy="2621327"/>
          </a:xfrm>
          <a:prstGeom prst="rect">
            <a:avLst/>
          </a:prstGeom>
          <a:noFill/>
          <a:ln>
            <a:noFill/>
          </a:ln>
        </p:spPr>
      </p:pic>
      <p:pic>
        <p:nvPicPr>
          <p:cNvPr id="10" name="Google Shape;10;p2"/>
          <p:cNvPicPr preferRelativeResize="0"/>
          <p:nvPr/>
        </p:nvPicPr>
        <p:blipFill rotWithShape="1">
          <a:blip r:embed="rId2">
            <a:alphaModFix amt="79000"/>
          </a:blip>
          <a:srcRect t="39375" r="34742"/>
          <a:stretch/>
        </p:blipFill>
        <p:spPr>
          <a:xfrm rot="10800000" flipH="1">
            <a:off x="6322301" y="2522175"/>
            <a:ext cx="2821699" cy="2621327"/>
          </a:xfrm>
          <a:prstGeom prst="rect">
            <a:avLst/>
          </a:prstGeom>
          <a:noFill/>
          <a:ln>
            <a:noFill/>
          </a:ln>
        </p:spPr>
      </p:pic>
      <p:sp>
        <p:nvSpPr>
          <p:cNvPr id="11" name="Google Shape;11;p2"/>
          <p:cNvSpPr txBox="1">
            <a:spLocks noGrp="1"/>
          </p:cNvSpPr>
          <p:nvPr>
            <p:ph type="ctrTitle"/>
          </p:nvPr>
        </p:nvSpPr>
        <p:spPr>
          <a:xfrm>
            <a:off x="1073750" y="1108170"/>
            <a:ext cx="6996600" cy="2295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Clr>
                <a:schemeClr val="lt1"/>
              </a:buClr>
              <a:buSzPts val="5200"/>
              <a:buNone/>
              <a:defRPr sz="65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2" name="Google Shape;12;p2"/>
          <p:cNvSpPr txBox="1">
            <a:spLocks noGrp="1"/>
          </p:cNvSpPr>
          <p:nvPr>
            <p:ph type="subTitle" idx="1"/>
          </p:nvPr>
        </p:nvSpPr>
        <p:spPr>
          <a:xfrm>
            <a:off x="2466000" y="3804680"/>
            <a:ext cx="4212000" cy="36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500"/>
              <a:buNone/>
              <a:defRPr>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pic>
        <p:nvPicPr>
          <p:cNvPr id="13" name="Google Shape;13;p2"/>
          <p:cNvPicPr preferRelativeResize="0"/>
          <p:nvPr/>
        </p:nvPicPr>
        <p:blipFill rotWithShape="1">
          <a:blip r:embed="rId3">
            <a:alphaModFix/>
          </a:blip>
          <a:srcRect r="35542" b="17108"/>
          <a:stretch/>
        </p:blipFill>
        <p:spPr>
          <a:xfrm>
            <a:off x="6030425" y="2719250"/>
            <a:ext cx="3113574" cy="2424250"/>
          </a:xfrm>
          <a:prstGeom prst="rect">
            <a:avLst/>
          </a:prstGeom>
          <a:noFill/>
          <a:ln>
            <a:noFill/>
          </a:ln>
        </p:spPr>
      </p:pic>
      <p:pic>
        <p:nvPicPr>
          <p:cNvPr id="14" name="Google Shape;14;p2"/>
          <p:cNvPicPr preferRelativeResize="0"/>
          <p:nvPr/>
        </p:nvPicPr>
        <p:blipFill rotWithShape="1">
          <a:blip r:embed="rId3">
            <a:alphaModFix/>
          </a:blip>
          <a:srcRect r="6542" b="20590"/>
          <a:stretch/>
        </p:blipFill>
        <p:spPr>
          <a:xfrm rot="5400000" flipH="1">
            <a:off x="-1108798" y="1082927"/>
            <a:ext cx="4514273" cy="232247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0"/>
        <p:cNvGrpSpPr/>
        <p:nvPr/>
      </p:nvGrpSpPr>
      <p:grpSpPr>
        <a:xfrm>
          <a:off x="0" y="0"/>
          <a:ext cx="0" cy="0"/>
          <a:chOff x="0" y="0"/>
          <a:chExt cx="0" cy="0"/>
        </a:xfrm>
      </p:grpSpPr>
      <p:pic>
        <p:nvPicPr>
          <p:cNvPr id="271" name="Google Shape;271;p31"/>
          <p:cNvPicPr preferRelativeResize="0"/>
          <p:nvPr/>
        </p:nvPicPr>
        <p:blipFill rotWithShape="1">
          <a:blip r:embed="rId2">
            <a:alphaModFix amt="79000"/>
          </a:blip>
          <a:srcRect t="39375" r="34742"/>
          <a:stretch/>
        </p:blipFill>
        <p:spPr>
          <a:xfrm flipH="1">
            <a:off x="1" y="0"/>
            <a:ext cx="2821699" cy="2621327"/>
          </a:xfrm>
          <a:prstGeom prst="rect">
            <a:avLst/>
          </a:prstGeom>
          <a:noFill/>
          <a:ln>
            <a:noFill/>
          </a:ln>
        </p:spPr>
      </p:pic>
      <p:pic>
        <p:nvPicPr>
          <p:cNvPr id="272" name="Google Shape;272;p31"/>
          <p:cNvPicPr preferRelativeResize="0"/>
          <p:nvPr/>
        </p:nvPicPr>
        <p:blipFill rotWithShape="1">
          <a:blip r:embed="rId2">
            <a:alphaModFix amt="79000"/>
          </a:blip>
          <a:srcRect t="39375" r="34742"/>
          <a:stretch/>
        </p:blipFill>
        <p:spPr>
          <a:xfrm rot="10800000" flipH="1">
            <a:off x="6322301" y="2522175"/>
            <a:ext cx="2821699" cy="2621327"/>
          </a:xfrm>
          <a:prstGeom prst="rect">
            <a:avLst/>
          </a:prstGeom>
          <a:noFill/>
          <a:ln>
            <a:noFill/>
          </a:ln>
        </p:spPr>
      </p:pic>
      <p:pic>
        <p:nvPicPr>
          <p:cNvPr id="273" name="Google Shape;273;p31"/>
          <p:cNvPicPr preferRelativeResize="0"/>
          <p:nvPr/>
        </p:nvPicPr>
        <p:blipFill rotWithShape="1">
          <a:blip r:embed="rId3">
            <a:alphaModFix/>
          </a:blip>
          <a:srcRect r="35542" b="17108"/>
          <a:stretch/>
        </p:blipFill>
        <p:spPr>
          <a:xfrm>
            <a:off x="6030425" y="2719250"/>
            <a:ext cx="3113574" cy="2424250"/>
          </a:xfrm>
          <a:prstGeom prst="rect">
            <a:avLst/>
          </a:prstGeom>
          <a:noFill/>
          <a:ln>
            <a:noFill/>
          </a:ln>
        </p:spPr>
      </p:pic>
      <p:pic>
        <p:nvPicPr>
          <p:cNvPr id="274" name="Google Shape;274;p31"/>
          <p:cNvPicPr preferRelativeResize="0"/>
          <p:nvPr/>
        </p:nvPicPr>
        <p:blipFill rotWithShape="1">
          <a:blip r:embed="rId3">
            <a:alphaModFix/>
          </a:blip>
          <a:srcRect r="6542" b="20590"/>
          <a:stretch/>
        </p:blipFill>
        <p:spPr>
          <a:xfrm rot="5400000" flipH="1">
            <a:off x="-1108798" y="1082927"/>
            <a:ext cx="4514273" cy="2322473"/>
          </a:xfrm>
          <a:prstGeom prst="rect">
            <a:avLst/>
          </a:prstGeom>
          <a:noFill/>
          <a:ln>
            <a:noFill/>
          </a:ln>
        </p:spPr>
      </p:pic>
      <p:sp>
        <p:nvSpPr>
          <p:cNvPr id="275" name="Google Shape;275;p31"/>
          <p:cNvSpPr/>
          <p:nvPr/>
        </p:nvSpPr>
        <p:spPr>
          <a:xfrm>
            <a:off x="546300" y="775050"/>
            <a:ext cx="8051400" cy="35934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76"/>
        <p:cNvGrpSpPr/>
        <p:nvPr/>
      </p:nvGrpSpPr>
      <p:grpSpPr>
        <a:xfrm>
          <a:off x="0" y="0"/>
          <a:ext cx="0" cy="0"/>
          <a:chOff x="0" y="0"/>
          <a:chExt cx="0" cy="0"/>
        </a:xfrm>
      </p:grpSpPr>
      <p:pic>
        <p:nvPicPr>
          <p:cNvPr id="277" name="Google Shape;277;p32"/>
          <p:cNvPicPr preferRelativeResize="0"/>
          <p:nvPr/>
        </p:nvPicPr>
        <p:blipFill rotWithShape="1">
          <a:blip r:embed="rId2">
            <a:alphaModFix amt="79000"/>
          </a:blip>
          <a:srcRect t="39375" r="34742"/>
          <a:stretch/>
        </p:blipFill>
        <p:spPr>
          <a:xfrm rot="10800000">
            <a:off x="1" y="2528252"/>
            <a:ext cx="2821699" cy="2621327"/>
          </a:xfrm>
          <a:prstGeom prst="rect">
            <a:avLst/>
          </a:prstGeom>
          <a:noFill/>
          <a:ln>
            <a:noFill/>
          </a:ln>
        </p:spPr>
      </p:pic>
      <p:pic>
        <p:nvPicPr>
          <p:cNvPr id="278" name="Google Shape;278;p32"/>
          <p:cNvPicPr preferRelativeResize="0"/>
          <p:nvPr/>
        </p:nvPicPr>
        <p:blipFill rotWithShape="1">
          <a:blip r:embed="rId2">
            <a:alphaModFix amt="79000"/>
          </a:blip>
          <a:srcRect t="39375" r="34742"/>
          <a:stretch/>
        </p:blipFill>
        <p:spPr>
          <a:xfrm>
            <a:off x="6322301" y="6077"/>
            <a:ext cx="2821699" cy="2621327"/>
          </a:xfrm>
          <a:prstGeom prst="rect">
            <a:avLst/>
          </a:prstGeom>
          <a:noFill/>
          <a:ln>
            <a:noFill/>
          </a:ln>
        </p:spPr>
      </p:pic>
      <p:pic>
        <p:nvPicPr>
          <p:cNvPr id="279" name="Google Shape;279;p32"/>
          <p:cNvPicPr preferRelativeResize="0"/>
          <p:nvPr/>
        </p:nvPicPr>
        <p:blipFill rotWithShape="1">
          <a:blip r:embed="rId3">
            <a:alphaModFix/>
          </a:blip>
          <a:srcRect r="35542" b="17108"/>
          <a:stretch/>
        </p:blipFill>
        <p:spPr>
          <a:xfrm rot="10800000" flipH="1">
            <a:off x="6030425" y="6079"/>
            <a:ext cx="3113574" cy="2424250"/>
          </a:xfrm>
          <a:prstGeom prst="rect">
            <a:avLst/>
          </a:prstGeom>
          <a:noFill/>
          <a:ln>
            <a:noFill/>
          </a:ln>
        </p:spPr>
      </p:pic>
      <p:pic>
        <p:nvPicPr>
          <p:cNvPr id="280" name="Google Shape;280;p32"/>
          <p:cNvPicPr preferRelativeResize="0"/>
          <p:nvPr/>
        </p:nvPicPr>
        <p:blipFill rotWithShape="1">
          <a:blip r:embed="rId3">
            <a:alphaModFix/>
          </a:blip>
          <a:srcRect r="6542" b="20590"/>
          <a:stretch/>
        </p:blipFill>
        <p:spPr>
          <a:xfrm rot="5400000">
            <a:off x="-1108798" y="1744179"/>
            <a:ext cx="4514273" cy="2322473"/>
          </a:xfrm>
          <a:prstGeom prst="rect">
            <a:avLst/>
          </a:prstGeom>
          <a:noFill/>
          <a:ln>
            <a:noFill/>
          </a:ln>
        </p:spPr>
      </p:pic>
      <p:sp>
        <p:nvSpPr>
          <p:cNvPr id="281" name="Google Shape;281;p32"/>
          <p:cNvSpPr/>
          <p:nvPr/>
        </p:nvSpPr>
        <p:spPr>
          <a:xfrm>
            <a:off x="546300" y="775050"/>
            <a:ext cx="8051400" cy="3593400"/>
          </a:xfrm>
          <a:prstGeom prst="roundRect">
            <a:avLst>
              <a:gd name="adj" fmla="val 8278"/>
            </a:avLst>
          </a:prstGeom>
          <a:solidFill>
            <a:schemeClr val="accen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2"/>
              </a:buClr>
              <a:buSzPts val="3500"/>
              <a:buFont typeface="Dosis"/>
              <a:buNone/>
              <a:defRPr sz="3500" b="1">
                <a:solidFill>
                  <a:schemeClr val="dk2"/>
                </a:solidFill>
                <a:latin typeface="Dosis"/>
                <a:ea typeface="Dosis"/>
                <a:cs typeface="Dosis"/>
                <a:sym typeface="Dosis"/>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1pPr>
            <a:lvl2pPr marL="914400" lvl="1"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2pPr>
            <a:lvl3pPr marL="1371600" lvl="2"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3pPr>
            <a:lvl4pPr marL="1828800" lvl="3"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4pPr>
            <a:lvl5pPr marL="2286000" lvl="4"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5pPr>
            <a:lvl6pPr marL="2743200" lvl="5"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6pPr>
            <a:lvl7pPr marL="3200400" lvl="6"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7pPr>
            <a:lvl8pPr marL="3657600" lvl="7"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8pPr>
            <a:lvl9pPr marL="4114800" lvl="8" indent="-323850">
              <a:lnSpc>
                <a:spcPct val="100000"/>
              </a:lnSpc>
              <a:spcBef>
                <a:spcPts val="0"/>
              </a:spcBef>
              <a:spcAft>
                <a:spcPts val="0"/>
              </a:spcAft>
              <a:buClr>
                <a:schemeClr val="lt1"/>
              </a:buClr>
              <a:buSzPts val="1500"/>
              <a:buFont typeface="Quicksand Medium"/>
              <a:buChar char="■"/>
              <a:defRPr sz="1500">
                <a:solidFill>
                  <a:schemeClr val="lt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7" r:id="rId3"/>
    <p:sldLayoutId id="2147483678"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19;p32">
            <a:extLst>
              <a:ext uri="{FF2B5EF4-FFF2-40B4-BE49-F238E27FC236}">
                <a16:creationId xmlns="" xmlns:a16="http://schemas.microsoft.com/office/drawing/2014/main" id="{CBE2D2D6-48BD-C74B-926D-39FBF79F2BE8}"/>
              </a:ext>
            </a:extLst>
          </p:cNvPr>
          <p:cNvSpPr txBox="1">
            <a:spLocks/>
          </p:cNvSpPr>
          <p:nvPr/>
        </p:nvSpPr>
        <p:spPr>
          <a:xfrm>
            <a:off x="452599" y="1654162"/>
            <a:ext cx="8312379" cy="1835175"/>
          </a:xfrm>
          <a:prstGeom prst="rect">
            <a:avLst/>
          </a:prstGeom>
          <a:noFill/>
          <a:ln>
            <a:noFill/>
          </a:ln>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lt1"/>
              </a:buClr>
              <a:buSzPts val="5200"/>
              <a:buFont typeface="Dosis"/>
              <a:buNone/>
              <a:defRPr sz="6500" b="1" i="0" u="none" strike="noStrike" cap="none">
                <a:solidFill>
                  <a:schemeClr val="lt1"/>
                </a:solidFill>
                <a:latin typeface="Dosis"/>
                <a:ea typeface="Dosis"/>
                <a:cs typeface="Dosis"/>
                <a:sym typeface="Dosis"/>
              </a:defRPr>
            </a:lvl1pPr>
            <a:lvl2pPr marR="0" lvl="1" algn="ctr" rtl="0">
              <a:lnSpc>
                <a:spcPct val="100000"/>
              </a:lnSpc>
              <a:spcBef>
                <a:spcPts val="0"/>
              </a:spcBef>
              <a:spcAft>
                <a:spcPts val="0"/>
              </a:spcAft>
              <a:buClr>
                <a:schemeClr val="lt1"/>
              </a:buClr>
              <a:buSzPts val="5200"/>
              <a:buFont typeface="Bebas Neue"/>
              <a:buNone/>
              <a:defRPr sz="52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5200"/>
              <a:buFont typeface="Bebas Neue"/>
              <a:buNone/>
              <a:defRPr sz="52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5200"/>
              <a:buFont typeface="Bebas Neue"/>
              <a:buNone/>
              <a:defRPr sz="52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5200"/>
              <a:buFont typeface="Bebas Neue"/>
              <a:buNone/>
              <a:defRPr sz="52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5200"/>
              <a:buFont typeface="Bebas Neue"/>
              <a:buNone/>
              <a:defRPr sz="52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5200"/>
              <a:buFont typeface="Bebas Neue"/>
              <a:buNone/>
              <a:defRPr sz="52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5200"/>
              <a:buFont typeface="Bebas Neue"/>
              <a:buNone/>
              <a:defRPr sz="52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5200"/>
              <a:buFont typeface="Bebas Neue"/>
              <a:buNone/>
              <a:defRPr sz="5200" b="0" i="0" u="none" strike="noStrike" cap="none">
                <a:solidFill>
                  <a:schemeClr val="lt1"/>
                </a:solidFill>
                <a:latin typeface="Bebas Neue"/>
                <a:ea typeface="Bebas Neue"/>
                <a:cs typeface="Bebas Neue"/>
                <a:sym typeface="Bebas Neue"/>
              </a:defRPr>
            </a:lvl9pPr>
          </a:lstStyle>
          <a:p>
            <a:pPr>
              <a:lnSpc>
                <a:spcPct val="90000"/>
              </a:lnSpc>
              <a:buClr>
                <a:schemeClr val="dk1"/>
              </a:buClr>
              <a:buSzPts val="4500"/>
              <a:buFont typeface="Nunito Sans Black"/>
              <a:buNone/>
            </a:pPr>
            <a:r>
              <a:rPr lang="en-US" sz="4400" b="0" dirty="0">
                <a:solidFill>
                  <a:schemeClr val="bg2">
                    <a:lumMod val="40000"/>
                    <a:lumOff val="60000"/>
                  </a:schemeClr>
                </a:solidFill>
                <a:latin typeface="Algerian" panose="04020705040A02060702" pitchFamily="82" charset="0"/>
              </a:rPr>
              <a:t>ADDIDTION AND SUBTRACTION</a:t>
            </a:r>
            <a:br>
              <a:rPr lang="en-US" sz="4400" b="0" dirty="0">
                <a:solidFill>
                  <a:schemeClr val="bg2">
                    <a:lumMod val="40000"/>
                    <a:lumOff val="60000"/>
                  </a:schemeClr>
                </a:solidFill>
                <a:latin typeface="Algerian" panose="04020705040A02060702" pitchFamily="82" charset="0"/>
              </a:rPr>
            </a:br>
            <a:r>
              <a:rPr lang="en-US" sz="4400" b="0" dirty="0">
                <a:solidFill>
                  <a:schemeClr val="bg2">
                    <a:lumMod val="40000"/>
                    <a:lumOff val="60000"/>
                  </a:schemeClr>
                </a:solidFill>
                <a:latin typeface="Algerian" panose="04020705040A02060702" pitchFamily="82" charset="0"/>
              </a:rPr>
              <a:t> OF FIXED POINT NUMBER SYSTEM</a:t>
            </a:r>
          </a:p>
        </p:txBody>
      </p:sp>
      <p:sp>
        <p:nvSpPr>
          <p:cNvPr id="12" name="Subtitle 2">
            <a:extLst>
              <a:ext uri="{FF2B5EF4-FFF2-40B4-BE49-F238E27FC236}">
                <a16:creationId xmlns="" xmlns:a16="http://schemas.microsoft.com/office/drawing/2014/main" id="{3ED62A8E-9AC3-F33C-228E-08C0F4EDAC96}"/>
              </a:ext>
            </a:extLst>
          </p:cNvPr>
          <p:cNvSpPr>
            <a:spLocks noGrp="1"/>
          </p:cNvSpPr>
          <p:nvPr>
            <p:ph type="subTitle" idx="1"/>
          </p:nvPr>
        </p:nvSpPr>
        <p:spPr>
          <a:xfrm flipH="1">
            <a:off x="-698810" y="1961093"/>
            <a:ext cx="88850" cy="324699"/>
          </a:xfrm>
        </p:spPr>
        <p:txBody>
          <a:bodyPr/>
          <a:lstStyle/>
          <a:p>
            <a:endParaRPr lang="en-IN" dirty="0"/>
          </a:p>
        </p:txBody>
      </p:sp>
      <p:sp>
        <p:nvSpPr>
          <p:cNvPr id="13" name="TextBox 12">
            <a:extLst>
              <a:ext uri="{FF2B5EF4-FFF2-40B4-BE49-F238E27FC236}">
                <a16:creationId xmlns="" xmlns:a16="http://schemas.microsoft.com/office/drawing/2014/main" id="{734BCD52-B6CD-F99E-15F8-BB1E66A36545}"/>
              </a:ext>
            </a:extLst>
          </p:cNvPr>
          <p:cNvSpPr txBox="1"/>
          <p:nvPr/>
        </p:nvSpPr>
        <p:spPr>
          <a:xfrm>
            <a:off x="1263805" y="4052108"/>
            <a:ext cx="3344984" cy="584775"/>
          </a:xfrm>
          <a:prstGeom prst="rect">
            <a:avLst/>
          </a:prstGeom>
          <a:noFill/>
        </p:spPr>
        <p:txBody>
          <a:bodyPr wrap="square" rtlCol="0">
            <a:spAutoFit/>
          </a:bodyPr>
          <a:lstStyle/>
          <a:p>
            <a:r>
              <a:rPr lang="en-US" sz="1600" dirty="0">
                <a:solidFill>
                  <a:schemeClr val="bg2"/>
                </a:solidFill>
              </a:rPr>
              <a:t>FUTURE INSTITUTE OF TECHNOLOGY</a:t>
            </a:r>
            <a:endParaRPr lang="en-IN" sz="1600" dirty="0">
              <a:solidFill>
                <a:schemeClr val="bg2"/>
              </a:solidFill>
            </a:endParaRPr>
          </a:p>
        </p:txBody>
      </p:sp>
      <p:pic>
        <p:nvPicPr>
          <p:cNvPr id="14" name="Picture 2" descr="Future Institute of Technology - Home | Facebook">
            <a:extLst>
              <a:ext uri="{FF2B5EF4-FFF2-40B4-BE49-F238E27FC236}">
                <a16:creationId xmlns="" xmlns:a16="http://schemas.microsoft.com/office/drawing/2014/main" id="{EE9E3CA4-FE2D-3B0F-D891-4C047BDFBC4C}"/>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19384" y="4052108"/>
            <a:ext cx="944421" cy="944421"/>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TextBox 14">
            <a:extLst>
              <a:ext uri="{FF2B5EF4-FFF2-40B4-BE49-F238E27FC236}">
                <a16:creationId xmlns="" xmlns:a16="http://schemas.microsoft.com/office/drawing/2014/main" id="{E678CC0D-F7DB-CBCF-32D8-A3DCFBDC48FA}"/>
              </a:ext>
            </a:extLst>
          </p:cNvPr>
          <p:cNvSpPr txBox="1"/>
          <p:nvPr/>
        </p:nvSpPr>
        <p:spPr>
          <a:xfrm>
            <a:off x="1263817" y="4636883"/>
            <a:ext cx="7770780" cy="307777"/>
          </a:xfrm>
          <a:prstGeom prst="rect">
            <a:avLst/>
          </a:prstGeom>
          <a:noFill/>
        </p:spPr>
        <p:txBody>
          <a:bodyPr wrap="square" rtlCol="0">
            <a:spAutoFit/>
          </a:bodyPr>
          <a:lstStyle/>
          <a:p>
            <a:r>
              <a:rPr lang="en-US" dirty="0">
                <a:solidFill>
                  <a:schemeClr val="bg1"/>
                </a:solidFill>
              </a:rPr>
              <a:t>Dept.-COMPUTER SCIENCE ENGINEERING(AI&amp;ML)</a:t>
            </a:r>
            <a:endParaRPr lang="en-IN" dirty="0">
              <a:solidFill>
                <a:schemeClr val="bg1"/>
              </a:solidFill>
            </a:endParaRPr>
          </a:p>
        </p:txBody>
      </p:sp>
      <p:sp>
        <p:nvSpPr>
          <p:cNvPr id="16" name="TextBox 15">
            <a:extLst>
              <a:ext uri="{FF2B5EF4-FFF2-40B4-BE49-F238E27FC236}">
                <a16:creationId xmlns="" xmlns:a16="http://schemas.microsoft.com/office/drawing/2014/main" id="{B0FAAD02-ABA1-EC9E-2768-A2145F400B5A}"/>
              </a:ext>
            </a:extLst>
          </p:cNvPr>
          <p:cNvSpPr txBox="1"/>
          <p:nvPr/>
        </p:nvSpPr>
        <p:spPr>
          <a:xfrm>
            <a:off x="4939323" y="352905"/>
            <a:ext cx="4095274" cy="1169551"/>
          </a:xfrm>
          <a:prstGeom prst="rect">
            <a:avLst/>
          </a:prstGeom>
          <a:noFill/>
        </p:spPr>
        <p:txBody>
          <a:bodyPr wrap="square" rtlCol="0">
            <a:spAutoFit/>
          </a:bodyPr>
          <a:lstStyle/>
          <a:p>
            <a:r>
              <a:rPr lang="en-US" dirty="0">
                <a:solidFill>
                  <a:schemeClr val="bg1"/>
                </a:solidFill>
              </a:rPr>
              <a:t>PRESENTED BY- </a:t>
            </a:r>
            <a:r>
              <a:rPr lang="en-US" b="1" u="sng" dirty="0">
                <a:solidFill>
                  <a:schemeClr val="bg1"/>
                </a:solidFill>
              </a:rPr>
              <a:t>ADITYA KUMAR</a:t>
            </a:r>
          </a:p>
          <a:p>
            <a:r>
              <a:rPr lang="en-US" dirty="0">
                <a:solidFill>
                  <a:schemeClr val="bg1"/>
                </a:solidFill>
              </a:rPr>
              <a:t>UNIVERSITY ROLL NO – </a:t>
            </a:r>
            <a:r>
              <a:rPr lang="en-US" sz="1400" b="1" u="sng" dirty="0">
                <a:solidFill>
                  <a:schemeClr val="bg1"/>
                </a:solidFill>
                <a:latin typeface="Roboto Slab Light" panose="020B0604020202020204" charset="0"/>
                <a:ea typeface="Roboto Slab Light" panose="020B0604020202020204" charset="0"/>
              </a:rPr>
              <a:t>34230821034</a:t>
            </a:r>
          </a:p>
          <a:p>
            <a:r>
              <a:rPr lang="en-US" dirty="0">
                <a:solidFill>
                  <a:schemeClr val="bg1"/>
                </a:solidFill>
              </a:rPr>
              <a:t>SUBJECT NAME- COMPUTER ORGANIZATION</a:t>
            </a:r>
          </a:p>
          <a:p>
            <a:r>
              <a:rPr lang="en-US" dirty="0">
                <a:solidFill>
                  <a:schemeClr val="bg1"/>
                </a:solidFill>
              </a:rPr>
              <a:t>SUBJECT CODE- PCC-CS302</a:t>
            </a:r>
          </a:p>
          <a:p>
            <a:endParaRPr lang="en-US" sz="1400" b="1" u="sng" dirty="0"/>
          </a:p>
        </p:txBody>
      </p:sp>
    </p:spTree>
    <p:extLst>
      <p:ext uri="{BB962C8B-B14F-4D97-AF65-F5344CB8AC3E}">
        <p14:creationId xmlns="" xmlns:p14="http://schemas.microsoft.com/office/powerpoint/2010/main" val="350706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FE3555-930B-41B9-24C2-94970B698967}"/>
              </a:ext>
            </a:extLst>
          </p:cNvPr>
          <p:cNvSpPr txBox="1">
            <a:spLocks/>
          </p:cNvSpPr>
          <p:nvPr/>
        </p:nvSpPr>
        <p:spPr>
          <a:xfrm flipH="1">
            <a:off x="665452" y="1678365"/>
            <a:ext cx="4017108" cy="1220952"/>
          </a:xfrm>
          <a:prstGeom prst="rect">
            <a:avLst/>
          </a:prstGeom>
          <a:ln>
            <a:solidFill>
              <a:schemeClr val="bg1"/>
            </a:solid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000" dirty="0">
                <a:solidFill>
                  <a:schemeClr val="bg2">
                    <a:lumMod val="40000"/>
                    <a:lumOff val="60000"/>
                  </a:schemeClr>
                </a:solidFill>
                <a:latin typeface="Bell MT" panose="02020503060305020303" pitchFamily="18" charset="0"/>
              </a:rPr>
              <a:t>ARITHMETIC SUBTRACTION:</a:t>
            </a:r>
            <a:endParaRPr lang="en-IN" sz="4000" dirty="0">
              <a:solidFill>
                <a:schemeClr val="bg2">
                  <a:lumMod val="40000"/>
                  <a:lumOff val="60000"/>
                </a:schemeClr>
              </a:solidFill>
              <a:latin typeface="Bell MT" panose="02020503060305020303" pitchFamily="18" charset="0"/>
            </a:endParaRPr>
          </a:p>
        </p:txBody>
      </p:sp>
      <p:sp>
        <p:nvSpPr>
          <p:cNvPr id="3" name="Subtitle 2">
            <a:extLst>
              <a:ext uri="{FF2B5EF4-FFF2-40B4-BE49-F238E27FC236}">
                <a16:creationId xmlns="" xmlns:a16="http://schemas.microsoft.com/office/drawing/2014/main" id="{8C0CB035-7622-1DEA-F758-BEF4B218BEAD}"/>
              </a:ext>
            </a:extLst>
          </p:cNvPr>
          <p:cNvSpPr txBox="1">
            <a:spLocks/>
          </p:cNvSpPr>
          <p:nvPr/>
        </p:nvSpPr>
        <p:spPr>
          <a:xfrm>
            <a:off x="4682560" y="1133720"/>
            <a:ext cx="3795988" cy="143803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u="sng" dirty="0">
                <a:solidFill>
                  <a:schemeClr val="bg1"/>
                </a:solidFill>
                <a:latin typeface="+mn-lt"/>
              </a:rPr>
              <a:t>The procedure to perform subtraction is given below: </a:t>
            </a:r>
          </a:p>
          <a:p>
            <a:pPr algn="just">
              <a:buFont typeface="Arial" panose="020B0604020202020204" pitchFamily="34" charset="0"/>
              <a:buChar char="•"/>
            </a:pPr>
            <a:r>
              <a:rPr lang="en-US" sz="1600" dirty="0">
                <a:solidFill>
                  <a:schemeClr val="bg1"/>
                </a:solidFill>
                <a:latin typeface="+mn-lt"/>
              </a:rPr>
              <a:t>In the first step, find the 2's complement of the subtrahend.</a:t>
            </a:r>
          </a:p>
          <a:p>
            <a:pPr algn="just">
              <a:buFont typeface="Arial" panose="020B0604020202020204" pitchFamily="34" charset="0"/>
              <a:buChar char="•"/>
            </a:pPr>
            <a:r>
              <a:rPr lang="en-US" sz="1600" dirty="0">
                <a:solidFill>
                  <a:schemeClr val="bg1"/>
                </a:solidFill>
                <a:latin typeface="+mn-lt"/>
              </a:rPr>
              <a:t>Add the complement number with the minuend.</a:t>
            </a:r>
          </a:p>
          <a:p>
            <a:pPr algn="just">
              <a:buFont typeface="Arial" panose="020B0604020202020204" pitchFamily="34" charset="0"/>
              <a:buChar char="•"/>
            </a:pPr>
            <a:r>
              <a:rPr lang="en-US" sz="1600" dirty="0">
                <a:solidFill>
                  <a:schemeClr val="bg1"/>
                </a:solidFill>
                <a:latin typeface="+mn-lt"/>
              </a:rPr>
              <a:t>If we get the carry by adding both the numbers, then we discard this carry and the result is positive else take 2's complement of the result which will be negative.</a:t>
            </a:r>
          </a:p>
        </p:txBody>
      </p:sp>
    </p:spTree>
    <p:extLst>
      <p:ext uri="{BB962C8B-B14F-4D97-AF65-F5344CB8AC3E}">
        <p14:creationId xmlns="" xmlns:p14="http://schemas.microsoft.com/office/powerpoint/2010/main" val="388976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73;p61">
            <a:extLst>
              <a:ext uri="{FF2B5EF4-FFF2-40B4-BE49-F238E27FC236}">
                <a16:creationId xmlns="" xmlns:a16="http://schemas.microsoft.com/office/drawing/2014/main" id="{941E28AA-45A5-8B00-039D-E51A9EB53746}"/>
              </a:ext>
            </a:extLst>
          </p:cNvPr>
          <p:cNvSpPr txBox="1">
            <a:spLocks/>
          </p:cNvSpPr>
          <p:nvPr/>
        </p:nvSpPr>
        <p:spPr>
          <a:xfrm>
            <a:off x="676780" y="832191"/>
            <a:ext cx="5657114" cy="276079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600" b="1" u="sng" dirty="0">
                <a:solidFill>
                  <a:schemeClr val="bg2">
                    <a:lumMod val="20000"/>
                    <a:lumOff val="80000"/>
                  </a:schemeClr>
                </a:solidFill>
                <a:latin typeface="+mn-lt"/>
              </a:rPr>
              <a:t>Example 1: </a:t>
            </a:r>
            <a:r>
              <a:rPr lang="en-US" sz="1600" dirty="0">
                <a:solidFill>
                  <a:schemeClr val="bg2">
                    <a:lumMod val="20000"/>
                    <a:lumOff val="80000"/>
                  </a:schemeClr>
                </a:solidFill>
                <a:latin typeface="+mn-lt"/>
              </a:rPr>
              <a:t>10101 - 00111</a:t>
            </a:r>
          </a:p>
          <a:p>
            <a:pPr algn="just"/>
            <a:r>
              <a:rPr lang="en-US" sz="1600" dirty="0">
                <a:solidFill>
                  <a:schemeClr val="bg2">
                    <a:lumMod val="20000"/>
                    <a:lumOff val="80000"/>
                  </a:schemeClr>
                </a:solidFill>
                <a:latin typeface="+mn-lt"/>
              </a:rPr>
              <a:t>We take 2's complement of subtrahend 00111, which is 11001. Now, sum them. So,</a:t>
            </a:r>
          </a:p>
          <a:p>
            <a:pPr algn="just"/>
            <a:r>
              <a:rPr lang="en-US" sz="1600" dirty="0">
                <a:solidFill>
                  <a:schemeClr val="bg2">
                    <a:lumMod val="20000"/>
                    <a:lumOff val="80000"/>
                  </a:schemeClr>
                </a:solidFill>
                <a:latin typeface="+mn-lt"/>
              </a:rPr>
              <a:t>10101+11001 =1 01110.</a:t>
            </a:r>
          </a:p>
          <a:p>
            <a:pPr algn="just"/>
            <a:r>
              <a:rPr lang="en-US" sz="1600" dirty="0">
                <a:solidFill>
                  <a:schemeClr val="bg2">
                    <a:lumMod val="20000"/>
                    <a:lumOff val="80000"/>
                  </a:schemeClr>
                </a:solidFill>
                <a:latin typeface="+mn-lt"/>
              </a:rPr>
              <a:t>In the above result, we get the carry bit 1. So we discard this carry bit and remaining is the final result and a positive number.</a:t>
            </a:r>
          </a:p>
          <a:p>
            <a:r>
              <a:rPr lang="en-IN" sz="1600" b="1" u="sng" dirty="0">
                <a:solidFill>
                  <a:schemeClr val="bg2">
                    <a:lumMod val="20000"/>
                    <a:lumOff val="80000"/>
                  </a:schemeClr>
                </a:solidFill>
                <a:latin typeface="+mn-lt"/>
              </a:rPr>
              <a:t>Example 2: </a:t>
            </a:r>
            <a:r>
              <a:rPr lang="en-IN" sz="1600" dirty="0">
                <a:solidFill>
                  <a:schemeClr val="bg2">
                    <a:lumMod val="20000"/>
                    <a:lumOff val="80000"/>
                  </a:schemeClr>
                </a:solidFill>
                <a:latin typeface="+mn-lt"/>
              </a:rPr>
              <a:t>10101 - 10111</a:t>
            </a:r>
            <a:br>
              <a:rPr lang="en-IN" sz="1600" dirty="0">
                <a:solidFill>
                  <a:schemeClr val="bg2">
                    <a:lumMod val="20000"/>
                    <a:lumOff val="80000"/>
                  </a:schemeClr>
                </a:solidFill>
                <a:latin typeface="+mn-lt"/>
              </a:rPr>
            </a:br>
            <a:r>
              <a:rPr lang="en-US" sz="1600" dirty="0">
                <a:solidFill>
                  <a:schemeClr val="bg2">
                    <a:lumMod val="20000"/>
                    <a:lumOff val="80000"/>
                  </a:schemeClr>
                </a:solidFill>
                <a:latin typeface="+mn-lt"/>
              </a:rPr>
              <a:t>We take 2's complement of subtrahend 10111, which comes out 01001. Now, we add both of the numbers. So,</a:t>
            </a:r>
          </a:p>
          <a:p>
            <a:r>
              <a:rPr lang="en-US" sz="1600" dirty="0">
                <a:solidFill>
                  <a:schemeClr val="bg2">
                    <a:lumMod val="20000"/>
                    <a:lumOff val="80000"/>
                  </a:schemeClr>
                </a:solidFill>
                <a:latin typeface="+mn-lt"/>
              </a:rPr>
              <a:t>10101+01001 =11110.</a:t>
            </a:r>
          </a:p>
          <a:p>
            <a:r>
              <a:rPr lang="en-US" sz="1600" dirty="0">
                <a:solidFill>
                  <a:schemeClr val="bg2">
                    <a:lumMod val="20000"/>
                    <a:lumOff val="80000"/>
                  </a:schemeClr>
                </a:solidFill>
                <a:latin typeface="+mn-lt"/>
              </a:rPr>
              <a:t>In the above result, we didn't get the carry bit. So calculate the 2's complement of the result, i.e., 00010. It is the negative number and the final answer.</a:t>
            </a:r>
          </a:p>
          <a:p>
            <a:r>
              <a:rPr lang="en-US" sz="1600" dirty="0">
                <a:solidFill>
                  <a:schemeClr val="bg2">
                    <a:lumMod val="20000"/>
                    <a:lumOff val="80000"/>
                  </a:schemeClr>
                </a:solidFill>
                <a:latin typeface="+mn-lt"/>
              </a:rPr>
              <a:t/>
            </a:r>
            <a:br>
              <a:rPr lang="en-US" sz="1600" dirty="0">
                <a:solidFill>
                  <a:schemeClr val="bg2">
                    <a:lumMod val="20000"/>
                    <a:lumOff val="80000"/>
                  </a:schemeClr>
                </a:solidFill>
                <a:latin typeface="+mn-lt"/>
              </a:rPr>
            </a:br>
            <a:endParaRPr lang="en-IN" sz="1600" dirty="0">
              <a:solidFill>
                <a:schemeClr val="bg2">
                  <a:lumMod val="20000"/>
                  <a:lumOff val="80000"/>
                </a:schemeClr>
              </a:solidFill>
              <a:latin typeface="+mn-lt"/>
            </a:endParaRPr>
          </a:p>
          <a:p>
            <a:pPr algn="just"/>
            <a:endParaRPr lang="en-US" sz="1600" dirty="0">
              <a:solidFill>
                <a:schemeClr val="bg2">
                  <a:lumMod val="20000"/>
                  <a:lumOff val="80000"/>
                </a:schemeClr>
              </a:solidFill>
              <a:latin typeface="+mn-lt"/>
            </a:endParaRPr>
          </a:p>
        </p:txBody>
      </p:sp>
      <p:pic>
        <p:nvPicPr>
          <p:cNvPr id="3" name="Picture 6" descr="Binary Arithmetic">
            <a:extLst>
              <a:ext uri="{FF2B5EF4-FFF2-40B4-BE49-F238E27FC236}">
                <a16:creationId xmlns="" xmlns:a16="http://schemas.microsoft.com/office/drawing/2014/main" id="{9A578BD7-3723-5D61-3E15-730587F055C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466970" y="1720533"/>
            <a:ext cx="2000250" cy="14668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0825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54;p36">
            <a:extLst>
              <a:ext uri="{FF2B5EF4-FFF2-40B4-BE49-F238E27FC236}">
                <a16:creationId xmlns="" xmlns:a16="http://schemas.microsoft.com/office/drawing/2014/main" id="{F94440FA-8016-E723-1AB7-1A35826F3E1A}"/>
              </a:ext>
            </a:extLst>
          </p:cNvPr>
          <p:cNvSpPr txBox="1">
            <a:spLocks/>
          </p:cNvSpPr>
          <p:nvPr/>
        </p:nvSpPr>
        <p:spPr>
          <a:xfrm>
            <a:off x="2152948" y="1018013"/>
            <a:ext cx="4838104" cy="3107473"/>
          </a:xfrm>
          <a:prstGeom prst="rect">
            <a:avLst/>
          </a:prstGeom>
          <a:ln>
            <a:solidFill>
              <a:schemeClr val="bg1"/>
            </a:solidFill>
          </a:ln>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9600" dirty="0">
                <a:solidFill>
                  <a:schemeClr val="bg2">
                    <a:lumMod val="60000"/>
                    <a:lumOff val="40000"/>
                  </a:schemeClr>
                </a:solidFill>
                <a:latin typeface="Bell MT" panose="02020503060305020303" pitchFamily="18" charset="0"/>
              </a:rPr>
              <a:t>THANK YOU</a:t>
            </a:r>
          </a:p>
        </p:txBody>
      </p:sp>
    </p:spTree>
    <p:extLst>
      <p:ext uri="{BB962C8B-B14F-4D97-AF65-F5344CB8AC3E}">
        <p14:creationId xmlns="" xmlns:p14="http://schemas.microsoft.com/office/powerpoint/2010/main" val="378758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0">
            <a:extLst>
              <a:ext uri="{FF2B5EF4-FFF2-40B4-BE49-F238E27FC236}">
                <a16:creationId xmlns="" xmlns:a16="http://schemas.microsoft.com/office/drawing/2014/main" id="{2E106BAC-DD2F-A9DE-DAA1-9A16F522BA03}"/>
              </a:ext>
            </a:extLst>
          </p:cNvPr>
          <p:cNvSpPr txBox="1">
            <a:spLocks/>
          </p:cNvSpPr>
          <p:nvPr/>
        </p:nvSpPr>
        <p:spPr>
          <a:xfrm flipH="1">
            <a:off x="257908" y="191715"/>
            <a:ext cx="8886092" cy="66790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solidFill>
                  <a:schemeClr val="bg2">
                    <a:lumMod val="40000"/>
                    <a:lumOff val="60000"/>
                  </a:schemeClr>
                </a:solidFill>
              </a:rPr>
              <a:t>WHAT IS </a:t>
            </a:r>
          </a:p>
          <a:p>
            <a:pPr algn="ctr"/>
            <a:r>
              <a:rPr lang="en-US" sz="3200" dirty="0">
                <a:solidFill>
                  <a:schemeClr val="bg2">
                    <a:lumMod val="40000"/>
                    <a:lumOff val="60000"/>
                  </a:schemeClr>
                </a:solidFill>
              </a:rPr>
              <a:t>FIXED POINT REPRESENTATION?</a:t>
            </a:r>
            <a:endParaRPr lang="en-IN" sz="3200" dirty="0">
              <a:solidFill>
                <a:schemeClr val="bg2">
                  <a:lumMod val="40000"/>
                  <a:lumOff val="60000"/>
                </a:schemeClr>
              </a:solidFill>
            </a:endParaRPr>
          </a:p>
        </p:txBody>
      </p:sp>
      <p:sp>
        <p:nvSpPr>
          <p:cNvPr id="3" name="Subtitle 12">
            <a:extLst>
              <a:ext uri="{FF2B5EF4-FFF2-40B4-BE49-F238E27FC236}">
                <a16:creationId xmlns="" xmlns:a16="http://schemas.microsoft.com/office/drawing/2014/main" id="{AF230021-3D83-DAA6-3FC0-0E7035C81AB2}"/>
              </a:ext>
            </a:extLst>
          </p:cNvPr>
          <p:cNvSpPr txBox="1">
            <a:spLocks/>
          </p:cNvSpPr>
          <p:nvPr/>
        </p:nvSpPr>
        <p:spPr>
          <a:xfrm flipH="1">
            <a:off x="535258" y="2036956"/>
            <a:ext cx="8073483" cy="19771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a:r>
              <a:rPr lang="en-US" sz="1800" dirty="0">
                <a:solidFill>
                  <a:schemeClr val="bg1"/>
                </a:solidFill>
                <a:latin typeface="Bell MT" panose="02020503060305020303" pitchFamily="18" charset="0"/>
              </a:rPr>
              <a:t>Every positive integer, including zero, can be represented by an unsigned manner, but a negative number has to be represented with a minus sign at the front. </a:t>
            </a:r>
          </a:p>
          <a:p>
            <a:pPr marL="171450"/>
            <a:r>
              <a:rPr lang="en-US" sz="1800" dirty="0">
                <a:solidFill>
                  <a:schemeClr val="bg1"/>
                </a:solidFill>
                <a:latin typeface="Bell MT" panose="02020503060305020303" pitchFamily="18" charset="0"/>
              </a:rPr>
              <a:t>But due to the hardware limitations, computer must represent everything with ones and zeros including the sign of a number.</a:t>
            </a:r>
          </a:p>
          <a:p>
            <a:pPr marL="171450"/>
            <a:r>
              <a:rPr lang="en-US" sz="1800" dirty="0">
                <a:solidFill>
                  <a:schemeClr val="bg1"/>
                </a:solidFill>
                <a:latin typeface="Bell MT" panose="02020503060305020303" pitchFamily="18" charset="0"/>
              </a:rPr>
              <a:t>as a consequence it is customary to represent the sign with a bit placed in the left most position of the number.</a:t>
            </a:r>
          </a:p>
          <a:p>
            <a:pPr marL="171450"/>
            <a:r>
              <a:rPr lang="en-US" sz="1800" dirty="0">
                <a:solidFill>
                  <a:schemeClr val="bg1"/>
                </a:solidFill>
                <a:latin typeface="Bell MT" panose="02020503060305020303" pitchFamily="18" charset="0"/>
              </a:rPr>
              <a:t>The convention is to make the sign bit equal to 0 for positive and to 1 for negative.</a:t>
            </a:r>
            <a:endParaRPr lang="en-IN" sz="1800" dirty="0">
              <a:solidFill>
                <a:schemeClr val="bg1"/>
              </a:solidFill>
              <a:latin typeface="Bell MT" panose="02020503060305020303" pitchFamily="18" charset="0"/>
            </a:endParaRPr>
          </a:p>
        </p:txBody>
      </p:sp>
    </p:spTree>
    <p:extLst>
      <p:ext uri="{BB962C8B-B14F-4D97-AF65-F5344CB8AC3E}">
        <p14:creationId xmlns="" xmlns:p14="http://schemas.microsoft.com/office/powerpoint/2010/main" val="448518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8;p35">
            <a:extLst>
              <a:ext uri="{FF2B5EF4-FFF2-40B4-BE49-F238E27FC236}">
                <a16:creationId xmlns="" xmlns:a16="http://schemas.microsoft.com/office/drawing/2014/main" id="{AFE5EF2A-AB6A-C324-72B9-3167A51F0CF5}"/>
              </a:ext>
            </a:extLst>
          </p:cNvPr>
          <p:cNvSpPr txBox="1">
            <a:spLocks/>
          </p:cNvSpPr>
          <p:nvPr/>
        </p:nvSpPr>
        <p:spPr>
          <a:xfrm flipH="1">
            <a:off x="735979" y="813001"/>
            <a:ext cx="7865327" cy="1046858"/>
          </a:xfrm>
          <a:prstGeom prst="rect">
            <a:avLst/>
          </a:prstGeom>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sz="4000" dirty="0">
                <a:solidFill>
                  <a:schemeClr val="bg2">
                    <a:lumMod val="40000"/>
                    <a:lumOff val="60000"/>
                  </a:schemeClr>
                </a:solidFill>
                <a:latin typeface="Bell MT" panose="02020503060305020303" pitchFamily="18" charset="0"/>
              </a:rPr>
              <a:t>INTEGER REPRESENTATION:</a:t>
            </a:r>
          </a:p>
        </p:txBody>
      </p:sp>
      <p:sp>
        <p:nvSpPr>
          <p:cNvPr id="3" name="TextBox 2">
            <a:extLst>
              <a:ext uri="{FF2B5EF4-FFF2-40B4-BE49-F238E27FC236}">
                <a16:creationId xmlns="" xmlns:a16="http://schemas.microsoft.com/office/drawing/2014/main" id="{8D2C3EAC-3896-48C0-79C3-85ACA6C3E5F7}"/>
              </a:ext>
            </a:extLst>
          </p:cNvPr>
          <p:cNvSpPr txBox="1"/>
          <p:nvPr/>
        </p:nvSpPr>
        <p:spPr>
          <a:xfrm>
            <a:off x="721108" y="1648664"/>
            <a:ext cx="7880198" cy="2246769"/>
          </a:xfrm>
          <a:prstGeom prst="rect">
            <a:avLst/>
          </a:prstGeom>
          <a:noFill/>
        </p:spPr>
        <p:txBody>
          <a:bodyPr wrap="square" rtlCol="0">
            <a:spAutoFit/>
          </a:bodyPr>
          <a:lstStyle/>
          <a:p>
            <a:r>
              <a:rPr lang="en-US" dirty="0">
                <a:solidFill>
                  <a:schemeClr val="bg1"/>
                </a:solidFill>
              </a:rPr>
              <a:t>When an integer binary number is positive, the sign bit is represented by 0 and the magnitude by a positive Binary number. When the number is negative, the sign bit is represented by 1 but the rest of the number may be represented by any of the three possible ways:</a:t>
            </a:r>
          </a:p>
          <a:p>
            <a:pPr marL="342900" indent="-342900">
              <a:buClr>
                <a:schemeClr val="bg1"/>
              </a:buClr>
              <a:buFont typeface="Arial" panose="020B0604020202020204" pitchFamily="34" charset="0"/>
              <a:buChar char="•"/>
            </a:pPr>
            <a:r>
              <a:rPr lang="en-US" dirty="0">
                <a:solidFill>
                  <a:schemeClr val="bg1"/>
                </a:solidFill>
              </a:rPr>
              <a:t>SIGNED-MAGNITUDE REPRESENTATION </a:t>
            </a:r>
          </a:p>
          <a:p>
            <a:pPr marL="342900" indent="-342900">
              <a:buClr>
                <a:schemeClr val="bg1"/>
              </a:buClr>
              <a:buFont typeface="Arial" panose="020B0604020202020204" pitchFamily="34" charset="0"/>
              <a:buChar char="•"/>
            </a:pPr>
            <a:r>
              <a:rPr lang="en-US" dirty="0">
                <a:solidFill>
                  <a:schemeClr val="bg1"/>
                </a:solidFill>
              </a:rPr>
              <a:t>SIGNED-1’s COMPLEMENT REPRESENTATION </a:t>
            </a:r>
          </a:p>
          <a:p>
            <a:pPr marL="342900" indent="-342900">
              <a:buClr>
                <a:schemeClr val="bg1"/>
              </a:buClr>
              <a:buFont typeface="Arial" panose="020B0604020202020204" pitchFamily="34" charset="0"/>
              <a:buChar char="•"/>
            </a:pPr>
            <a:r>
              <a:rPr lang="en-US" dirty="0">
                <a:solidFill>
                  <a:schemeClr val="bg1"/>
                </a:solidFill>
              </a:rPr>
              <a:t>SIGNED-2’s COMPLEMENT REPRESENTATION</a:t>
            </a:r>
          </a:p>
          <a:p>
            <a:endParaRPr lang="en-US" dirty="0">
              <a:solidFill>
                <a:schemeClr val="bg1"/>
              </a:solidFill>
            </a:endParaRPr>
          </a:p>
          <a:p>
            <a:r>
              <a:rPr lang="en-US" dirty="0">
                <a:solidFill>
                  <a:schemeClr val="bg1"/>
                </a:solidFill>
              </a:rPr>
              <a:t>The sign-magnitude representation of a negative number consists of the magnitude and the negative sign. But, in the other two representations , the negative number is represented by either the one’s or the two's complement of it’s positive value.</a:t>
            </a:r>
            <a:endParaRPr lang="en-IN" dirty="0">
              <a:solidFill>
                <a:schemeClr val="bg1"/>
              </a:solidFill>
            </a:endParaRPr>
          </a:p>
        </p:txBody>
      </p:sp>
    </p:spTree>
    <p:extLst>
      <p:ext uri="{BB962C8B-B14F-4D97-AF65-F5344CB8AC3E}">
        <p14:creationId xmlns="" xmlns:p14="http://schemas.microsoft.com/office/powerpoint/2010/main" val="326591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3;p39">
            <a:extLst>
              <a:ext uri="{FF2B5EF4-FFF2-40B4-BE49-F238E27FC236}">
                <a16:creationId xmlns="" xmlns:a16="http://schemas.microsoft.com/office/drawing/2014/main" id="{A0F3416F-9432-BF57-A723-AE7321DA8A88}"/>
              </a:ext>
            </a:extLst>
          </p:cNvPr>
          <p:cNvSpPr txBox="1">
            <a:spLocks/>
          </p:cNvSpPr>
          <p:nvPr/>
        </p:nvSpPr>
        <p:spPr>
          <a:xfrm flipH="1">
            <a:off x="6240136" y="1269031"/>
            <a:ext cx="2411348" cy="418587"/>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1800"/>
              <a:buFont typeface="Nunito Sans Black"/>
              <a:buNone/>
            </a:pPr>
            <a:r>
              <a:rPr lang="en-US" dirty="0">
                <a:solidFill>
                  <a:schemeClr val="bg1"/>
                </a:solidFill>
              </a:rPr>
              <a:t>-12 IN SIGNED 1’S COMPLIMENT:</a:t>
            </a:r>
          </a:p>
        </p:txBody>
      </p:sp>
      <p:sp>
        <p:nvSpPr>
          <p:cNvPr id="3" name="Google Shape;374;p39">
            <a:extLst>
              <a:ext uri="{FF2B5EF4-FFF2-40B4-BE49-F238E27FC236}">
                <a16:creationId xmlns="" xmlns:a16="http://schemas.microsoft.com/office/drawing/2014/main" id="{A397E22F-F8D6-E221-893C-80FF5BE75338}"/>
              </a:ext>
            </a:extLst>
          </p:cNvPr>
          <p:cNvSpPr txBox="1">
            <a:spLocks/>
          </p:cNvSpPr>
          <p:nvPr/>
        </p:nvSpPr>
        <p:spPr>
          <a:xfrm flipH="1">
            <a:off x="560730" y="1592261"/>
            <a:ext cx="2325600" cy="190715"/>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IN" dirty="0">
                <a:solidFill>
                  <a:schemeClr val="bg1"/>
                </a:solidFill>
              </a:rPr>
              <a:t>+12 IN NORMAL REPRESENTATION</a:t>
            </a:r>
          </a:p>
        </p:txBody>
      </p:sp>
      <p:sp>
        <p:nvSpPr>
          <p:cNvPr id="4" name="Google Shape;375;p39">
            <a:extLst>
              <a:ext uri="{FF2B5EF4-FFF2-40B4-BE49-F238E27FC236}">
                <a16:creationId xmlns="" xmlns:a16="http://schemas.microsoft.com/office/drawing/2014/main" id="{02DB8AF3-8D6A-1102-2D2E-A2D0492E31DC}"/>
              </a:ext>
            </a:extLst>
          </p:cNvPr>
          <p:cNvSpPr txBox="1">
            <a:spLocks/>
          </p:cNvSpPr>
          <p:nvPr/>
        </p:nvSpPr>
        <p:spPr>
          <a:xfrm>
            <a:off x="413620" y="1782976"/>
            <a:ext cx="2619820" cy="894600"/>
          </a:xfrm>
          <a:prstGeom prst="rect">
            <a:avLst/>
          </a:prstGeom>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pPr>
            <a:r>
              <a:rPr lang="en-US" dirty="0">
                <a:solidFill>
                  <a:schemeClr val="bg1"/>
                </a:solidFill>
              </a:rPr>
              <a:t>0 0 0 0 1 1 0 0</a:t>
            </a:r>
          </a:p>
        </p:txBody>
      </p:sp>
      <p:sp>
        <p:nvSpPr>
          <p:cNvPr id="5" name="Google Shape;376;p39">
            <a:extLst>
              <a:ext uri="{FF2B5EF4-FFF2-40B4-BE49-F238E27FC236}">
                <a16:creationId xmlns="" xmlns:a16="http://schemas.microsoft.com/office/drawing/2014/main" id="{6AB0648C-82B1-46C6-C671-5BAF98489BF9}"/>
              </a:ext>
            </a:extLst>
          </p:cNvPr>
          <p:cNvSpPr txBox="1">
            <a:spLocks/>
          </p:cNvSpPr>
          <p:nvPr/>
        </p:nvSpPr>
        <p:spPr>
          <a:xfrm flipH="1">
            <a:off x="560730" y="2751441"/>
            <a:ext cx="2325600" cy="233700"/>
          </a:xfrm>
          <a:prstGeom prst="rect">
            <a:avLst/>
          </a:prstGeom>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800"/>
              </a:spcBef>
            </a:pPr>
            <a:r>
              <a:rPr lang="en-US" dirty="0">
                <a:solidFill>
                  <a:schemeClr val="bg1"/>
                </a:solidFill>
              </a:rPr>
              <a:t>-12 IN SIGNED MAGNITUDE REPRESENTATION:</a:t>
            </a:r>
          </a:p>
        </p:txBody>
      </p:sp>
      <p:sp>
        <p:nvSpPr>
          <p:cNvPr id="6" name="Google Shape;377;p39">
            <a:extLst>
              <a:ext uri="{FF2B5EF4-FFF2-40B4-BE49-F238E27FC236}">
                <a16:creationId xmlns="" xmlns:a16="http://schemas.microsoft.com/office/drawing/2014/main" id="{7C03A29C-10E0-4BF1-E812-3C24B1536EA7}"/>
              </a:ext>
            </a:extLst>
          </p:cNvPr>
          <p:cNvSpPr txBox="1">
            <a:spLocks/>
          </p:cNvSpPr>
          <p:nvPr/>
        </p:nvSpPr>
        <p:spPr>
          <a:xfrm>
            <a:off x="438051" y="2984474"/>
            <a:ext cx="2570957" cy="418586"/>
          </a:xfrm>
          <a:prstGeom prst="rect">
            <a:avLst/>
          </a:prstGeom>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pPr>
            <a:r>
              <a:rPr lang="en-US" dirty="0">
                <a:solidFill>
                  <a:schemeClr val="bg1"/>
                </a:solidFill>
              </a:rPr>
              <a:t>1 0 0 0 1 1 0 0</a:t>
            </a:r>
          </a:p>
        </p:txBody>
      </p:sp>
      <p:sp>
        <p:nvSpPr>
          <p:cNvPr id="7" name="TextBox 6">
            <a:extLst>
              <a:ext uri="{FF2B5EF4-FFF2-40B4-BE49-F238E27FC236}">
                <a16:creationId xmlns="" xmlns:a16="http://schemas.microsoft.com/office/drawing/2014/main" id="{4949BC9E-C9EF-3681-AB20-C70C17405F34}"/>
              </a:ext>
            </a:extLst>
          </p:cNvPr>
          <p:cNvSpPr txBox="1"/>
          <p:nvPr/>
        </p:nvSpPr>
        <p:spPr>
          <a:xfrm>
            <a:off x="3305019" y="1753222"/>
            <a:ext cx="2574539" cy="954107"/>
          </a:xfrm>
          <a:prstGeom prst="rect">
            <a:avLst/>
          </a:prstGeom>
          <a:noFill/>
          <a:ln>
            <a:solidFill>
              <a:schemeClr val="bg1"/>
            </a:solidFill>
          </a:ln>
        </p:spPr>
        <p:txBody>
          <a:bodyPr wrap="square" rtlCol="0">
            <a:spAutoFit/>
          </a:bodyPr>
          <a:lstStyle/>
          <a:p>
            <a:pPr algn="ctr"/>
            <a:r>
              <a:rPr lang="en-US" dirty="0">
                <a:solidFill>
                  <a:schemeClr val="bg2">
                    <a:lumMod val="40000"/>
                    <a:lumOff val="60000"/>
                  </a:schemeClr>
                </a:solidFill>
                <a:latin typeface="Bell MT" panose="02020503060305020303" pitchFamily="18" charset="0"/>
              </a:rPr>
              <a:t>REPRESENTATION OF +12 &amp; -12 IN THE PREVIOUSLY MENTIONED INTEGER REPRESENTATIONS:</a:t>
            </a:r>
            <a:endParaRPr lang="en-IN" dirty="0">
              <a:solidFill>
                <a:schemeClr val="bg2">
                  <a:lumMod val="40000"/>
                  <a:lumOff val="60000"/>
                </a:schemeClr>
              </a:solidFill>
              <a:latin typeface="Bell MT" panose="02020503060305020303" pitchFamily="18" charset="0"/>
            </a:endParaRPr>
          </a:p>
        </p:txBody>
      </p:sp>
      <p:sp>
        <p:nvSpPr>
          <p:cNvPr id="8" name="TextBox 7">
            <a:extLst>
              <a:ext uri="{FF2B5EF4-FFF2-40B4-BE49-F238E27FC236}">
                <a16:creationId xmlns="" xmlns:a16="http://schemas.microsoft.com/office/drawing/2014/main" id="{C99AAD33-5D4F-EC24-FB30-45629E50AB5E}"/>
              </a:ext>
            </a:extLst>
          </p:cNvPr>
          <p:cNvSpPr txBox="1"/>
          <p:nvPr/>
        </p:nvSpPr>
        <p:spPr>
          <a:xfrm>
            <a:off x="6566579" y="2415966"/>
            <a:ext cx="1758462" cy="523220"/>
          </a:xfrm>
          <a:prstGeom prst="rect">
            <a:avLst/>
          </a:prstGeom>
          <a:noFill/>
        </p:spPr>
        <p:txBody>
          <a:bodyPr wrap="square" rtlCol="0">
            <a:spAutoFit/>
          </a:bodyPr>
          <a:lstStyle/>
          <a:p>
            <a:pPr algn="ctr"/>
            <a:r>
              <a:rPr lang="en-US" dirty="0">
                <a:solidFill>
                  <a:schemeClr val="bg1"/>
                </a:solidFill>
              </a:rPr>
              <a:t>-12 IN SIGNED 2’S COMPLIMENT:</a:t>
            </a:r>
            <a:endParaRPr lang="en-IN" dirty="0">
              <a:solidFill>
                <a:schemeClr val="bg1"/>
              </a:solidFill>
            </a:endParaRPr>
          </a:p>
        </p:txBody>
      </p:sp>
      <p:sp>
        <p:nvSpPr>
          <p:cNvPr id="9" name="TextBox 8">
            <a:extLst>
              <a:ext uri="{FF2B5EF4-FFF2-40B4-BE49-F238E27FC236}">
                <a16:creationId xmlns="" xmlns:a16="http://schemas.microsoft.com/office/drawing/2014/main" id="{B25ABD2B-E0B4-3852-0A43-28491875E827}"/>
              </a:ext>
            </a:extLst>
          </p:cNvPr>
          <p:cNvSpPr txBox="1"/>
          <p:nvPr/>
        </p:nvSpPr>
        <p:spPr>
          <a:xfrm>
            <a:off x="6151138" y="1635107"/>
            <a:ext cx="2589344" cy="307777"/>
          </a:xfrm>
          <a:prstGeom prst="rect">
            <a:avLst/>
          </a:prstGeom>
          <a:noFill/>
        </p:spPr>
        <p:txBody>
          <a:bodyPr wrap="square" rtlCol="0">
            <a:spAutoFit/>
          </a:bodyPr>
          <a:lstStyle/>
          <a:p>
            <a:pPr algn="ctr"/>
            <a:r>
              <a:rPr lang="en-US" dirty="0">
                <a:solidFill>
                  <a:schemeClr val="bg1"/>
                </a:solidFill>
              </a:rPr>
              <a:t>1 1 1 1 0 0 1 1 </a:t>
            </a:r>
            <a:endParaRPr lang="en-IN" dirty="0">
              <a:solidFill>
                <a:schemeClr val="bg1"/>
              </a:solidFill>
            </a:endParaRPr>
          </a:p>
        </p:txBody>
      </p:sp>
      <p:sp>
        <p:nvSpPr>
          <p:cNvPr id="10" name="TextBox 9">
            <a:extLst>
              <a:ext uri="{FF2B5EF4-FFF2-40B4-BE49-F238E27FC236}">
                <a16:creationId xmlns="" xmlns:a16="http://schemas.microsoft.com/office/drawing/2014/main" id="{B9FA0AD3-C56C-2AFE-D4FF-45AA623055AC}"/>
              </a:ext>
            </a:extLst>
          </p:cNvPr>
          <p:cNvSpPr txBox="1"/>
          <p:nvPr/>
        </p:nvSpPr>
        <p:spPr>
          <a:xfrm>
            <a:off x="6860191" y="2868291"/>
            <a:ext cx="2477477" cy="523220"/>
          </a:xfrm>
          <a:prstGeom prst="rect">
            <a:avLst/>
          </a:prstGeom>
          <a:noFill/>
        </p:spPr>
        <p:txBody>
          <a:bodyPr wrap="square" rtlCol="0">
            <a:spAutoFit/>
          </a:bodyPr>
          <a:lstStyle/>
          <a:p>
            <a:r>
              <a:rPr lang="en-US" dirty="0">
                <a:solidFill>
                  <a:schemeClr val="bg1"/>
                </a:solidFill>
              </a:rPr>
              <a:t>1 1 1 1 0 1 0 0 </a:t>
            </a:r>
            <a:endParaRPr lang="en-IN" dirty="0">
              <a:solidFill>
                <a:schemeClr val="bg1"/>
              </a:solidFill>
            </a:endParaRPr>
          </a:p>
          <a:p>
            <a:endParaRPr lang="en-IN" dirty="0">
              <a:solidFill>
                <a:schemeClr val="bg1"/>
              </a:solidFill>
            </a:endParaRPr>
          </a:p>
        </p:txBody>
      </p:sp>
    </p:spTree>
    <p:extLst>
      <p:ext uri="{BB962C8B-B14F-4D97-AF65-F5344CB8AC3E}">
        <p14:creationId xmlns="" xmlns:p14="http://schemas.microsoft.com/office/powerpoint/2010/main" val="1042367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25;p43">
            <a:extLst>
              <a:ext uri="{FF2B5EF4-FFF2-40B4-BE49-F238E27FC236}">
                <a16:creationId xmlns="" xmlns:a16="http://schemas.microsoft.com/office/drawing/2014/main" id="{6F8A701C-AD48-83EA-57F1-562CDA515143}"/>
              </a:ext>
            </a:extLst>
          </p:cNvPr>
          <p:cNvSpPr txBox="1">
            <a:spLocks/>
          </p:cNvSpPr>
          <p:nvPr/>
        </p:nvSpPr>
        <p:spPr>
          <a:xfrm>
            <a:off x="1226728" y="483219"/>
            <a:ext cx="2773573" cy="578877"/>
          </a:xfrm>
          <a:prstGeom prst="rect">
            <a:avLst/>
          </a:prstGeom>
          <a:noFill/>
          <a:ln>
            <a:solidFill>
              <a:schemeClr val="bg1"/>
            </a:solidFill>
          </a:ln>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accent6"/>
              </a:buClr>
              <a:buSzPts val="5000"/>
              <a:buFont typeface="Nunito Sans Black"/>
              <a:buNone/>
            </a:pPr>
            <a:r>
              <a:rPr lang="en-US" sz="2000" dirty="0">
                <a:solidFill>
                  <a:schemeClr val="bg1"/>
                </a:solidFill>
                <a:latin typeface="Arial" panose="020B0604020202020204" pitchFamily="34" charset="0"/>
                <a:cs typeface="Arial" panose="020B0604020202020204" pitchFamily="34" charset="0"/>
              </a:rPr>
              <a:t>2’s COMPLEMENT BINARY:</a:t>
            </a:r>
          </a:p>
        </p:txBody>
      </p:sp>
      <p:sp>
        <p:nvSpPr>
          <p:cNvPr id="3" name="Google Shape;426;p43">
            <a:extLst>
              <a:ext uri="{FF2B5EF4-FFF2-40B4-BE49-F238E27FC236}">
                <a16:creationId xmlns="" xmlns:a16="http://schemas.microsoft.com/office/drawing/2014/main" id="{FE1D7453-2021-C06E-318B-25ACB28C9F83}"/>
              </a:ext>
            </a:extLst>
          </p:cNvPr>
          <p:cNvSpPr txBox="1">
            <a:spLocks/>
          </p:cNvSpPr>
          <p:nvPr/>
        </p:nvSpPr>
        <p:spPr>
          <a:xfrm>
            <a:off x="4653776" y="483220"/>
            <a:ext cx="3110523" cy="623998"/>
          </a:xfrm>
          <a:prstGeom prst="rect">
            <a:avLst/>
          </a:prstGeom>
          <a:noFill/>
          <a:ln>
            <a:solidFill>
              <a:schemeClr val="bg1"/>
            </a:solid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accent6"/>
              </a:buClr>
              <a:buSzPts val="1100"/>
            </a:pPr>
            <a:r>
              <a:rPr lang="en-US" sz="2000">
                <a:solidFill>
                  <a:schemeClr val="bg1"/>
                </a:solidFill>
                <a:latin typeface="+mn-lt"/>
              </a:rPr>
              <a:t>1’s COMPLEMENT BINARY:</a:t>
            </a:r>
            <a:endParaRPr lang="en-US" sz="2000" dirty="0">
              <a:solidFill>
                <a:schemeClr val="bg1"/>
              </a:solidFill>
              <a:latin typeface="+mn-lt"/>
            </a:endParaRPr>
          </a:p>
        </p:txBody>
      </p:sp>
      <p:pic>
        <p:nvPicPr>
          <p:cNvPr id="4" name="Picture 2">
            <a:extLst>
              <a:ext uri="{FF2B5EF4-FFF2-40B4-BE49-F238E27FC236}">
                <a16:creationId xmlns="" xmlns:a16="http://schemas.microsoft.com/office/drawing/2014/main" id="{8FB3BDCF-FCA2-E453-C990-816529DEEBA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26729" y="1143849"/>
            <a:ext cx="2773573" cy="3227865"/>
          </a:xfrm>
          <a:prstGeom prst="rect">
            <a:avLst/>
          </a:prstGeom>
          <a:noFill/>
          <a:ln>
            <a:solidFill>
              <a:schemeClr val="bg1"/>
            </a:solidFill>
          </a:ln>
          <a:extLst>
            <a:ext uri="{909E8E84-426E-40DD-AFC4-6F175D3DCCD1}">
              <a14:hiddenFill xmlns="" xmlns:a14="http://schemas.microsoft.com/office/drawing/2010/main">
                <a:solidFill>
                  <a:srgbClr val="FFFFFF"/>
                </a:solidFill>
              </a14:hiddenFill>
            </a:ext>
          </a:extLst>
        </p:spPr>
      </p:pic>
      <p:pic>
        <p:nvPicPr>
          <p:cNvPr id="5" name="Picture 4">
            <a:extLst>
              <a:ext uri="{FF2B5EF4-FFF2-40B4-BE49-F238E27FC236}">
                <a16:creationId xmlns="" xmlns:a16="http://schemas.microsoft.com/office/drawing/2014/main" id="{0A05750A-15CA-E7A6-A94F-035553B9F29B}"/>
              </a:ext>
            </a:extLst>
          </p:cNvPr>
          <p:cNvPicPr>
            <a:picLocks noChangeAspect="1"/>
          </p:cNvPicPr>
          <p:nvPr/>
        </p:nvPicPr>
        <p:blipFill>
          <a:blip r:embed="rId3"/>
          <a:stretch>
            <a:fillRect/>
          </a:stretch>
        </p:blipFill>
        <p:spPr>
          <a:xfrm>
            <a:off x="4266915" y="1143849"/>
            <a:ext cx="3884246" cy="3227865"/>
          </a:xfrm>
          <a:prstGeom prst="rect">
            <a:avLst/>
          </a:prstGeom>
          <a:ln>
            <a:solidFill>
              <a:schemeClr val="bg1"/>
            </a:solidFill>
          </a:ln>
        </p:spPr>
      </p:pic>
    </p:spTree>
    <p:extLst>
      <p:ext uri="{BB962C8B-B14F-4D97-AF65-F5344CB8AC3E}">
        <p14:creationId xmlns="" xmlns:p14="http://schemas.microsoft.com/office/powerpoint/2010/main" val="137451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61;p37">
            <a:extLst>
              <a:ext uri="{FF2B5EF4-FFF2-40B4-BE49-F238E27FC236}">
                <a16:creationId xmlns="" xmlns:a16="http://schemas.microsoft.com/office/drawing/2014/main" id="{6C220369-4ABE-D517-CD7E-04177005F166}"/>
              </a:ext>
            </a:extLst>
          </p:cNvPr>
          <p:cNvSpPr txBox="1">
            <a:spLocks/>
          </p:cNvSpPr>
          <p:nvPr/>
        </p:nvSpPr>
        <p:spPr>
          <a:xfrm flipH="1">
            <a:off x="1192106" y="1709854"/>
            <a:ext cx="2985884" cy="1471160"/>
          </a:xfrm>
          <a:prstGeom prst="rect">
            <a:avLst/>
          </a:prstGeom>
          <a:noFill/>
          <a:ln>
            <a:solidFill>
              <a:schemeClr val="bg1"/>
            </a:solid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fontAlgn="base"/>
            <a:r>
              <a:rPr lang="en-US" sz="2400" i="1" dirty="0">
                <a:solidFill>
                  <a:schemeClr val="bg1"/>
                </a:solidFill>
                <a:latin typeface="Bell MT" panose="02020503060305020303" pitchFamily="18" charset="0"/>
              </a:rPr>
              <a:t>ADVANTAGE OF 2'S COMPLEMENT OVER 1'S COMPLEMENT:</a:t>
            </a:r>
          </a:p>
        </p:txBody>
      </p:sp>
      <p:sp>
        <p:nvSpPr>
          <p:cNvPr id="3" name="Google Shape;362;p37">
            <a:extLst>
              <a:ext uri="{FF2B5EF4-FFF2-40B4-BE49-F238E27FC236}">
                <a16:creationId xmlns="" xmlns:a16="http://schemas.microsoft.com/office/drawing/2014/main" id="{1E3AEBF3-6E23-EBB7-01F2-02499C5FA37B}"/>
              </a:ext>
            </a:extLst>
          </p:cNvPr>
          <p:cNvSpPr txBox="1">
            <a:spLocks/>
          </p:cNvSpPr>
          <p:nvPr/>
        </p:nvSpPr>
        <p:spPr>
          <a:xfrm>
            <a:off x="4081346" y="525155"/>
            <a:ext cx="4454769" cy="4689231"/>
          </a:xfrm>
          <a:prstGeom prst="rect">
            <a:avLst/>
          </a:prstGeom>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a:buClr>
                <a:schemeClr val="bg1"/>
              </a:buClr>
              <a:buSzPct val="70000"/>
              <a:buFont typeface="Wingdings" panose="05000000000000000000" pitchFamily="2" charset="2"/>
              <a:buChar char="Ø"/>
            </a:pPr>
            <a:r>
              <a:rPr lang="en-US" sz="1800" dirty="0">
                <a:solidFill>
                  <a:schemeClr val="bg1"/>
                </a:solidFill>
                <a:latin typeface="Roboto Slab" panose="020B0604020202020204" charset="0"/>
                <a:ea typeface="Roboto Slab" panose="020B0604020202020204" charset="0"/>
              </a:rPr>
              <a:t>The primary advantage of two's complement over one's complement is that two's complement only has one value for zero. One's complement has a "positive" zero and a "negative" zero.</a:t>
            </a:r>
          </a:p>
          <a:p>
            <a:pPr marL="285750">
              <a:buClr>
                <a:schemeClr val="bg1"/>
              </a:buClr>
              <a:buSzPct val="70000"/>
            </a:pPr>
            <a:endParaRPr lang="en-US" sz="1800" dirty="0">
              <a:solidFill>
                <a:schemeClr val="bg1"/>
              </a:solidFill>
              <a:latin typeface="Roboto Slab" panose="020B0604020202020204" charset="0"/>
              <a:ea typeface="Roboto Slab" panose="020B0604020202020204" charset="0"/>
            </a:endParaRPr>
          </a:p>
          <a:p>
            <a:pPr marL="285750">
              <a:buClr>
                <a:schemeClr val="bg1"/>
              </a:buClr>
              <a:buSzPct val="70000"/>
              <a:buFont typeface="Wingdings" panose="05000000000000000000" pitchFamily="2" charset="2"/>
              <a:buChar char="Ø"/>
            </a:pPr>
            <a:r>
              <a:rPr lang="en-US" sz="1800" dirty="0">
                <a:solidFill>
                  <a:schemeClr val="bg1"/>
                </a:solidFill>
                <a:latin typeface="Roboto Slab" panose="020B0604020202020204" charset="0"/>
                <a:ea typeface="Roboto Slab" panose="020B0604020202020204" charset="0"/>
              </a:rPr>
              <a:t>Next, to add numbers using one's complement we have to first do binary addition, then add in an end-around carry value. Two's complement has only one value for zero, and doesn't require carry values.</a:t>
            </a:r>
          </a:p>
          <a:p>
            <a:pPr marL="285750">
              <a:buClr>
                <a:schemeClr val="bg1"/>
              </a:buClr>
              <a:buSzPct val="70000"/>
              <a:buFont typeface="Wingdings" panose="05000000000000000000" pitchFamily="2" charset="2"/>
              <a:buChar char="Ø"/>
            </a:pPr>
            <a:endParaRPr lang="en-US" sz="1800" dirty="0">
              <a:solidFill>
                <a:schemeClr val="bg1"/>
              </a:solidFill>
              <a:latin typeface="Roboto Slab" panose="020B0604020202020204" charset="0"/>
              <a:ea typeface="Roboto Slab" panose="020B0604020202020204" charset="0"/>
            </a:endParaRPr>
          </a:p>
          <a:p>
            <a:pPr marL="285750" eaLnBrk="0" fontAlgn="base" hangingPunct="0">
              <a:spcBef>
                <a:spcPct val="0"/>
              </a:spcBef>
              <a:spcAft>
                <a:spcPct val="0"/>
              </a:spcAft>
              <a:buClr>
                <a:schemeClr val="bg1"/>
              </a:buClr>
              <a:buSzPct val="70000"/>
              <a:buFont typeface="Wingdings" panose="05000000000000000000" pitchFamily="2" charset="2"/>
              <a:buChar char="Ø"/>
            </a:pPr>
            <a:endParaRPr lang="en-US" sz="1800" b="1" dirty="0">
              <a:solidFill>
                <a:schemeClr val="bg1"/>
              </a:solidFill>
              <a:latin typeface="Roboto Slab" panose="020B0604020202020204" charset="0"/>
              <a:ea typeface="Roboto Slab" panose="020B0604020202020204" charset="0"/>
            </a:endParaRPr>
          </a:p>
        </p:txBody>
      </p:sp>
    </p:spTree>
    <p:extLst>
      <p:ext uri="{BB962C8B-B14F-4D97-AF65-F5344CB8AC3E}">
        <p14:creationId xmlns="" xmlns:p14="http://schemas.microsoft.com/office/powerpoint/2010/main" val="44631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67;p38">
            <a:extLst>
              <a:ext uri="{FF2B5EF4-FFF2-40B4-BE49-F238E27FC236}">
                <a16:creationId xmlns="" xmlns:a16="http://schemas.microsoft.com/office/drawing/2014/main" id="{F1665E3B-1134-2011-F3D8-8071F8585AC0}"/>
              </a:ext>
            </a:extLst>
          </p:cNvPr>
          <p:cNvSpPr txBox="1">
            <a:spLocks/>
          </p:cNvSpPr>
          <p:nvPr/>
        </p:nvSpPr>
        <p:spPr>
          <a:xfrm flipH="1">
            <a:off x="1213451" y="-182650"/>
            <a:ext cx="6717097" cy="12414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1"/>
              </a:buClr>
              <a:buSzPts val="2100"/>
              <a:buFont typeface="Nunito Sans Black"/>
              <a:buNone/>
            </a:pPr>
            <a:r>
              <a:rPr lang="en-US" sz="4000" u="sng" dirty="0">
                <a:solidFill>
                  <a:schemeClr val="bg1"/>
                </a:solidFill>
                <a:latin typeface="Bell MT" panose="02020503060305020303" pitchFamily="18" charset="0"/>
              </a:rPr>
              <a:t>ARITHMETIC ADDIDTION:</a:t>
            </a:r>
          </a:p>
        </p:txBody>
      </p:sp>
      <p:sp>
        <p:nvSpPr>
          <p:cNvPr id="3" name="TextBox 2">
            <a:extLst>
              <a:ext uri="{FF2B5EF4-FFF2-40B4-BE49-F238E27FC236}">
                <a16:creationId xmlns="" xmlns:a16="http://schemas.microsoft.com/office/drawing/2014/main" id="{16B45516-BEED-5B80-4E05-D651EFFA9D6B}"/>
              </a:ext>
            </a:extLst>
          </p:cNvPr>
          <p:cNvSpPr txBox="1"/>
          <p:nvPr/>
        </p:nvSpPr>
        <p:spPr>
          <a:xfrm>
            <a:off x="698811" y="824626"/>
            <a:ext cx="3159512" cy="3323987"/>
          </a:xfrm>
          <a:prstGeom prst="rect">
            <a:avLst/>
          </a:prstGeom>
          <a:noFill/>
          <a:ln>
            <a:solidFill>
              <a:schemeClr val="bg1"/>
            </a:solidFill>
          </a:ln>
        </p:spPr>
        <p:txBody>
          <a:bodyPr wrap="square" rtlCol="0">
            <a:spAutoFit/>
          </a:bodyPr>
          <a:lstStyle/>
          <a:p>
            <a:pPr marL="285750" indent="-285750">
              <a:buClr>
                <a:schemeClr val="bg1"/>
              </a:buClr>
              <a:buSzPct val="58000"/>
              <a:buFont typeface="Wingdings" panose="05000000000000000000" pitchFamily="2" charset="2"/>
              <a:buChar char="q"/>
            </a:pPr>
            <a:r>
              <a:rPr lang="en-US" b="1" i="1" u="sng" dirty="0">
                <a:solidFill>
                  <a:schemeClr val="bg2">
                    <a:lumMod val="20000"/>
                    <a:lumOff val="80000"/>
                  </a:schemeClr>
                </a:solidFill>
              </a:rPr>
              <a:t>SIGNED MAGNITUDE SYSTEM: </a:t>
            </a:r>
          </a:p>
          <a:p>
            <a:pPr>
              <a:buClr>
                <a:schemeClr val="bg1"/>
              </a:buClr>
              <a:buSzPct val="58000"/>
            </a:pPr>
            <a:r>
              <a:rPr lang="en-US" dirty="0">
                <a:solidFill>
                  <a:schemeClr val="bg2">
                    <a:lumMod val="20000"/>
                    <a:lumOff val="80000"/>
                  </a:schemeClr>
                </a:solidFill>
              </a:rPr>
              <a:t>The addition of two numbers in the sign-magnitude system follows the rule of ordinary arithmetic. If the sign are the same, we add the two magnitude and give the sum, the common sign. If the signs are different, we subtract the smaller magnitude from the larger and give the result the sign of the larger magnitude. [EXAMPLE: (+15)+(-25)= -10] This process required, the comparison of the sign and the magnitude and then performing either additions or subtraction</a:t>
            </a:r>
            <a:endParaRPr lang="en-IN" dirty="0">
              <a:solidFill>
                <a:schemeClr val="bg2">
                  <a:lumMod val="20000"/>
                  <a:lumOff val="80000"/>
                </a:schemeClr>
              </a:solidFill>
            </a:endParaRPr>
          </a:p>
        </p:txBody>
      </p:sp>
      <p:sp>
        <p:nvSpPr>
          <p:cNvPr id="4" name="TextBox 3">
            <a:extLst>
              <a:ext uri="{FF2B5EF4-FFF2-40B4-BE49-F238E27FC236}">
                <a16:creationId xmlns="" xmlns:a16="http://schemas.microsoft.com/office/drawing/2014/main" id="{1913C36F-8EAE-A2EF-5005-13DD8DC5260A}"/>
              </a:ext>
            </a:extLst>
          </p:cNvPr>
          <p:cNvSpPr txBox="1"/>
          <p:nvPr/>
        </p:nvSpPr>
        <p:spPr>
          <a:xfrm>
            <a:off x="3941379" y="816178"/>
            <a:ext cx="4603531" cy="3416320"/>
          </a:xfrm>
          <a:prstGeom prst="rect">
            <a:avLst/>
          </a:prstGeom>
          <a:noFill/>
          <a:ln>
            <a:solidFill>
              <a:schemeClr val="bg1"/>
            </a:solidFill>
          </a:ln>
        </p:spPr>
        <p:txBody>
          <a:bodyPr wrap="square" rtlCol="0">
            <a:spAutoFit/>
          </a:bodyPr>
          <a:lstStyle/>
          <a:p>
            <a:pPr marL="171450" indent="-171450">
              <a:buClr>
                <a:schemeClr val="bg2"/>
              </a:buClr>
              <a:buSzPct val="50000"/>
              <a:buFont typeface="Wingdings" panose="05000000000000000000" pitchFamily="2" charset="2"/>
              <a:buChar char="q"/>
            </a:pPr>
            <a:r>
              <a:rPr lang="en-US" sz="1600" b="1" i="1" u="sng" dirty="0">
                <a:solidFill>
                  <a:schemeClr val="bg2">
                    <a:lumMod val="20000"/>
                    <a:lumOff val="80000"/>
                  </a:schemeClr>
                </a:solidFill>
                <a:latin typeface="Arial" pitchFamily="34" charset="0"/>
                <a:cs typeface="Arial" pitchFamily="34" charset="0"/>
              </a:rPr>
              <a:t>SIGNED-1’s COMPLEMENT REPRESENTATION:</a:t>
            </a:r>
          </a:p>
          <a:p>
            <a:pPr algn="l"/>
            <a:r>
              <a:rPr lang="en-US" b="1" i="0" dirty="0">
                <a:solidFill>
                  <a:schemeClr val="bg2">
                    <a:lumMod val="20000"/>
                    <a:lumOff val="80000"/>
                  </a:schemeClr>
                </a:solidFill>
                <a:effectLst/>
                <a:latin typeface="Arial" pitchFamily="34" charset="0"/>
                <a:cs typeface="Arial" pitchFamily="34" charset="0"/>
              </a:rPr>
              <a:t>Case I:</a:t>
            </a:r>
            <a:r>
              <a:rPr lang="en-US" b="0" i="0" dirty="0">
                <a:solidFill>
                  <a:schemeClr val="bg2">
                    <a:lumMod val="20000"/>
                    <a:lumOff val="80000"/>
                  </a:schemeClr>
                </a:solidFill>
                <a:effectLst/>
                <a:latin typeface="Arial" pitchFamily="34" charset="0"/>
                <a:cs typeface="Arial" pitchFamily="34" charset="0"/>
              </a:rPr>
              <a:t> When the positive number has greater magnitude.</a:t>
            </a:r>
          </a:p>
          <a:p>
            <a:pPr algn="l"/>
            <a:r>
              <a:rPr lang="en-US" b="0" i="0" dirty="0">
                <a:solidFill>
                  <a:schemeClr val="bg2">
                    <a:lumMod val="20000"/>
                    <a:lumOff val="80000"/>
                  </a:schemeClr>
                </a:solidFill>
                <a:effectLst/>
                <a:latin typeface="Arial" pitchFamily="34" charset="0"/>
                <a:cs typeface="Arial" pitchFamily="34" charset="0"/>
              </a:rPr>
              <a:t>In this case addition of numbers is performed after taking 1’s complement of the negative number and the end-around carry of the sum is added to the least significant bit.</a:t>
            </a:r>
            <a:r>
              <a:rPr lang="en-US" dirty="0">
                <a:solidFill>
                  <a:schemeClr val="bg2">
                    <a:lumMod val="20000"/>
                    <a:lumOff val="80000"/>
                  </a:schemeClr>
                </a:solidFill>
                <a:latin typeface="Arial" pitchFamily="34" charset="0"/>
                <a:cs typeface="Arial" pitchFamily="34" charset="0"/>
              </a:rPr>
              <a:t> </a:t>
            </a:r>
          </a:p>
          <a:p>
            <a:r>
              <a:rPr lang="en-US" b="1" dirty="0" smtClean="0">
                <a:solidFill>
                  <a:schemeClr val="bg2">
                    <a:lumMod val="20000"/>
                    <a:lumOff val="80000"/>
                  </a:schemeClr>
                </a:solidFill>
                <a:latin typeface="Arial" pitchFamily="34" charset="0"/>
                <a:cs typeface="Arial" pitchFamily="34" charset="0"/>
              </a:rPr>
              <a:t>Case II:</a:t>
            </a:r>
            <a:r>
              <a:rPr lang="en-US" dirty="0" smtClean="0">
                <a:solidFill>
                  <a:schemeClr val="bg2">
                    <a:lumMod val="20000"/>
                    <a:lumOff val="80000"/>
                  </a:schemeClr>
                </a:solidFill>
                <a:latin typeface="Arial" pitchFamily="34" charset="0"/>
                <a:cs typeface="Arial" pitchFamily="34" charset="0"/>
              </a:rPr>
              <a:t> When the negative number has greater magnitude.</a:t>
            </a:r>
          </a:p>
          <a:p>
            <a:r>
              <a:rPr lang="en-US" dirty="0" smtClean="0">
                <a:solidFill>
                  <a:schemeClr val="bg2">
                    <a:lumMod val="20000"/>
                    <a:lumOff val="80000"/>
                  </a:schemeClr>
                </a:solidFill>
                <a:latin typeface="Arial" pitchFamily="34" charset="0"/>
                <a:cs typeface="Arial" pitchFamily="34" charset="0"/>
              </a:rPr>
              <a:t>In this case the addition is carried in the same way as in case 1 but there will be non end-around carry. The sum is obtained by taking 1’s complement of the magnitude bits of the result and it will be negative.</a:t>
            </a:r>
          </a:p>
          <a:p>
            <a:endParaRPr lang="en-IN" sz="1600" dirty="0">
              <a:solidFill>
                <a:schemeClr val="bg2">
                  <a:lumMod val="20000"/>
                  <a:lumOff val="80000"/>
                </a:schemeClr>
              </a:solidFill>
              <a:latin typeface="Arial" pitchFamily="34" charset="0"/>
              <a:cs typeface="Arial" pitchFamily="34" charset="0"/>
            </a:endParaRPr>
          </a:p>
        </p:txBody>
      </p:sp>
    </p:spTree>
    <p:extLst>
      <p:ext uri="{BB962C8B-B14F-4D97-AF65-F5344CB8AC3E}">
        <p14:creationId xmlns="" xmlns:p14="http://schemas.microsoft.com/office/powerpoint/2010/main" val="41236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33;p44">
            <a:extLst>
              <a:ext uri="{FF2B5EF4-FFF2-40B4-BE49-F238E27FC236}">
                <a16:creationId xmlns="" xmlns:a16="http://schemas.microsoft.com/office/drawing/2014/main" id="{CD4B0CFA-BDA8-42E8-CC41-D4F9E2925B7B}"/>
              </a:ext>
            </a:extLst>
          </p:cNvPr>
          <p:cNvSpPr txBox="1">
            <a:spLocks/>
          </p:cNvSpPr>
          <p:nvPr/>
        </p:nvSpPr>
        <p:spPr>
          <a:xfrm flipH="1">
            <a:off x="743414" y="953965"/>
            <a:ext cx="7560526" cy="4266712"/>
          </a:xfrm>
          <a:prstGeom prst="rect">
            <a:avLst/>
          </a:prstGeom>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i="1" u="sng" dirty="0">
                <a:solidFill>
                  <a:schemeClr val="bg2">
                    <a:lumMod val="20000"/>
                    <a:lumOff val="80000"/>
                  </a:schemeClr>
                </a:solidFill>
              </a:rPr>
              <a:t>Case 1 example:</a:t>
            </a:r>
          </a:p>
          <a:p>
            <a:r>
              <a:rPr lang="en-US" dirty="0">
                <a:solidFill>
                  <a:schemeClr val="bg2">
                    <a:lumMod val="20000"/>
                    <a:lumOff val="80000"/>
                  </a:schemeClr>
                </a:solidFill>
                <a:latin typeface="Verdana" panose="020B0604030504040204" pitchFamily="34" charset="0"/>
              </a:rPr>
              <a:t>+ </a:t>
            </a:r>
            <a:r>
              <a:rPr lang="en-US" dirty="0" smtClean="0">
                <a:solidFill>
                  <a:schemeClr val="bg2">
                    <a:lumMod val="20000"/>
                    <a:lumOff val="80000"/>
                  </a:schemeClr>
                </a:solidFill>
                <a:latin typeface="Verdana" panose="020B0604030504040204" pitchFamily="34" charset="0"/>
              </a:rPr>
              <a:t>0111 </a:t>
            </a:r>
            <a:r>
              <a:rPr lang="en-US" dirty="0">
                <a:solidFill>
                  <a:schemeClr val="bg2">
                    <a:lumMod val="20000"/>
                    <a:lumOff val="80000"/>
                  </a:schemeClr>
                </a:solidFill>
                <a:latin typeface="Verdana" panose="020B0604030504040204" pitchFamily="34" charset="0"/>
              </a:rPr>
              <a:t>and - </a:t>
            </a:r>
            <a:r>
              <a:rPr lang="en-US" dirty="0" smtClean="0">
                <a:solidFill>
                  <a:schemeClr val="bg2">
                    <a:lumMod val="20000"/>
                    <a:lumOff val="80000"/>
                  </a:schemeClr>
                </a:solidFill>
                <a:latin typeface="Verdana" panose="020B0604030504040204" pitchFamily="34" charset="0"/>
              </a:rPr>
              <a:t>0011</a:t>
            </a:r>
            <a:endParaRPr lang="en-US" dirty="0">
              <a:solidFill>
                <a:schemeClr val="bg2">
                  <a:lumMod val="20000"/>
                  <a:lumOff val="80000"/>
                </a:schemeClr>
              </a:solidFill>
              <a:latin typeface="Verdana" panose="020B0604030504040204" pitchFamily="34" charset="0"/>
            </a:endParaRPr>
          </a:p>
          <a:p>
            <a:r>
              <a:rPr lang="en-US" b="1" dirty="0">
                <a:solidFill>
                  <a:schemeClr val="bg2">
                    <a:lumMod val="20000"/>
                    <a:lumOff val="80000"/>
                  </a:schemeClr>
                </a:solidFill>
                <a:latin typeface="Verdana" panose="020B0604030504040204" pitchFamily="34" charset="0"/>
              </a:rPr>
              <a:t>Solution:</a:t>
            </a:r>
            <a:endParaRPr lang="en-US" dirty="0">
              <a:solidFill>
                <a:schemeClr val="bg2">
                  <a:lumMod val="20000"/>
                  <a:lumOff val="80000"/>
                </a:schemeClr>
              </a:solidFill>
              <a:latin typeface="Verdana" panose="020B0604030504040204" pitchFamily="34" charset="0"/>
            </a:endParaRPr>
          </a:p>
          <a:p>
            <a:r>
              <a:rPr lang="en-US" dirty="0">
                <a:solidFill>
                  <a:schemeClr val="bg2">
                    <a:lumMod val="20000"/>
                    <a:lumOff val="80000"/>
                  </a:schemeClr>
                </a:solidFill>
                <a:latin typeface="Verdana" panose="020B0604030504040204" pitchFamily="34" charset="0"/>
              </a:rPr>
              <a:t>            + </a:t>
            </a:r>
            <a:r>
              <a:rPr lang="en-US" dirty="0" smtClean="0">
                <a:solidFill>
                  <a:schemeClr val="bg2">
                    <a:lumMod val="20000"/>
                    <a:lumOff val="80000"/>
                  </a:schemeClr>
                </a:solidFill>
                <a:latin typeface="Verdana" panose="020B0604030504040204" pitchFamily="34" charset="0"/>
              </a:rPr>
              <a:t>0 </a:t>
            </a:r>
            <a:r>
              <a:rPr lang="en-US" dirty="0">
                <a:solidFill>
                  <a:schemeClr val="bg2">
                    <a:lumMod val="20000"/>
                    <a:lumOff val="80000"/>
                  </a:schemeClr>
                </a:solidFill>
                <a:latin typeface="Verdana" panose="020B0604030504040204" pitchFamily="34" charset="0"/>
              </a:rPr>
              <a:t>1 1 </a:t>
            </a:r>
            <a:r>
              <a:rPr lang="en-US" dirty="0" smtClean="0">
                <a:solidFill>
                  <a:schemeClr val="bg2">
                    <a:lumMod val="20000"/>
                    <a:lumOff val="80000"/>
                  </a:schemeClr>
                </a:solidFill>
                <a:latin typeface="Verdana" panose="020B0604030504040204" pitchFamily="34" charset="0"/>
              </a:rPr>
              <a:t>1</a:t>
            </a:r>
            <a:r>
              <a:rPr lang="en-US" dirty="0">
                <a:solidFill>
                  <a:schemeClr val="bg2">
                    <a:lumMod val="20000"/>
                    <a:lumOff val="80000"/>
                  </a:schemeClr>
                </a:solidFill>
                <a:latin typeface="Verdana" panose="020B0604030504040204" pitchFamily="34" charset="0"/>
              </a:rPr>
              <a:t>      ⇒       </a:t>
            </a:r>
            <a:r>
              <a:rPr lang="en-US" dirty="0" smtClean="0">
                <a:solidFill>
                  <a:schemeClr val="bg2">
                    <a:lumMod val="20000"/>
                    <a:lumOff val="80000"/>
                  </a:schemeClr>
                </a:solidFill>
                <a:latin typeface="Verdana" panose="020B0604030504040204" pitchFamily="34" charset="0"/>
              </a:rPr>
              <a:t>0 </a:t>
            </a:r>
            <a:r>
              <a:rPr lang="en-US" dirty="0">
                <a:solidFill>
                  <a:schemeClr val="bg2">
                    <a:lumMod val="20000"/>
                    <a:lumOff val="80000"/>
                  </a:schemeClr>
                </a:solidFill>
                <a:latin typeface="Verdana" panose="020B0604030504040204" pitchFamily="34" charset="0"/>
              </a:rPr>
              <a:t>1 1 </a:t>
            </a:r>
            <a:r>
              <a:rPr lang="en-US" dirty="0" smtClean="0">
                <a:solidFill>
                  <a:schemeClr val="bg2">
                    <a:lumMod val="20000"/>
                    <a:lumOff val="80000"/>
                  </a:schemeClr>
                </a:solidFill>
                <a:latin typeface="Verdana" panose="020B0604030504040204" pitchFamily="34" charset="0"/>
              </a:rPr>
              <a:t>1</a:t>
            </a:r>
            <a:r>
              <a:rPr lang="en-US" dirty="0">
                <a:solidFill>
                  <a:schemeClr val="bg2">
                    <a:lumMod val="20000"/>
                    <a:lumOff val="80000"/>
                  </a:schemeClr>
                </a:solidFill>
              </a:rPr>
              <a:t/>
            </a:r>
            <a:br>
              <a:rPr lang="en-US" dirty="0">
                <a:solidFill>
                  <a:schemeClr val="bg2">
                    <a:lumMod val="20000"/>
                    <a:lumOff val="80000"/>
                  </a:schemeClr>
                </a:solidFill>
              </a:rPr>
            </a:br>
            <a:r>
              <a:rPr lang="en-US" dirty="0">
                <a:solidFill>
                  <a:schemeClr val="bg2">
                    <a:lumMod val="20000"/>
                    <a:lumOff val="80000"/>
                  </a:schemeClr>
                </a:solidFill>
                <a:latin typeface="Verdana" panose="020B0604030504040204" pitchFamily="34" charset="0"/>
              </a:rPr>
              <a:t>             - </a:t>
            </a:r>
            <a:r>
              <a:rPr lang="en-US" dirty="0" smtClean="0">
                <a:solidFill>
                  <a:schemeClr val="bg2">
                    <a:lumMod val="20000"/>
                    <a:lumOff val="80000"/>
                  </a:schemeClr>
                </a:solidFill>
                <a:latin typeface="Verdana" panose="020B0604030504040204" pitchFamily="34" charset="0"/>
              </a:rPr>
              <a:t>0 </a:t>
            </a:r>
            <a:r>
              <a:rPr lang="en-US" dirty="0">
                <a:solidFill>
                  <a:schemeClr val="bg2">
                    <a:lumMod val="20000"/>
                    <a:lumOff val="80000"/>
                  </a:schemeClr>
                </a:solidFill>
                <a:latin typeface="Verdana" panose="020B0604030504040204" pitchFamily="34" charset="0"/>
              </a:rPr>
              <a:t>0</a:t>
            </a:r>
            <a:r>
              <a:rPr lang="en-US" dirty="0" smtClean="0">
                <a:solidFill>
                  <a:schemeClr val="bg2">
                    <a:lumMod val="20000"/>
                    <a:lumOff val="80000"/>
                  </a:schemeClr>
                </a:solidFill>
                <a:latin typeface="Verdana" panose="020B0604030504040204" pitchFamily="34" charset="0"/>
              </a:rPr>
              <a:t> </a:t>
            </a:r>
            <a:r>
              <a:rPr lang="en-US" dirty="0">
                <a:solidFill>
                  <a:schemeClr val="bg2">
                    <a:lumMod val="20000"/>
                    <a:lumOff val="80000"/>
                  </a:schemeClr>
                </a:solidFill>
                <a:latin typeface="Verdana" panose="020B0604030504040204" pitchFamily="34" charset="0"/>
              </a:rPr>
              <a:t>1</a:t>
            </a:r>
            <a:r>
              <a:rPr lang="en-US" dirty="0" smtClean="0">
                <a:solidFill>
                  <a:schemeClr val="bg2">
                    <a:lumMod val="20000"/>
                    <a:lumOff val="80000"/>
                  </a:schemeClr>
                </a:solidFill>
                <a:latin typeface="Verdana" panose="020B0604030504040204" pitchFamily="34" charset="0"/>
              </a:rPr>
              <a:t> </a:t>
            </a:r>
            <a:r>
              <a:rPr lang="en-US" dirty="0">
                <a:solidFill>
                  <a:schemeClr val="bg2">
                    <a:lumMod val="20000"/>
                    <a:lumOff val="80000"/>
                  </a:schemeClr>
                </a:solidFill>
                <a:latin typeface="Verdana" panose="020B0604030504040204" pitchFamily="34" charset="0"/>
              </a:rPr>
              <a:t>1      ⇒       </a:t>
            </a:r>
            <a:r>
              <a:rPr lang="en-US" dirty="0" smtClean="0">
                <a:solidFill>
                  <a:schemeClr val="bg2">
                    <a:lumMod val="20000"/>
                    <a:lumOff val="80000"/>
                  </a:schemeClr>
                </a:solidFill>
                <a:latin typeface="Verdana" panose="020B0604030504040204" pitchFamily="34" charset="0"/>
              </a:rPr>
              <a:t>1</a:t>
            </a:r>
            <a:r>
              <a:rPr lang="en-US" dirty="0" smtClean="0">
                <a:solidFill>
                  <a:schemeClr val="bg2">
                    <a:lumMod val="20000"/>
                    <a:lumOff val="80000"/>
                  </a:schemeClr>
                </a:solidFill>
                <a:latin typeface="Verdana" panose="020B0604030504040204" pitchFamily="34" charset="0"/>
              </a:rPr>
              <a:t> </a:t>
            </a:r>
            <a:r>
              <a:rPr lang="en-US" dirty="0" smtClean="0">
                <a:solidFill>
                  <a:schemeClr val="bg2">
                    <a:lumMod val="20000"/>
                    <a:lumOff val="80000"/>
                  </a:schemeClr>
                </a:solidFill>
                <a:latin typeface="Verdana" panose="020B0604030504040204" pitchFamily="34" charset="0"/>
              </a:rPr>
              <a:t>1</a:t>
            </a:r>
            <a:r>
              <a:rPr lang="en-US" dirty="0" smtClean="0">
                <a:solidFill>
                  <a:schemeClr val="bg2">
                    <a:lumMod val="20000"/>
                    <a:lumOff val="80000"/>
                  </a:schemeClr>
                </a:solidFill>
                <a:latin typeface="Verdana" panose="020B0604030504040204" pitchFamily="34" charset="0"/>
              </a:rPr>
              <a:t> </a:t>
            </a:r>
            <a:r>
              <a:rPr lang="en-US" dirty="0">
                <a:solidFill>
                  <a:schemeClr val="bg2">
                    <a:lumMod val="20000"/>
                    <a:lumOff val="80000"/>
                  </a:schemeClr>
                </a:solidFill>
                <a:latin typeface="Verdana" panose="020B0604030504040204" pitchFamily="34" charset="0"/>
              </a:rPr>
              <a:t>0</a:t>
            </a:r>
            <a:r>
              <a:rPr lang="en-US" dirty="0" smtClean="0">
                <a:solidFill>
                  <a:schemeClr val="bg2">
                    <a:lumMod val="20000"/>
                    <a:lumOff val="80000"/>
                  </a:schemeClr>
                </a:solidFill>
                <a:latin typeface="Verdana" panose="020B0604030504040204" pitchFamily="34" charset="0"/>
              </a:rPr>
              <a:t> </a:t>
            </a:r>
            <a:r>
              <a:rPr lang="en-US" dirty="0">
                <a:solidFill>
                  <a:schemeClr val="bg2">
                    <a:lumMod val="20000"/>
                    <a:lumOff val="80000"/>
                  </a:schemeClr>
                </a:solidFill>
                <a:latin typeface="Verdana" panose="020B0604030504040204" pitchFamily="34" charset="0"/>
              </a:rPr>
              <a:t>0      (taking 1’s complement)</a:t>
            </a:r>
            <a:r>
              <a:rPr lang="en-US" dirty="0">
                <a:solidFill>
                  <a:schemeClr val="bg2">
                    <a:lumMod val="20000"/>
                    <a:lumOff val="80000"/>
                  </a:schemeClr>
                </a:solidFill>
              </a:rPr>
              <a:t/>
            </a:r>
            <a:br>
              <a:rPr lang="en-US" dirty="0">
                <a:solidFill>
                  <a:schemeClr val="bg2">
                    <a:lumMod val="20000"/>
                    <a:lumOff val="80000"/>
                  </a:schemeClr>
                </a:solidFill>
              </a:rPr>
            </a:br>
            <a:r>
              <a:rPr lang="en-US" dirty="0">
                <a:solidFill>
                  <a:schemeClr val="bg2">
                    <a:lumMod val="20000"/>
                    <a:lumOff val="80000"/>
                  </a:schemeClr>
                </a:solidFill>
                <a:latin typeface="Verdana" panose="020B0604030504040204" pitchFamily="34" charset="0"/>
              </a:rPr>
              <a:t>                                      </a:t>
            </a:r>
            <a:r>
              <a:rPr lang="en-US" u="sng" dirty="0" smtClean="0">
                <a:solidFill>
                  <a:schemeClr val="bg2">
                    <a:lumMod val="20000"/>
                    <a:lumOff val="80000"/>
                  </a:schemeClr>
                </a:solidFill>
                <a:latin typeface="Verdana" panose="020B0604030504040204" pitchFamily="34" charset="0"/>
              </a:rPr>
              <a:t>1</a:t>
            </a:r>
            <a:r>
              <a:rPr lang="en-US" dirty="0">
                <a:solidFill>
                  <a:schemeClr val="bg2">
                    <a:lumMod val="20000"/>
                    <a:lumOff val="80000"/>
                  </a:schemeClr>
                </a:solidFill>
                <a:latin typeface="Verdana" panose="020B0604030504040204" pitchFamily="34" charset="0"/>
              </a:rPr>
              <a:t> </a:t>
            </a:r>
            <a:r>
              <a:rPr lang="en-US" dirty="0">
                <a:solidFill>
                  <a:schemeClr val="bg2">
                    <a:lumMod val="20000"/>
                    <a:lumOff val="80000"/>
                  </a:schemeClr>
                </a:solidFill>
                <a:latin typeface="Verdana" panose="020B0604030504040204" pitchFamily="34" charset="0"/>
              </a:rPr>
              <a:t>1</a:t>
            </a:r>
            <a:r>
              <a:rPr lang="en-US" dirty="0" smtClean="0">
                <a:solidFill>
                  <a:schemeClr val="bg2">
                    <a:lumMod val="20000"/>
                    <a:lumOff val="80000"/>
                  </a:schemeClr>
                </a:solidFill>
                <a:latin typeface="Verdana" panose="020B0604030504040204" pitchFamily="34" charset="0"/>
              </a:rPr>
              <a:t> 1 </a:t>
            </a:r>
            <a:r>
              <a:rPr lang="en-US" dirty="0">
                <a:solidFill>
                  <a:schemeClr val="bg2">
                    <a:lumMod val="20000"/>
                    <a:lumOff val="80000"/>
                  </a:schemeClr>
                </a:solidFill>
                <a:latin typeface="Verdana" panose="020B0604030504040204" pitchFamily="34" charset="0"/>
              </a:rPr>
              <a:t>0 0</a:t>
            </a:r>
            <a:r>
              <a:rPr lang="en-US" dirty="0">
                <a:solidFill>
                  <a:schemeClr val="bg2">
                    <a:lumMod val="20000"/>
                    <a:lumOff val="80000"/>
                  </a:schemeClr>
                </a:solidFill>
              </a:rPr>
              <a:t/>
            </a:r>
            <a:br>
              <a:rPr lang="en-US" dirty="0">
                <a:solidFill>
                  <a:schemeClr val="bg2">
                    <a:lumMod val="20000"/>
                    <a:lumOff val="80000"/>
                  </a:schemeClr>
                </a:solidFill>
              </a:rPr>
            </a:br>
            <a:r>
              <a:rPr lang="en-US" dirty="0">
                <a:solidFill>
                  <a:schemeClr val="bg2">
                    <a:lumMod val="20000"/>
                    <a:lumOff val="80000"/>
                  </a:schemeClr>
                </a:solidFill>
                <a:latin typeface="Verdana" panose="020B0604030504040204" pitchFamily="34" charset="0"/>
              </a:rPr>
              <a:t>                                             </a:t>
            </a:r>
            <a:r>
              <a:rPr lang="en-US" dirty="0" smtClean="0">
                <a:solidFill>
                  <a:schemeClr val="bg2">
                    <a:lumMod val="20000"/>
                    <a:lumOff val="80000"/>
                  </a:schemeClr>
                </a:solidFill>
                <a:latin typeface="Verdana" panose="020B0604030504040204" pitchFamily="34" charset="0"/>
              </a:rPr>
              <a:t>+</a:t>
            </a:r>
            <a:r>
              <a:rPr lang="en-US" dirty="0">
                <a:solidFill>
                  <a:schemeClr val="bg2">
                    <a:lumMod val="20000"/>
                    <a:lumOff val="80000"/>
                  </a:schemeClr>
                </a:solidFill>
                <a:latin typeface="Verdana" panose="020B0604030504040204" pitchFamily="34" charset="0"/>
              </a:rPr>
              <a:t>  1      carry</a:t>
            </a:r>
            <a:r>
              <a:rPr lang="en-US" dirty="0">
                <a:solidFill>
                  <a:schemeClr val="bg2">
                    <a:lumMod val="20000"/>
                    <a:lumOff val="80000"/>
                  </a:schemeClr>
                </a:solidFill>
              </a:rPr>
              <a:t/>
            </a:r>
            <a:br>
              <a:rPr lang="en-US" dirty="0">
                <a:solidFill>
                  <a:schemeClr val="bg2">
                    <a:lumMod val="20000"/>
                    <a:lumOff val="80000"/>
                  </a:schemeClr>
                </a:solidFill>
              </a:rPr>
            </a:br>
            <a:r>
              <a:rPr lang="en-US" dirty="0">
                <a:solidFill>
                  <a:schemeClr val="bg2">
                    <a:lumMod val="20000"/>
                    <a:lumOff val="80000"/>
                  </a:schemeClr>
                </a:solidFill>
                <a:latin typeface="Verdana" panose="020B0604030504040204" pitchFamily="34" charset="0"/>
              </a:rPr>
              <a:t>                                         0 </a:t>
            </a:r>
            <a:r>
              <a:rPr lang="en-US" dirty="0" smtClean="0">
                <a:solidFill>
                  <a:schemeClr val="bg2">
                    <a:lumMod val="20000"/>
                    <a:lumOff val="80000"/>
                  </a:schemeClr>
                </a:solidFill>
                <a:latin typeface="Verdana" panose="020B0604030504040204" pitchFamily="34" charset="0"/>
              </a:rPr>
              <a:t>1 </a:t>
            </a:r>
            <a:r>
              <a:rPr lang="en-US" dirty="0">
                <a:solidFill>
                  <a:schemeClr val="bg2">
                    <a:lumMod val="20000"/>
                    <a:lumOff val="80000"/>
                  </a:schemeClr>
                </a:solidFill>
                <a:latin typeface="Verdana" panose="020B0604030504040204" pitchFamily="34" charset="0"/>
              </a:rPr>
              <a:t>0 </a:t>
            </a:r>
            <a:r>
              <a:rPr lang="en-US" dirty="0" smtClean="0">
                <a:solidFill>
                  <a:schemeClr val="bg2">
                    <a:lumMod val="20000"/>
                    <a:lumOff val="80000"/>
                  </a:schemeClr>
                </a:solidFill>
                <a:latin typeface="Verdana" panose="020B0604030504040204" pitchFamily="34" charset="0"/>
              </a:rPr>
              <a:t>0</a:t>
            </a:r>
            <a:endParaRPr lang="en-US" dirty="0">
              <a:solidFill>
                <a:schemeClr val="bg2">
                  <a:lumMod val="20000"/>
                  <a:lumOff val="80000"/>
                </a:schemeClr>
              </a:solidFill>
              <a:latin typeface="Verdana" panose="020B0604030504040204" pitchFamily="34" charset="0"/>
            </a:endParaRPr>
          </a:p>
          <a:p>
            <a:r>
              <a:rPr lang="en-US" b="1" dirty="0">
                <a:solidFill>
                  <a:schemeClr val="bg2">
                    <a:lumMod val="20000"/>
                    <a:lumOff val="80000"/>
                  </a:schemeClr>
                </a:solidFill>
                <a:latin typeface="Verdana" panose="020B0604030504040204" pitchFamily="34" charset="0"/>
              </a:rPr>
              <a:t>Hence the required sum is + </a:t>
            </a:r>
            <a:r>
              <a:rPr lang="en-US" b="1" dirty="0" smtClean="0">
                <a:solidFill>
                  <a:schemeClr val="bg2">
                    <a:lumMod val="20000"/>
                    <a:lumOff val="80000"/>
                  </a:schemeClr>
                </a:solidFill>
                <a:latin typeface="Verdana" panose="020B0604030504040204" pitchFamily="34" charset="0"/>
              </a:rPr>
              <a:t>0100.</a:t>
            </a:r>
            <a:endParaRPr lang="en-US" b="1" dirty="0">
              <a:solidFill>
                <a:schemeClr val="bg2">
                  <a:lumMod val="20000"/>
                  <a:lumOff val="80000"/>
                </a:schemeClr>
              </a:solidFill>
              <a:latin typeface="Verdana" panose="020B0604030504040204" pitchFamily="34" charset="0"/>
            </a:endParaRPr>
          </a:p>
          <a:p>
            <a:r>
              <a:rPr lang="en-US" b="1" i="1" u="sng" dirty="0">
                <a:solidFill>
                  <a:schemeClr val="bg2">
                    <a:lumMod val="20000"/>
                    <a:lumOff val="80000"/>
                  </a:schemeClr>
                </a:solidFill>
              </a:rPr>
              <a:t>Case 2 example:</a:t>
            </a:r>
            <a:endParaRPr lang="en-US" b="1" dirty="0">
              <a:solidFill>
                <a:schemeClr val="bg2">
                  <a:lumMod val="20000"/>
                  <a:lumOff val="80000"/>
                </a:schemeClr>
              </a:solidFill>
              <a:latin typeface="Verdana" panose="020B0604030504040204" pitchFamily="34" charset="0"/>
            </a:endParaRPr>
          </a:p>
          <a:p>
            <a:r>
              <a:rPr lang="en-US" dirty="0">
                <a:solidFill>
                  <a:schemeClr val="bg2">
                    <a:lumMod val="20000"/>
                    <a:lumOff val="80000"/>
                  </a:schemeClr>
                </a:solidFill>
                <a:latin typeface="Verdana" panose="020B0604030504040204" pitchFamily="34" charset="0"/>
              </a:rPr>
              <a:t>+ </a:t>
            </a:r>
            <a:r>
              <a:rPr lang="en-US" dirty="0" smtClean="0">
                <a:solidFill>
                  <a:schemeClr val="bg2">
                    <a:lumMod val="20000"/>
                    <a:lumOff val="80000"/>
                  </a:schemeClr>
                </a:solidFill>
                <a:latin typeface="Verdana" panose="020B0604030504040204" pitchFamily="34" charset="0"/>
              </a:rPr>
              <a:t>0011</a:t>
            </a:r>
            <a:r>
              <a:rPr lang="en-US" dirty="0" smtClean="0">
                <a:solidFill>
                  <a:schemeClr val="bg2">
                    <a:lumMod val="20000"/>
                    <a:lumOff val="80000"/>
                  </a:schemeClr>
                </a:solidFill>
                <a:latin typeface="Verdana" panose="020B0604030504040204" pitchFamily="34" charset="0"/>
              </a:rPr>
              <a:t> </a:t>
            </a:r>
            <a:r>
              <a:rPr lang="en-US" dirty="0">
                <a:solidFill>
                  <a:schemeClr val="bg2">
                    <a:lumMod val="20000"/>
                    <a:lumOff val="80000"/>
                  </a:schemeClr>
                </a:solidFill>
                <a:latin typeface="Verdana" panose="020B0604030504040204" pitchFamily="34" charset="0"/>
              </a:rPr>
              <a:t>and - </a:t>
            </a:r>
            <a:r>
              <a:rPr lang="en-US" dirty="0" smtClean="0">
                <a:solidFill>
                  <a:schemeClr val="bg2">
                    <a:lumMod val="20000"/>
                    <a:lumOff val="80000"/>
                  </a:schemeClr>
                </a:solidFill>
                <a:latin typeface="Verdana" panose="020B0604030504040204" pitchFamily="34" charset="0"/>
              </a:rPr>
              <a:t>0111</a:t>
            </a:r>
            <a:endParaRPr lang="en-US" dirty="0">
              <a:solidFill>
                <a:schemeClr val="bg2">
                  <a:lumMod val="20000"/>
                  <a:lumOff val="80000"/>
                </a:schemeClr>
              </a:solidFill>
              <a:latin typeface="Verdana" panose="020B0604030504040204" pitchFamily="34" charset="0"/>
            </a:endParaRPr>
          </a:p>
          <a:p>
            <a:r>
              <a:rPr lang="en-US" b="1" dirty="0">
                <a:solidFill>
                  <a:schemeClr val="bg2">
                    <a:lumMod val="20000"/>
                    <a:lumOff val="80000"/>
                  </a:schemeClr>
                </a:solidFill>
                <a:latin typeface="Verdana" panose="020B0604030504040204" pitchFamily="34" charset="0"/>
              </a:rPr>
              <a:t>Solution:</a:t>
            </a:r>
            <a:r>
              <a:rPr lang="en-US" dirty="0">
                <a:solidFill>
                  <a:schemeClr val="bg2">
                    <a:lumMod val="20000"/>
                    <a:lumOff val="80000"/>
                  </a:schemeClr>
                </a:solidFill>
                <a:latin typeface="Verdana" panose="020B0604030504040204" pitchFamily="34" charset="0"/>
              </a:rPr>
              <a:t>           + </a:t>
            </a:r>
            <a:r>
              <a:rPr lang="en-US" dirty="0" smtClean="0">
                <a:solidFill>
                  <a:schemeClr val="bg2">
                    <a:lumMod val="20000"/>
                    <a:lumOff val="80000"/>
                  </a:schemeClr>
                </a:solidFill>
                <a:latin typeface="Verdana" panose="020B0604030504040204" pitchFamily="34" charset="0"/>
              </a:rPr>
              <a:t>0 0 1 1</a:t>
            </a:r>
            <a:r>
              <a:rPr lang="en-US" dirty="0">
                <a:solidFill>
                  <a:schemeClr val="bg2">
                    <a:lumMod val="20000"/>
                    <a:lumOff val="80000"/>
                  </a:schemeClr>
                </a:solidFill>
                <a:latin typeface="Verdana" panose="020B0604030504040204" pitchFamily="34" charset="0"/>
              </a:rPr>
              <a:t>      ⇒       </a:t>
            </a:r>
            <a:r>
              <a:rPr lang="en-US" dirty="0" smtClean="0">
                <a:solidFill>
                  <a:schemeClr val="bg2">
                    <a:lumMod val="20000"/>
                    <a:lumOff val="80000"/>
                  </a:schemeClr>
                </a:solidFill>
                <a:latin typeface="Verdana" panose="020B0604030504040204" pitchFamily="34" charset="0"/>
              </a:rPr>
              <a:t>0 </a:t>
            </a:r>
            <a:r>
              <a:rPr lang="en-US" dirty="0">
                <a:solidFill>
                  <a:schemeClr val="bg2">
                    <a:lumMod val="20000"/>
                    <a:lumOff val="80000"/>
                  </a:schemeClr>
                </a:solidFill>
                <a:latin typeface="Verdana" panose="020B0604030504040204" pitchFamily="34" charset="0"/>
              </a:rPr>
              <a:t>0 1 </a:t>
            </a:r>
            <a:r>
              <a:rPr lang="en-US" dirty="0" smtClean="0">
                <a:solidFill>
                  <a:schemeClr val="bg2">
                    <a:lumMod val="20000"/>
                    <a:lumOff val="80000"/>
                  </a:schemeClr>
                </a:solidFill>
                <a:latin typeface="Verdana" panose="020B0604030504040204" pitchFamily="34" charset="0"/>
              </a:rPr>
              <a:t>1</a:t>
            </a:r>
            <a:r>
              <a:rPr lang="en-US" dirty="0">
                <a:solidFill>
                  <a:schemeClr val="bg2">
                    <a:lumMod val="20000"/>
                    <a:lumOff val="80000"/>
                  </a:schemeClr>
                </a:solidFill>
              </a:rPr>
              <a:t/>
            </a:r>
            <a:br>
              <a:rPr lang="en-US" dirty="0">
                <a:solidFill>
                  <a:schemeClr val="bg2">
                    <a:lumMod val="20000"/>
                    <a:lumOff val="80000"/>
                  </a:schemeClr>
                </a:solidFill>
              </a:rPr>
            </a:br>
            <a:r>
              <a:rPr lang="en-US" dirty="0">
                <a:solidFill>
                  <a:schemeClr val="bg2">
                    <a:lumMod val="20000"/>
                    <a:lumOff val="80000"/>
                  </a:schemeClr>
                </a:solidFill>
                <a:latin typeface="Verdana" panose="020B0604030504040204" pitchFamily="34" charset="0"/>
              </a:rPr>
              <a:t>                          </a:t>
            </a:r>
            <a:r>
              <a:rPr lang="en-US" dirty="0" smtClean="0">
                <a:solidFill>
                  <a:schemeClr val="bg2">
                    <a:lumMod val="20000"/>
                    <a:lumOff val="80000"/>
                  </a:schemeClr>
                </a:solidFill>
                <a:latin typeface="Verdana" panose="020B0604030504040204" pitchFamily="34" charset="0"/>
              </a:rPr>
              <a:t>-  0 1 1 1</a:t>
            </a:r>
            <a:r>
              <a:rPr lang="en-US" dirty="0" smtClean="0">
                <a:solidFill>
                  <a:schemeClr val="bg2">
                    <a:lumMod val="20000"/>
                    <a:lumOff val="80000"/>
                  </a:schemeClr>
                </a:solidFill>
                <a:latin typeface="Verdana" panose="020B0604030504040204" pitchFamily="34" charset="0"/>
              </a:rPr>
              <a:t> </a:t>
            </a:r>
            <a:r>
              <a:rPr lang="en-US" dirty="0">
                <a:solidFill>
                  <a:schemeClr val="bg2">
                    <a:lumMod val="20000"/>
                    <a:lumOff val="80000"/>
                  </a:schemeClr>
                </a:solidFill>
                <a:latin typeface="Verdana" panose="020B0604030504040204" pitchFamily="34" charset="0"/>
              </a:rPr>
              <a:t>     ⇒      </a:t>
            </a:r>
            <a:r>
              <a:rPr lang="en-US" dirty="0">
                <a:solidFill>
                  <a:schemeClr val="bg2">
                    <a:lumMod val="20000"/>
                    <a:lumOff val="80000"/>
                  </a:schemeClr>
                </a:solidFill>
                <a:latin typeface="Verdana" panose="020B0604030504040204" pitchFamily="34" charset="0"/>
              </a:rPr>
              <a:t> </a:t>
            </a:r>
            <a:r>
              <a:rPr lang="en-US" dirty="0" smtClean="0">
                <a:solidFill>
                  <a:schemeClr val="bg2">
                    <a:lumMod val="20000"/>
                    <a:lumOff val="80000"/>
                  </a:schemeClr>
                </a:solidFill>
                <a:latin typeface="Verdana" panose="020B0604030504040204" pitchFamily="34" charset="0"/>
              </a:rPr>
              <a:t>1</a:t>
            </a:r>
            <a:r>
              <a:rPr lang="en-US" dirty="0" smtClean="0">
                <a:solidFill>
                  <a:schemeClr val="bg2">
                    <a:lumMod val="20000"/>
                    <a:lumOff val="80000"/>
                  </a:schemeClr>
                </a:solidFill>
                <a:latin typeface="Verdana" panose="020B0604030504040204" pitchFamily="34" charset="0"/>
              </a:rPr>
              <a:t> </a:t>
            </a:r>
            <a:r>
              <a:rPr lang="en-US" dirty="0">
                <a:solidFill>
                  <a:schemeClr val="bg2">
                    <a:lumMod val="20000"/>
                    <a:lumOff val="80000"/>
                  </a:schemeClr>
                </a:solidFill>
                <a:latin typeface="Verdana" panose="020B0604030504040204" pitchFamily="34" charset="0"/>
              </a:rPr>
              <a:t>0 </a:t>
            </a:r>
            <a:r>
              <a:rPr lang="en-US" dirty="0" smtClean="0">
                <a:solidFill>
                  <a:schemeClr val="bg2">
                    <a:lumMod val="20000"/>
                    <a:lumOff val="80000"/>
                  </a:schemeClr>
                </a:solidFill>
                <a:latin typeface="Verdana" panose="020B0604030504040204" pitchFamily="34" charset="0"/>
              </a:rPr>
              <a:t>0 </a:t>
            </a:r>
            <a:r>
              <a:rPr lang="en-US" dirty="0">
                <a:solidFill>
                  <a:schemeClr val="bg2">
                    <a:lumMod val="20000"/>
                    <a:lumOff val="80000"/>
                  </a:schemeClr>
                </a:solidFill>
                <a:latin typeface="Verdana" panose="020B0604030504040204" pitchFamily="34" charset="0"/>
              </a:rPr>
              <a:t>0</a:t>
            </a:r>
            <a:r>
              <a:rPr lang="en-US" dirty="0">
                <a:solidFill>
                  <a:schemeClr val="bg2">
                    <a:lumMod val="20000"/>
                    <a:lumOff val="80000"/>
                  </a:schemeClr>
                </a:solidFill>
                <a:latin typeface="Verdana" panose="020B0604030504040204" pitchFamily="34" charset="0"/>
              </a:rPr>
              <a:t>   (1’s complement)</a:t>
            </a:r>
            <a:r>
              <a:rPr lang="en-US" dirty="0">
                <a:solidFill>
                  <a:schemeClr val="bg2">
                    <a:lumMod val="20000"/>
                    <a:lumOff val="80000"/>
                  </a:schemeClr>
                </a:solidFill>
              </a:rPr>
              <a:t/>
            </a:r>
            <a:br>
              <a:rPr lang="en-US" dirty="0">
                <a:solidFill>
                  <a:schemeClr val="bg2">
                    <a:lumMod val="20000"/>
                    <a:lumOff val="80000"/>
                  </a:schemeClr>
                </a:solidFill>
              </a:rPr>
            </a:br>
            <a:r>
              <a:rPr lang="en-US" dirty="0">
                <a:solidFill>
                  <a:schemeClr val="bg2">
                    <a:lumMod val="20000"/>
                    <a:lumOff val="80000"/>
                  </a:schemeClr>
                </a:solidFill>
                <a:latin typeface="Verdana" panose="020B0604030504040204" pitchFamily="34" charset="0"/>
              </a:rPr>
              <a:t>                                                       1 </a:t>
            </a:r>
            <a:r>
              <a:rPr lang="en-US" dirty="0">
                <a:solidFill>
                  <a:schemeClr val="bg2">
                    <a:lumMod val="20000"/>
                    <a:lumOff val="80000"/>
                  </a:schemeClr>
                </a:solidFill>
                <a:latin typeface="Verdana" panose="020B0604030504040204" pitchFamily="34" charset="0"/>
              </a:rPr>
              <a:t>0</a:t>
            </a:r>
            <a:r>
              <a:rPr lang="en-US" dirty="0" smtClean="0">
                <a:solidFill>
                  <a:schemeClr val="bg2">
                    <a:lumMod val="20000"/>
                    <a:lumOff val="80000"/>
                  </a:schemeClr>
                </a:solidFill>
                <a:latin typeface="Verdana" panose="020B0604030504040204" pitchFamily="34" charset="0"/>
              </a:rPr>
              <a:t> 1 </a:t>
            </a:r>
            <a:r>
              <a:rPr lang="en-US" dirty="0">
                <a:solidFill>
                  <a:schemeClr val="bg2">
                    <a:lumMod val="20000"/>
                    <a:lumOff val="80000"/>
                  </a:schemeClr>
                </a:solidFill>
                <a:latin typeface="Verdana" panose="020B0604030504040204" pitchFamily="34" charset="0"/>
              </a:rPr>
              <a:t>1</a:t>
            </a:r>
            <a:r>
              <a:rPr lang="en-US" dirty="0">
                <a:solidFill>
                  <a:schemeClr val="bg2">
                    <a:lumMod val="20000"/>
                    <a:lumOff val="80000"/>
                  </a:schemeClr>
                </a:solidFill>
              </a:rPr>
              <a:t/>
            </a:r>
            <a:br>
              <a:rPr lang="en-US" dirty="0">
                <a:solidFill>
                  <a:schemeClr val="bg2">
                    <a:lumMod val="20000"/>
                    <a:lumOff val="80000"/>
                  </a:schemeClr>
                </a:solidFill>
              </a:rPr>
            </a:br>
            <a:r>
              <a:rPr lang="en-US" b="1" dirty="0">
                <a:solidFill>
                  <a:schemeClr val="bg2">
                    <a:lumMod val="20000"/>
                    <a:lumOff val="80000"/>
                  </a:schemeClr>
                </a:solidFill>
                <a:latin typeface="Verdana" panose="020B0604030504040204" pitchFamily="34" charset="0"/>
              </a:rPr>
              <a:t>Hence the required sum is – </a:t>
            </a:r>
            <a:r>
              <a:rPr lang="en-US" b="1" dirty="0" smtClean="0">
                <a:solidFill>
                  <a:schemeClr val="bg2">
                    <a:lumMod val="20000"/>
                    <a:lumOff val="80000"/>
                  </a:schemeClr>
                </a:solidFill>
                <a:latin typeface="Verdana" panose="020B0604030504040204" pitchFamily="34" charset="0"/>
              </a:rPr>
              <a:t>1011</a:t>
            </a:r>
            <a:r>
              <a:rPr lang="en-US" b="1" dirty="0" smtClean="0">
                <a:solidFill>
                  <a:schemeClr val="bg2">
                    <a:lumMod val="20000"/>
                    <a:lumOff val="80000"/>
                  </a:schemeClr>
                </a:solidFill>
                <a:latin typeface="Verdana" panose="020B0604030504040204" pitchFamily="34" charset="0"/>
              </a:rPr>
              <a:t>.</a:t>
            </a:r>
            <a:endParaRPr lang="en-US" dirty="0">
              <a:solidFill>
                <a:schemeClr val="bg2">
                  <a:lumMod val="20000"/>
                  <a:lumOff val="80000"/>
                </a:schemeClr>
              </a:solidFill>
              <a:latin typeface="Verdana" panose="020B0604030504040204" pitchFamily="34" charset="0"/>
            </a:endParaRPr>
          </a:p>
          <a:p>
            <a:endParaRPr lang="en-US" dirty="0">
              <a:solidFill>
                <a:schemeClr val="bg2">
                  <a:lumMod val="20000"/>
                  <a:lumOff val="80000"/>
                </a:schemeClr>
              </a:solidFill>
              <a:latin typeface="Verdana" panose="020B0604030504040204" pitchFamily="34" charset="0"/>
            </a:endParaRPr>
          </a:p>
          <a:p>
            <a:endParaRPr lang="en-IN" dirty="0">
              <a:solidFill>
                <a:schemeClr val="bg2">
                  <a:lumMod val="20000"/>
                  <a:lumOff val="80000"/>
                </a:schemeClr>
              </a:solidFill>
            </a:endParaRPr>
          </a:p>
        </p:txBody>
      </p:sp>
      <p:sp>
        <p:nvSpPr>
          <p:cNvPr id="3" name="TextBox 2">
            <a:extLst>
              <a:ext uri="{FF2B5EF4-FFF2-40B4-BE49-F238E27FC236}">
                <a16:creationId xmlns="" xmlns:a16="http://schemas.microsoft.com/office/drawing/2014/main" id="{2F0E4E2E-4B94-747C-D2AF-96EB4F4B95CB}"/>
              </a:ext>
            </a:extLst>
          </p:cNvPr>
          <p:cNvSpPr txBox="1"/>
          <p:nvPr/>
        </p:nvSpPr>
        <p:spPr>
          <a:xfrm>
            <a:off x="434898" y="327855"/>
            <a:ext cx="8274203" cy="400110"/>
          </a:xfrm>
          <a:prstGeom prst="rect">
            <a:avLst/>
          </a:prstGeom>
          <a:noFill/>
        </p:spPr>
        <p:txBody>
          <a:bodyPr wrap="square" rtlCol="0">
            <a:spAutoFit/>
          </a:bodyPr>
          <a:lstStyle/>
          <a:p>
            <a:pPr algn="ctr">
              <a:buClr>
                <a:schemeClr val="bg2"/>
              </a:buClr>
              <a:buSzPct val="50000"/>
            </a:pPr>
            <a:r>
              <a:rPr lang="en-US" sz="2000" b="1" i="1" u="sng" dirty="0">
                <a:solidFill>
                  <a:schemeClr val="bg1"/>
                </a:solidFill>
                <a:latin typeface="Bell MT" panose="02020503060305020303" pitchFamily="18" charset="0"/>
              </a:rPr>
              <a:t>SIGNED-1’s COMPLEMENT REPRESENTATION examples:</a:t>
            </a:r>
          </a:p>
        </p:txBody>
      </p:sp>
    </p:spTree>
    <p:extLst>
      <p:ext uri="{BB962C8B-B14F-4D97-AF65-F5344CB8AC3E}">
        <p14:creationId xmlns="" xmlns:p14="http://schemas.microsoft.com/office/powerpoint/2010/main" val="306367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8FB516-43B3-E908-E135-8A103C9D136A}"/>
              </a:ext>
            </a:extLst>
          </p:cNvPr>
          <p:cNvSpPr txBox="1">
            <a:spLocks/>
          </p:cNvSpPr>
          <p:nvPr/>
        </p:nvSpPr>
        <p:spPr>
          <a:xfrm flipH="1">
            <a:off x="514576" y="216625"/>
            <a:ext cx="8406399" cy="50018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ctr">
              <a:buClr>
                <a:schemeClr val="bg1"/>
              </a:buClr>
              <a:buSzPct val="50000"/>
              <a:buFont typeface="Wingdings" panose="05000000000000000000" pitchFamily="2" charset="2"/>
              <a:buChar char="Ø"/>
            </a:pPr>
            <a:r>
              <a:rPr lang="en-US" sz="2400" i="1" u="sng" dirty="0">
                <a:solidFill>
                  <a:schemeClr val="bg1"/>
                </a:solidFill>
                <a:latin typeface="Bell MT" panose="02020503060305020303" pitchFamily="18" charset="0"/>
              </a:rPr>
              <a:t>SIGNED- 2’s COMPLEMENT REPRESENTATION:</a:t>
            </a:r>
            <a:br>
              <a:rPr lang="en-US" sz="2400" i="1" u="sng" dirty="0">
                <a:solidFill>
                  <a:schemeClr val="bg1"/>
                </a:solidFill>
                <a:latin typeface="Bell MT" panose="02020503060305020303" pitchFamily="18" charset="0"/>
              </a:rPr>
            </a:br>
            <a:endParaRPr lang="en-IN" sz="2400" dirty="0">
              <a:latin typeface="Bell MT" panose="02020503060305020303" pitchFamily="18" charset="0"/>
            </a:endParaRPr>
          </a:p>
        </p:txBody>
      </p:sp>
      <p:sp>
        <p:nvSpPr>
          <p:cNvPr id="3" name="TextBox 2">
            <a:extLst>
              <a:ext uri="{FF2B5EF4-FFF2-40B4-BE49-F238E27FC236}">
                <a16:creationId xmlns="" xmlns:a16="http://schemas.microsoft.com/office/drawing/2014/main" id="{CF720EDA-4AE4-B702-E145-899EA42E59DE}"/>
              </a:ext>
            </a:extLst>
          </p:cNvPr>
          <p:cNvSpPr txBox="1"/>
          <p:nvPr/>
        </p:nvSpPr>
        <p:spPr>
          <a:xfrm>
            <a:off x="746233" y="998482"/>
            <a:ext cx="7691523" cy="3170099"/>
          </a:xfrm>
          <a:prstGeom prst="rect">
            <a:avLst/>
          </a:prstGeom>
          <a:noFill/>
        </p:spPr>
        <p:txBody>
          <a:bodyPr wrap="square" rtlCol="0">
            <a:spAutoFit/>
          </a:bodyPr>
          <a:lstStyle/>
          <a:p>
            <a:r>
              <a:rPr lang="en-US" sz="2000" dirty="0">
                <a:solidFill>
                  <a:schemeClr val="bg2">
                    <a:lumMod val="20000"/>
                    <a:lumOff val="80000"/>
                  </a:schemeClr>
                </a:solidFill>
              </a:rPr>
              <a:t>The rule for adding numbers in the signed 2's complement system does not require a comparison or subtraction only addition and complementation is required. The procedure is very simple and can be stated as follows: </a:t>
            </a:r>
          </a:p>
          <a:p>
            <a:r>
              <a:rPr lang="en-US" sz="2000" dirty="0">
                <a:solidFill>
                  <a:schemeClr val="bg2">
                    <a:lumMod val="20000"/>
                    <a:lumOff val="80000"/>
                  </a:schemeClr>
                </a:solidFill>
              </a:rPr>
              <a:t>-Add the two numbers, including their sign bits and discard any carry out of the sign (leftmost) bit position . Negative number must initially be in two's complement and that if the sum obtained after the addition is negative, it is in two's complement form.</a:t>
            </a:r>
          </a:p>
          <a:p>
            <a:r>
              <a:rPr lang="en-US" sz="2000" dirty="0">
                <a:solidFill>
                  <a:schemeClr val="bg2">
                    <a:lumMod val="20000"/>
                    <a:lumOff val="80000"/>
                  </a:schemeClr>
                </a:solidFill>
              </a:rPr>
              <a:t>-We use 2’s complement for binary representation of negative numbers</a:t>
            </a:r>
            <a:endParaRPr lang="en-IN" sz="2000" dirty="0">
              <a:solidFill>
                <a:schemeClr val="bg2">
                  <a:lumMod val="20000"/>
                  <a:lumOff val="80000"/>
                </a:schemeClr>
              </a:solidFill>
            </a:endParaRPr>
          </a:p>
        </p:txBody>
      </p:sp>
    </p:spTree>
    <p:extLst>
      <p:ext uri="{BB962C8B-B14F-4D97-AF65-F5344CB8AC3E}">
        <p14:creationId xmlns="" xmlns:p14="http://schemas.microsoft.com/office/powerpoint/2010/main" val="2945328090"/>
      </p:ext>
    </p:extLst>
  </p:cSld>
  <p:clrMapOvr>
    <a:masterClrMapping/>
  </p:clrMapOvr>
</p:sld>
</file>

<file path=ppt/theme/theme1.xml><?xml version="1.0" encoding="utf-8"?>
<a:theme xmlns:a="http://schemas.openxmlformats.org/drawingml/2006/main" name="Computer Science &amp; Mathematics Major for College: Statistics by Slidesgo">
  <a:themeElements>
    <a:clrScheme name="Simple Light">
      <a:dk1>
        <a:srgbClr val="1E0F3F"/>
      </a:dk1>
      <a:lt1>
        <a:srgbClr val="FFFFFF"/>
      </a:lt1>
      <a:dk2>
        <a:srgbClr val="F83797"/>
      </a:dk2>
      <a:lt2>
        <a:srgbClr val="4DF5FD"/>
      </a:lt2>
      <a:accent1>
        <a:srgbClr val="2F1C5C"/>
      </a:accent1>
      <a:accent2>
        <a:srgbClr val="3E2872"/>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696</Words>
  <Application>Microsoft Office PowerPoint</Application>
  <PresentationFormat>On-screen Show (16:9)</PresentationFormat>
  <Paragraphs>70</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Algerian</vt:lpstr>
      <vt:lpstr>Dosis</vt:lpstr>
      <vt:lpstr>Nunito Sans Black</vt:lpstr>
      <vt:lpstr>Quicksand Medium</vt:lpstr>
      <vt:lpstr>Roboto Slab Light</vt:lpstr>
      <vt:lpstr>Bell MT</vt:lpstr>
      <vt:lpstr>Roboto Slab</vt:lpstr>
      <vt:lpstr>Wingdings</vt:lpstr>
      <vt:lpstr>Verdana</vt:lpstr>
      <vt:lpstr>Bebas Neue</vt:lpstr>
      <vt:lpstr>Computer Science &amp; Mathematics Major for College: Statistics by Slidesgo</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&amp; MATHEMATICS MAJOR FOR COLLEGE: STATISTICS</dc:title>
  <dc:creator>Hareetima</dc:creator>
  <cp:lastModifiedBy>Rishuraj</cp:lastModifiedBy>
  <cp:revision>8</cp:revision>
  <dcterms:modified xsi:type="dcterms:W3CDTF">2022-08-03T18:17:21Z</dcterms:modified>
</cp:coreProperties>
</file>