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58" r:id="rId3"/>
    <p:sldId id="262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AF15-D3B9-2B0A-6D84-2C27D1B13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327FF-7D37-883E-EDE0-83452877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10BA-50EE-AA35-0156-B88BB87D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E012-62FC-1743-6501-F55CAE7B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845D-FF6A-2ADA-C1F7-4724FBC9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1139-EB7F-5706-47F8-0623FFBF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071A5-48C4-6F76-477C-3C1440654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03F1-B0A4-A96E-93F8-3AF12F0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A74BF-2BF4-3730-C13B-D2610E5B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7DF0-4C7E-0E08-65B4-2075D088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7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6CEEE-140D-15F5-048E-ADFEF0A2F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CD856-5BF0-93BA-8F96-EFB9DCA2E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5807D-1C1C-4ED3-0984-10CC1745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25A6-96C6-4D54-0AB3-F4BFC088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28D1-9787-21CF-E3CC-12AFB834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8B12-1D2E-DC15-47AB-73FA69A0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4A7F-7E60-290B-0571-3E3DADA8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2990-C894-2DDF-D6D9-B49BB370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43F5-286A-E738-5032-58EC9884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1205-E6ED-7D06-CD41-ACCE9970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FB8B-7D85-2B59-05E3-FDAE724A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B198C-C24A-B916-EDBA-245E8F25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EB72-48C8-6DCC-3718-3201BF53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46625-0A7C-9157-9412-05377738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CDD1-5D01-A775-BFCB-263AF2FA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8F2-D75C-4E26-6AD9-DC7FC0E5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2BA6-DECE-44DB-15F4-FFF3CCBC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591FA-82F8-7719-A095-C79290E9D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75C3-F1E5-7E8A-AAAE-569320BD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783-808C-6BA5-46A9-F4062CD6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87EF-D0EE-FA79-C363-C775C1E8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FA1E-55B8-DDCE-FFB9-CAFC4454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31DE-E820-6202-3D95-F116E404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B4B0-2ACA-ACF7-BBE8-AC366F07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97022-0E67-9BE5-E951-BC7255BB3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AC0D6-EDAA-BE53-E09E-82EEFE21F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A9494-1FDB-EB7C-F369-7BFEA8AA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240AD-C8E1-5558-05EE-4A21081A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27608-D346-E2B8-5791-EB9F17C3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184C-A399-3D52-10EE-A4146C82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711DC-F124-FA99-1E84-DD1B74CC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B5EB9-9E73-CC5C-7068-8A833671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A9A25-B287-93E4-63E1-35CED468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7DE06-2874-C629-3CFD-3D4EE8F2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99A4E-CF19-411D-AF87-3BAD2EE3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906B-8ED6-3E84-D04C-F7387DAB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DAA3-0F44-2921-A325-0799D3AD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BD29-F8D1-EBE3-223B-3CE3EDAA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4884-9A60-9755-1A73-90FBDC53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F9FF-92FB-5442-96DE-54E95857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DF1E-9B72-0E71-39C5-C7E775A9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0E654-9D0F-B401-7438-AD35BD00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DEF9-46D4-D5C9-0F5B-0CAA8472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5A14E-7859-FDAE-05E9-623BCEBA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71A27-4D53-28DC-3AA2-F6B89A72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100E5-67BE-746C-FB4C-D38D4D47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C868-DC58-14B4-513C-992FA635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0F36-D362-7050-0591-DE9BCF1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594C7-FA81-A091-B716-6BA48559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7208-750E-B132-31D8-BE9891B1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D510-6C78-BE22-2B10-41BDBF5F4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9B00-3F92-4A33-9C25-B19EF627B3D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1015-55CD-2DC6-BE70-ACDB184E8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CC67-19D0-5850-3CAD-4564B13C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5F9F-4FAD-4DC6-9C6F-002CD354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tsdna.com/" TargetMode="External"/><Relationship Id="rId2" Type="http://schemas.openxmlformats.org/officeDocument/2006/relationships/hyperlink" Target="https://datatable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216-77B5-41BF-92CB-33B2B209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D212-EAF3-479D-AFE6-94C3A43C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Activities </a:t>
            </a:r>
          </a:p>
          <a:p>
            <a:r>
              <a:rPr lang="en-US" dirty="0"/>
              <a:t>Sequence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State Machine</a:t>
            </a:r>
          </a:p>
          <a:p>
            <a:r>
              <a:rPr lang="en-US" dirty="0"/>
              <a:t>Global Handler</a:t>
            </a:r>
          </a:p>
        </p:txBody>
      </p:sp>
    </p:spTree>
    <p:extLst>
      <p:ext uri="{BB962C8B-B14F-4D97-AF65-F5344CB8AC3E}">
        <p14:creationId xmlns:p14="http://schemas.microsoft.com/office/powerpoint/2010/main" val="20856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B1CE-F9D9-455A-B679-7FCB81E0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F680-54D7-48C5-9868-0CB38251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82027"/>
                </a:solidFill>
                <a:effectLst/>
                <a:latin typeface="Inter"/>
              </a:rPr>
              <a:t>Activities are the building blocks used in UiPath Studio to design automation projects.</a:t>
            </a:r>
          </a:p>
          <a:p>
            <a:r>
              <a:rPr lang="en-US" dirty="0">
                <a:solidFill>
                  <a:srgbClr val="182027"/>
                </a:solidFill>
                <a:latin typeface="Inter"/>
              </a:rPr>
              <a:t>Multiple activities can be grouped together to perform a task or a single activity can accomplish a simple task </a:t>
            </a:r>
          </a:p>
          <a:p>
            <a:r>
              <a:rPr lang="en-US" dirty="0">
                <a:solidFill>
                  <a:srgbClr val="182027"/>
                </a:solidFill>
                <a:latin typeface="Inter"/>
              </a:rPr>
              <a:t>The complexity of activities varies from simply defining a variable to configuring them by using custom wizards.</a:t>
            </a:r>
          </a:p>
          <a:p>
            <a:pPr lvl="1"/>
            <a:r>
              <a:rPr lang="en-US" dirty="0">
                <a:solidFill>
                  <a:srgbClr val="182027"/>
                </a:solidFill>
                <a:latin typeface="Inter"/>
              </a:rPr>
              <a:t>Example – Simple: write line, Log Message </a:t>
            </a:r>
          </a:p>
          <a:p>
            <a:pPr marL="228600" lvl="1" indent="0">
              <a:buNone/>
            </a:pPr>
            <a:r>
              <a:rPr lang="en-US" dirty="0">
                <a:solidFill>
                  <a:srgbClr val="182027"/>
                </a:solidFill>
                <a:latin typeface="Inter"/>
              </a:rPr>
              <a:t>	          Complex: Office 365 Activities, Service Now, Web API activates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B1CE-F9D9-455A-B679-7FCB81E0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F680-54D7-48C5-9868-0CB382512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collection of activities – to hold one complete task like read excel, click a button etc.</a:t>
            </a:r>
          </a:p>
          <a:p>
            <a:r>
              <a:rPr lang="en-US" dirty="0"/>
              <a:t>They can be uses as standalone, or as a part of flowchart or state machine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Sequence do not use connectors like flow charts or state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data table extraction use case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5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DFDB-412D-452B-A3FA-5F03C442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612F-F00C-4C82-9442-83C76C06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Flowcharts are collections of sequences with connectors </a:t>
            </a:r>
          </a:p>
          <a:p>
            <a:r>
              <a:rPr lang="en-US" dirty="0"/>
              <a:t> They have multiple branching with logical operators like flow decision, flow switch</a:t>
            </a:r>
          </a:p>
          <a:p>
            <a:r>
              <a:rPr lang="en-US" dirty="0"/>
              <a:t>Suitable for large or simple business process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Guessing Random number flowchart  </a:t>
            </a:r>
          </a:p>
        </p:txBody>
      </p:sp>
    </p:spTree>
    <p:extLst>
      <p:ext uri="{BB962C8B-B14F-4D97-AF65-F5344CB8AC3E}">
        <p14:creationId xmlns:p14="http://schemas.microsoft.com/office/powerpoint/2010/main" val="191866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3EC4-1051-4347-850E-6620971B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3E74-8F1E-483D-859A-0CB31B8C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a type of workflow uses states of the process for automation. </a:t>
            </a:r>
          </a:p>
          <a:p>
            <a:r>
              <a:rPr lang="en-US" sz="2400" dirty="0"/>
              <a:t>It can go into a state when it is triggered by an activity, and it exits that state when another activity is triggered.</a:t>
            </a:r>
          </a:p>
          <a:p>
            <a:r>
              <a:rPr lang="en-US" sz="2400" dirty="0"/>
              <a:t>The transitions from one state to other are based on the conditions – conditions are held within the arrows or the branches that connect the states </a:t>
            </a:r>
          </a:p>
          <a:p>
            <a:r>
              <a:rPr lang="en-US" sz="2400" dirty="0"/>
              <a:t>UiPath has two </a:t>
            </a:r>
            <a:r>
              <a:rPr lang="en-US" sz="2400" dirty="0" err="1"/>
              <a:t>activites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State – have entry and exit transitions </a:t>
            </a:r>
          </a:p>
          <a:p>
            <a:pPr lvl="1"/>
            <a:r>
              <a:rPr lang="en-US" sz="2000" dirty="0"/>
              <a:t>Final State – have exit transition </a:t>
            </a:r>
          </a:p>
          <a:p>
            <a:pPr marL="0" indent="0">
              <a:buNone/>
            </a:pPr>
            <a:r>
              <a:rPr lang="en-US" dirty="0"/>
              <a:t>Example: Guessing Random number state machine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3EC4-1051-4347-850E-6620971B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3E74-8F1E-483D-859A-0CB31B8C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Global Exception Handler is a type of workflow designed to determine the project’s behavior when encountering an execution error. </a:t>
            </a:r>
          </a:p>
          <a:p>
            <a:r>
              <a:rPr lang="en-US" dirty="0"/>
              <a:t>The Global Exception Handler has two arguments, that should not be removed.</a:t>
            </a:r>
          </a:p>
          <a:p>
            <a:pPr marL="457200" lvl="2"/>
            <a:r>
              <a:rPr lang="en-US" sz="1800" b="1" i="1" dirty="0" err="1"/>
              <a:t>errorInfo</a:t>
            </a:r>
            <a:r>
              <a:rPr lang="en-US" sz="1800" dirty="0"/>
              <a:t> with the In direction and it stores information about the error </a:t>
            </a:r>
          </a:p>
          <a:p>
            <a:pPr marL="457200" lvl="2"/>
            <a:r>
              <a:rPr lang="en-US" sz="1800" b="1" i="1" dirty="0"/>
              <a:t>result</a:t>
            </a:r>
            <a:r>
              <a:rPr lang="en-US" sz="1800" dirty="0"/>
              <a:t> has the Out direction and it is used for determining the next behavior of the workflow </a:t>
            </a:r>
          </a:p>
          <a:p>
            <a:pPr marL="457200" lvl="4" indent="0">
              <a:buNone/>
            </a:pPr>
            <a:r>
              <a:rPr lang="en-US" sz="1800" dirty="0"/>
              <a:t>The following values can be assigned to the result argument:</a:t>
            </a:r>
          </a:p>
          <a:p>
            <a:pPr marL="855663" lvl="5"/>
            <a:r>
              <a:rPr lang="en-US" sz="1800" dirty="0"/>
              <a:t>Continue - The exception is re-thrown.</a:t>
            </a:r>
          </a:p>
          <a:p>
            <a:pPr marL="855663" lvl="5"/>
            <a:r>
              <a:rPr lang="en-US" sz="1800" dirty="0"/>
              <a:t>Ignore - The exception is ignored, and the execution continues from the next activity.</a:t>
            </a:r>
          </a:p>
          <a:p>
            <a:pPr marL="855663" lvl="5"/>
            <a:r>
              <a:rPr lang="en-US" sz="1800" dirty="0"/>
              <a:t>Retry - The activity which threw the exception is retried. Use the </a:t>
            </a:r>
            <a:r>
              <a:rPr lang="en-US" sz="1800" dirty="0" err="1"/>
              <a:t>RetryCount</a:t>
            </a:r>
            <a:r>
              <a:rPr lang="en-US" sz="1800" dirty="0"/>
              <a:t> method for </a:t>
            </a:r>
            <a:r>
              <a:rPr lang="en-US" sz="1800" dirty="0" err="1"/>
              <a:t>errorInfo</a:t>
            </a:r>
            <a:r>
              <a:rPr lang="en-US" sz="1800" dirty="0"/>
              <a:t> to count the number of times the activity is retried.</a:t>
            </a:r>
          </a:p>
          <a:p>
            <a:pPr marL="855663" lvl="5"/>
            <a:r>
              <a:rPr lang="en-US" sz="1800" dirty="0"/>
              <a:t>Abort - The execution stops after running the current Global Exception Handler.</a:t>
            </a:r>
          </a:p>
        </p:txBody>
      </p:sp>
    </p:spTree>
    <p:extLst>
      <p:ext uri="{BB962C8B-B14F-4D97-AF65-F5344CB8AC3E}">
        <p14:creationId xmlns:p14="http://schemas.microsoft.com/office/powerpoint/2010/main" val="275076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B5A3-169C-4876-BB06-3E91D780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2B1C-8F87-41D0-89D1-91DF4A38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table extraction from </a:t>
            </a:r>
            <a:r>
              <a:rPr lang="en-US" dirty="0">
                <a:hlinkClick r:id="rId2"/>
              </a:rPr>
              <a:t>https://datatables.net/</a:t>
            </a:r>
            <a:endParaRPr lang="en-US" dirty="0"/>
          </a:p>
          <a:p>
            <a:pPr lvl="1"/>
            <a:r>
              <a:rPr lang="en-US" dirty="0"/>
              <a:t>Extract 80 rows of data </a:t>
            </a:r>
          </a:p>
          <a:p>
            <a:pPr lvl="1"/>
            <a:r>
              <a:rPr lang="en-US" dirty="0"/>
              <a:t>Save it as csv</a:t>
            </a:r>
          </a:p>
          <a:p>
            <a:r>
              <a:rPr lang="en-US" dirty="0"/>
              <a:t>Guess Random Number (hint: random().next(1,100))</a:t>
            </a:r>
          </a:p>
          <a:p>
            <a:pPr lvl="1"/>
            <a:r>
              <a:rPr lang="en-US" dirty="0"/>
              <a:t>Flowchart </a:t>
            </a:r>
          </a:p>
          <a:p>
            <a:pPr lvl="1"/>
            <a:r>
              <a:rPr lang="en-US" dirty="0"/>
              <a:t>State Machine</a:t>
            </a:r>
          </a:p>
          <a:p>
            <a:r>
              <a:rPr lang="en-US" dirty="0"/>
              <a:t>RPA use Cases </a:t>
            </a:r>
          </a:p>
          <a:p>
            <a:pPr lvl="1"/>
            <a:r>
              <a:rPr lang="en-US" dirty="0">
                <a:hlinkClick r:id="rId3"/>
              </a:rPr>
              <a:t>https://www.botsdna.com/</a:t>
            </a:r>
            <a:endParaRPr lang="en-US" dirty="0"/>
          </a:p>
          <a:p>
            <a:pPr lvl="1"/>
            <a:r>
              <a:rPr lang="en-US" dirty="0"/>
              <a:t>https://www.rpachallenge.com/</a:t>
            </a:r>
          </a:p>
        </p:txBody>
      </p:sp>
    </p:spTree>
    <p:extLst>
      <p:ext uri="{BB962C8B-B14F-4D97-AF65-F5344CB8AC3E}">
        <p14:creationId xmlns:p14="http://schemas.microsoft.com/office/powerpoint/2010/main" val="311802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460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Workflows</vt:lpstr>
      <vt:lpstr>Activities</vt:lpstr>
      <vt:lpstr>Sequence</vt:lpstr>
      <vt:lpstr>Flowchart</vt:lpstr>
      <vt:lpstr>State Machine</vt:lpstr>
      <vt:lpstr>Global Exception Handler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Aditya Vaddiraju</cp:lastModifiedBy>
  <cp:revision>21</cp:revision>
  <dcterms:created xsi:type="dcterms:W3CDTF">2021-12-15T11:53:05Z</dcterms:created>
  <dcterms:modified xsi:type="dcterms:W3CDTF">2023-08-30T04:47:05Z</dcterms:modified>
</cp:coreProperties>
</file>