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60" r:id="rId4"/>
    <p:sldId id="259" r:id="rId5"/>
    <p:sldId id="261" r:id="rId6"/>
    <p:sldId id="263"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7F0423-DE6E-4108-93BF-AFBBD029E85D}"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315E95-9A65-434B-A0D3-644C006677C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9477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7F0423-DE6E-4108-93BF-AFBBD029E85D}"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315E95-9A65-434B-A0D3-644C006677C6}" type="slidenum">
              <a:rPr lang="en-US" smtClean="0"/>
              <a:t>‹#›</a:t>
            </a:fld>
            <a:endParaRPr lang="en-US"/>
          </a:p>
        </p:txBody>
      </p:sp>
    </p:spTree>
    <p:extLst>
      <p:ext uri="{BB962C8B-B14F-4D97-AF65-F5344CB8AC3E}">
        <p14:creationId xmlns:p14="http://schemas.microsoft.com/office/powerpoint/2010/main" val="3562006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7F0423-DE6E-4108-93BF-AFBBD029E85D}"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315E95-9A65-434B-A0D3-644C006677C6}" type="slidenum">
              <a:rPr lang="en-US" smtClean="0"/>
              <a:t>‹#›</a:t>
            </a:fld>
            <a:endParaRPr lang="en-US"/>
          </a:p>
        </p:txBody>
      </p:sp>
    </p:spTree>
    <p:extLst>
      <p:ext uri="{BB962C8B-B14F-4D97-AF65-F5344CB8AC3E}">
        <p14:creationId xmlns:p14="http://schemas.microsoft.com/office/powerpoint/2010/main" val="93254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7F0423-DE6E-4108-93BF-AFBBD029E85D}"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315E95-9A65-434B-A0D3-644C006677C6}" type="slidenum">
              <a:rPr lang="en-US" smtClean="0"/>
              <a:t>‹#›</a:t>
            </a:fld>
            <a:endParaRPr lang="en-US"/>
          </a:p>
        </p:txBody>
      </p:sp>
    </p:spTree>
    <p:extLst>
      <p:ext uri="{BB962C8B-B14F-4D97-AF65-F5344CB8AC3E}">
        <p14:creationId xmlns:p14="http://schemas.microsoft.com/office/powerpoint/2010/main" val="4081696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7F0423-DE6E-4108-93BF-AFBBD029E85D}" type="datetimeFigureOut">
              <a:rPr lang="en-US" smtClean="0"/>
              <a:t>9/1/2023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315E95-9A65-434B-A0D3-644C006677C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3052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7F0423-DE6E-4108-93BF-AFBBD029E85D}" type="datetimeFigureOut">
              <a:rPr lang="en-US" smtClean="0"/>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315E95-9A65-434B-A0D3-644C006677C6}" type="slidenum">
              <a:rPr lang="en-US" smtClean="0"/>
              <a:t>‹#›</a:t>
            </a:fld>
            <a:endParaRPr lang="en-US"/>
          </a:p>
        </p:txBody>
      </p:sp>
    </p:spTree>
    <p:extLst>
      <p:ext uri="{BB962C8B-B14F-4D97-AF65-F5344CB8AC3E}">
        <p14:creationId xmlns:p14="http://schemas.microsoft.com/office/powerpoint/2010/main" val="3224885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7F0423-DE6E-4108-93BF-AFBBD029E85D}" type="datetimeFigureOut">
              <a:rPr lang="en-US" smtClean="0"/>
              <a:t>9/1/2023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315E95-9A65-434B-A0D3-644C006677C6}" type="slidenum">
              <a:rPr lang="en-US" smtClean="0"/>
              <a:t>‹#›</a:t>
            </a:fld>
            <a:endParaRPr lang="en-US"/>
          </a:p>
        </p:txBody>
      </p:sp>
    </p:spTree>
    <p:extLst>
      <p:ext uri="{BB962C8B-B14F-4D97-AF65-F5344CB8AC3E}">
        <p14:creationId xmlns:p14="http://schemas.microsoft.com/office/powerpoint/2010/main" val="3594543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7F0423-DE6E-4108-93BF-AFBBD029E85D}" type="datetimeFigureOut">
              <a:rPr lang="en-US" smtClean="0"/>
              <a:t>9/1/2023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315E95-9A65-434B-A0D3-644C006677C6}" type="slidenum">
              <a:rPr lang="en-US" smtClean="0"/>
              <a:t>‹#›</a:t>
            </a:fld>
            <a:endParaRPr lang="en-US"/>
          </a:p>
        </p:txBody>
      </p:sp>
    </p:spTree>
    <p:extLst>
      <p:ext uri="{BB962C8B-B14F-4D97-AF65-F5344CB8AC3E}">
        <p14:creationId xmlns:p14="http://schemas.microsoft.com/office/powerpoint/2010/main" val="3709919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07F0423-DE6E-4108-93BF-AFBBD029E85D}" type="datetimeFigureOut">
              <a:rPr lang="en-US" smtClean="0"/>
              <a:t>9/1/2023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9315E95-9A65-434B-A0D3-644C006677C6}" type="slidenum">
              <a:rPr lang="en-US" smtClean="0"/>
              <a:t>‹#›</a:t>
            </a:fld>
            <a:endParaRPr lang="en-US"/>
          </a:p>
        </p:txBody>
      </p:sp>
    </p:spTree>
    <p:extLst>
      <p:ext uri="{BB962C8B-B14F-4D97-AF65-F5344CB8AC3E}">
        <p14:creationId xmlns:p14="http://schemas.microsoft.com/office/powerpoint/2010/main" val="1747969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07F0423-DE6E-4108-93BF-AFBBD029E85D}" type="datetimeFigureOut">
              <a:rPr lang="en-US" smtClean="0"/>
              <a:t>9/1/2023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9315E95-9A65-434B-A0D3-644C006677C6}" type="slidenum">
              <a:rPr lang="en-US" smtClean="0"/>
              <a:t>‹#›</a:t>
            </a:fld>
            <a:endParaRPr lang="en-US"/>
          </a:p>
        </p:txBody>
      </p:sp>
    </p:spTree>
    <p:extLst>
      <p:ext uri="{BB962C8B-B14F-4D97-AF65-F5344CB8AC3E}">
        <p14:creationId xmlns:p14="http://schemas.microsoft.com/office/powerpoint/2010/main" val="4008079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07F0423-DE6E-4108-93BF-AFBBD029E85D}" type="datetimeFigureOut">
              <a:rPr lang="en-US" smtClean="0"/>
              <a:t>9/1/2023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315E95-9A65-434B-A0D3-644C006677C6}" type="slidenum">
              <a:rPr lang="en-US" smtClean="0"/>
              <a:t>‹#›</a:t>
            </a:fld>
            <a:endParaRPr lang="en-US"/>
          </a:p>
        </p:txBody>
      </p:sp>
    </p:spTree>
    <p:extLst>
      <p:ext uri="{BB962C8B-B14F-4D97-AF65-F5344CB8AC3E}">
        <p14:creationId xmlns:p14="http://schemas.microsoft.com/office/powerpoint/2010/main" val="4139095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07F0423-DE6E-4108-93BF-AFBBD029E85D}" type="datetimeFigureOut">
              <a:rPr lang="en-US" smtClean="0"/>
              <a:t>9/1/2023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9315E95-9A65-434B-A0D3-644C006677C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2299867"/>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unitconverters.ne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A45A5-55D6-4FBB-AF0E-C9ACFE8425DE}"/>
              </a:ext>
            </a:extLst>
          </p:cNvPr>
          <p:cNvSpPr>
            <a:spLocks noGrp="1"/>
          </p:cNvSpPr>
          <p:nvPr>
            <p:ph type="ctrTitle"/>
          </p:nvPr>
        </p:nvSpPr>
        <p:spPr>
          <a:xfrm>
            <a:off x="1524000" y="2551813"/>
            <a:ext cx="9144000" cy="958149"/>
          </a:xfrm>
        </p:spPr>
        <p:txBody>
          <a:bodyPr>
            <a:normAutofit fontScale="90000"/>
          </a:bodyPr>
          <a:lstStyle/>
          <a:p>
            <a:r>
              <a:rPr lang="en-US" dirty="0"/>
              <a:t>Selectors</a:t>
            </a:r>
          </a:p>
        </p:txBody>
      </p:sp>
    </p:spTree>
    <p:extLst>
      <p:ext uri="{BB962C8B-B14F-4D97-AF65-F5344CB8AC3E}">
        <p14:creationId xmlns:p14="http://schemas.microsoft.com/office/powerpoint/2010/main" val="2742415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ED80E-02A8-49E2-A085-A3872A7BA368}"/>
              </a:ext>
            </a:extLst>
          </p:cNvPr>
          <p:cNvSpPr>
            <a:spLocks noGrp="1"/>
          </p:cNvSpPr>
          <p:nvPr>
            <p:ph type="title"/>
          </p:nvPr>
        </p:nvSpPr>
        <p:spPr/>
        <p:txBody>
          <a:bodyPr/>
          <a:lstStyle/>
          <a:p>
            <a:r>
              <a:rPr lang="en-US" dirty="0"/>
              <a:t>What is a Selector</a:t>
            </a:r>
          </a:p>
        </p:txBody>
      </p:sp>
      <p:sp>
        <p:nvSpPr>
          <p:cNvPr id="3" name="Content Placeholder 2">
            <a:extLst>
              <a:ext uri="{FF2B5EF4-FFF2-40B4-BE49-F238E27FC236}">
                <a16:creationId xmlns:a16="http://schemas.microsoft.com/office/drawing/2014/main" id="{2F336251-F19D-4A20-AA03-EF539BA9563D}"/>
              </a:ext>
            </a:extLst>
          </p:cNvPr>
          <p:cNvSpPr>
            <a:spLocks noGrp="1"/>
          </p:cNvSpPr>
          <p:nvPr>
            <p:ph idx="1"/>
          </p:nvPr>
        </p:nvSpPr>
        <p:spPr/>
        <p:txBody>
          <a:bodyPr>
            <a:normAutofit/>
          </a:bodyPr>
          <a:lstStyle/>
          <a:p>
            <a:r>
              <a:rPr lang="en-US" dirty="0"/>
              <a:t>Selectors are address and attributes of an user interface element</a:t>
            </a:r>
          </a:p>
          <a:p>
            <a:r>
              <a:rPr lang="en-US" dirty="0"/>
              <a:t>Stores as xml fragments generated automatically when </a:t>
            </a:r>
            <a:r>
              <a:rPr lang="en-US" dirty="0" err="1"/>
              <a:t>UiPath</a:t>
            </a:r>
            <a:r>
              <a:rPr lang="en-US" dirty="0"/>
              <a:t> activities are used. </a:t>
            </a:r>
          </a:p>
          <a:p>
            <a:r>
              <a:rPr lang="en-US" dirty="0"/>
              <a:t>Structure of a Selectors is same as XML, it has :-</a:t>
            </a:r>
          </a:p>
          <a:p>
            <a:pPr lvl="1"/>
            <a:r>
              <a:rPr lang="en-US" dirty="0"/>
              <a:t>Nodes</a:t>
            </a:r>
          </a:p>
          <a:p>
            <a:pPr lvl="1"/>
            <a:r>
              <a:rPr lang="en-US" dirty="0"/>
              <a:t>Tags</a:t>
            </a:r>
          </a:p>
          <a:p>
            <a:pPr lvl="1"/>
            <a:r>
              <a:rPr lang="en-US" dirty="0"/>
              <a:t>attributes</a:t>
            </a:r>
          </a:p>
          <a:p>
            <a:r>
              <a:rPr lang="en-US" dirty="0"/>
              <a:t>Selectors enable automation by identifying each UI elements</a:t>
            </a:r>
          </a:p>
          <a:p>
            <a:r>
              <a:rPr lang="en-US" dirty="0"/>
              <a:t>Each element is identified based on structured and hierarchized details  </a:t>
            </a:r>
          </a:p>
          <a:p>
            <a:r>
              <a:rPr lang="en-US" dirty="0"/>
              <a:t>Selectors can be explored using UI Explorer </a:t>
            </a:r>
          </a:p>
        </p:txBody>
      </p:sp>
    </p:spTree>
    <p:extLst>
      <p:ext uri="{BB962C8B-B14F-4D97-AF65-F5344CB8AC3E}">
        <p14:creationId xmlns:p14="http://schemas.microsoft.com/office/powerpoint/2010/main" val="1354297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4F642-67CD-4B38-939B-A09EC3E19F5D}"/>
              </a:ext>
            </a:extLst>
          </p:cNvPr>
          <p:cNvSpPr>
            <a:spLocks noGrp="1"/>
          </p:cNvSpPr>
          <p:nvPr>
            <p:ph type="title"/>
          </p:nvPr>
        </p:nvSpPr>
        <p:spPr>
          <a:xfrm>
            <a:off x="1097280" y="286603"/>
            <a:ext cx="10058400" cy="787285"/>
          </a:xfrm>
        </p:spPr>
        <p:txBody>
          <a:bodyPr/>
          <a:lstStyle/>
          <a:p>
            <a:r>
              <a:rPr lang="en-US" dirty="0"/>
              <a:t>Type of Selectors</a:t>
            </a:r>
          </a:p>
        </p:txBody>
      </p:sp>
      <p:sp>
        <p:nvSpPr>
          <p:cNvPr id="5" name="Text Placeholder 4">
            <a:extLst>
              <a:ext uri="{FF2B5EF4-FFF2-40B4-BE49-F238E27FC236}">
                <a16:creationId xmlns:a16="http://schemas.microsoft.com/office/drawing/2014/main" id="{F234EA63-9AC2-43D5-B11F-C1E8E50F8486}"/>
              </a:ext>
            </a:extLst>
          </p:cNvPr>
          <p:cNvSpPr>
            <a:spLocks noGrp="1"/>
          </p:cNvSpPr>
          <p:nvPr>
            <p:ph type="body" idx="1"/>
          </p:nvPr>
        </p:nvSpPr>
        <p:spPr>
          <a:xfrm>
            <a:off x="839788" y="1350336"/>
            <a:ext cx="5157787" cy="463624"/>
          </a:xfrm>
        </p:spPr>
        <p:txBody>
          <a:bodyPr/>
          <a:lstStyle/>
          <a:p>
            <a:pPr algn="ctr"/>
            <a:r>
              <a:rPr lang="en-US" dirty="0">
                <a:solidFill>
                  <a:schemeClr val="accent1">
                    <a:lumMod val="75000"/>
                  </a:schemeClr>
                </a:solidFill>
              </a:rPr>
              <a:t>Full Selectors</a:t>
            </a:r>
          </a:p>
        </p:txBody>
      </p:sp>
      <p:sp>
        <p:nvSpPr>
          <p:cNvPr id="3" name="Content Placeholder 2">
            <a:extLst>
              <a:ext uri="{FF2B5EF4-FFF2-40B4-BE49-F238E27FC236}">
                <a16:creationId xmlns:a16="http://schemas.microsoft.com/office/drawing/2014/main" id="{D6ED6B7C-E0C5-4FE8-A8A8-7FCC056686C4}"/>
              </a:ext>
            </a:extLst>
          </p:cNvPr>
          <p:cNvSpPr>
            <a:spLocks noGrp="1"/>
          </p:cNvSpPr>
          <p:nvPr>
            <p:ph sz="half" idx="2"/>
          </p:nvPr>
        </p:nvSpPr>
        <p:spPr>
          <a:xfrm>
            <a:off x="839788" y="1813960"/>
            <a:ext cx="5157787" cy="4375703"/>
          </a:xfrm>
        </p:spPr>
        <p:txBody>
          <a:bodyPr>
            <a:normAutofit/>
          </a:bodyPr>
          <a:lstStyle/>
          <a:p>
            <a:pPr fontAlgn="base"/>
            <a:r>
              <a:rPr lang="en-US" dirty="0"/>
              <a:t>Contain all the tags and attributes needed to identify a UI element, including the top-level window</a:t>
            </a:r>
          </a:p>
          <a:p>
            <a:pPr fontAlgn="base"/>
            <a:r>
              <a:rPr lang="en-US" dirty="0"/>
              <a:t>Generated by the Basic Recorder</a:t>
            </a:r>
          </a:p>
          <a:p>
            <a:pPr fontAlgn="base"/>
            <a:r>
              <a:rPr lang="en-US" dirty="0"/>
              <a:t>Best suited when the actions performed require switching between multiple windows.</a:t>
            </a:r>
          </a:p>
          <a:p>
            <a:pPr fontAlgn="base"/>
            <a:r>
              <a:rPr lang="en-US" dirty="0"/>
              <a:t>Not in containers like Attach Window, Open Browser or Attach Browser</a:t>
            </a:r>
          </a:p>
        </p:txBody>
      </p:sp>
      <p:sp>
        <p:nvSpPr>
          <p:cNvPr id="6" name="Text Placeholder 5">
            <a:extLst>
              <a:ext uri="{FF2B5EF4-FFF2-40B4-BE49-F238E27FC236}">
                <a16:creationId xmlns:a16="http://schemas.microsoft.com/office/drawing/2014/main" id="{81F8190F-5A19-466B-A9C2-152C51193C9C}"/>
              </a:ext>
            </a:extLst>
          </p:cNvPr>
          <p:cNvSpPr>
            <a:spLocks noGrp="1"/>
          </p:cNvSpPr>
          <p:nvPr>
            <p:ph type="body" sz="quarter" idx="3"/>
          </p:nvPr>
        </p:nvSpPr>
        <p:spPr>
          <a:xfrm>
            <a:off x="6172200" y="1350336"/>
            <a:ext cx="5183188" cy="463624"/>
          </a:xfrm>
        </p:spPr>
        <p:txBody>
          <a:bodyPr/>
          <a:lstStyle/>
          <a:p>
            <a:pPr algn="ctr"/>
            <a:r>
              <a:rPr lang="en-US" dirty="0">
                <a:solidFill>
                  <a:schemeClr val="accent1">
                    <a:lumMod val="75000"/>
                  </a:schemeClr>
                </a:solidFill>
              </a:rPr>
              <a:t>Partial Selectors</a:t>
            </a:r>
          </a:p>
        </p:txBody>
      </p:sp>
      <p:sp>
        <p:nvSpPr>
          <p:cNvPr id="4" name="Content Placeholder 3">
            <a:extLst>
              <a:ext uri="{FF2B5EF4-FFF2-40B4-BE49-F238E27FC236}">
                <a16:creationId xmlns:a16="http://schemas.microsoft.com/office/drawing/2014/main" id="{2517CFB9-111F-47A7-B5DE-5BC89EF384BD}"/>
              </a:ext>
            </a:extLst>
          </p:cNvPr>
          <p:cNvSpPr>
            <a:spLocks noGrp="1"/>
          </p:cNvSpPr>
          <p:nvPr>
            <p:ph sz="quarter" idx="4"/>
          </p:nvPr>
        </p:nvSpPr>
        <p:spPr>
          <a:xfrm>
            <a:off x="6172199" y="1813960"/>
            <a:ext cx="5357813" cy="4375703"/>
          </a:xfrm>
        </p:spPr>
        <p:txBody>
          <a:bodyPr>
            <a:normAutofit/>
          </a:bodyPr>
          <a:lstStyle/>
          <a:p>
            <a:pPr fontAlgn="base"/>
            <a:r>
              <a:rPr lang="en-US" dirty="0"/>
              <a:t>Don’t contain the tags and attributes of the top-level window, thus the activities with partial selectors must be enclosed in containers</a:t>
            </a:r>
          </a:p>
          <a:p>
            <a:pPr fontAlgn="base"/>
            <a:r>
              <a:rPr lang="en-US" dirty="0"/>
              <a:t>Generated by the Desktop Recorder</a:t>
            </a:r>
          </a:p>
          <a:p>
            <a:pPr fontAlgn="base"/>
            <a:r>
              <a:rPr lang="en-US" dirty="0"/>
              <a:t>Best suited for performing multiple actions in the same window.</a:t>
            </a:r>
          </a:p>
          <a:p>
            <a:pPr fontAlgn="base"/>
            <a:r>
              <a:rPr lang="en-US" dirty="0"/>
              <a:t>Uses containers like Attach Window, Open Browser or Attach Browser</a:t>
            </a:r>
          </a:p>
          <a:p>
            <a:endParaRPr lang="en-US" dirty="0"/>
          </a:p>
        </p:txBody>
      </p:sp>
    </p:spTree>
    <p:extLst>
      <p:ext uri="{BB962C8B-B14F-4D97-AF65-F5344CB8AC3E}">
        <p14:creationId xmlns:p14="http://schemas.microsoft.com/office/powerpoint/2010/main" val="2404908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FC019-C728-4CE8-8BEF-BD00E8D8CECC}"/>
              </a:ext>
            </a:extLst>
          </p:cNvPr>
          <p:cNvSpPr>
            <a:spLocks noGrp="1"/>
          </p:cNvSpPr>
          <p:nvPr>
            <p:ph type="title"/>
          </p:nvPr>
        </p:nvSpPr>
        <p:spPr>
          <a:xfrm>
            <a:off x="1097280" y="712381"/>
            <a:ext cx="10058400" cy="1024979"/>
          </a:xfrm>
        </p:spPr>
        <p:txBody>
          <a:bodyPr/>
          <a:lstStyle/>
          <a:p>
            <a:r>
              <a:rPr lang="en-US" dirty="0"/>
              <a:t>Points to Remember with Selectors </a:t>
            </a:r>
          </a:p>
        </p:txBody>
      </p:sp>
      <p:sp>
        <p:nvSpPr>
          <p:cNvPr id="3" name="Content Placeholder 2">
            <a:extLst>
              <a:ext uri="{FF2B5EF4-FFF2-40B4-BE49-F238E27FC236}">
                <a16:creationId xmlns:a16="http://schemas.microsoft.com/office/drawing/2014/main" id="{E13CEF87-A2D4-49DF-9EAB-BFF06ECDF389}"/>
              </a:ext>
            </a:extLst>
          </p:cNvPr>
          <p:cNvSpPr>
            <a:spLocks noGrp="1"/>
          </p:cNvSpPr>
          <p:nvPr>
            <p:ph idx="1"/>
          </p:nvPr>
        </p:nvSpPr>
        <p:spPr/>
        <p:txBody>
          <a:bodyPr/>
          <a:lstStyle/>
          <a:p>
            <a:r>
              <a:rPr lang="en-US" dirty="0"/>
              <a:t>Selectors must be adjusted when automating applications that are vulnerable to systems changes – example </a:t>
            </a:r>
          </a:p>
          <a:p>
            <a:pPr lvl="1"/>
            <a:r>
              <a:rPr lang="en-US" dirty="0"/>
              <a:t>if version or the application or the application window name changes – </a:t>
            </a:r>
            <a:r>
              <a:rPr lang="en-US" dirty="0">
                <a:solidFill>
                  <a:schemeClr val="accent1">
                    <a:lumMod val="75000"/>
                  </a:schemeClr>
                </a:solidFill>
              </a:rPr>
              <a:t>design Selectors to identify these changes </a:t>
            </a:r>
          </a:p>
          <a:p>
            <a:r>
              <a:rPr lang="en-US" dirty="0"/>
              <a:t>Some attributes are common to many elements and have same reoccurring values avoid such attributes – example attributes like </a:t>
            </a:r>
            <a:r>
              <a:rPr lang="en-US" b="1" dirty="0" err="1"/>
              <a:t>idx</a:t>
            </a:r>
            <a:r>
              <a:rPr lang="en-US" dirty="0"/>
              <a:t> which is an index of the element within the frame or container – </a:t>
            </a:r>
            <a:r>
              <a:rPr lang="en-US" sz="1800" dirty="0">
                <a:solidFill>
                  <a:schemeClr val="accent1">
                    <a:lumMod val="75000"/>
                  </a:schemeClr>
                </a:solidFill>
              </a:rPr>
              <a:t>try to identify unique attribute to selected element</a:t>
            </a:r>
          </a:p>
          <a:p>
            <a:pPr lvl="1"/>
            <a:endParaRPr lang="en-US" dirty="0"/>
          </a:p>
        </p:txBody>
      </p:sp>
    </p:spTree>
    <p:extLst>
      <p:ext uri="{BB962C8B-B14F-4D97-AF65-F5344CB8AC3E}">
        <p14:creationId xmlns:p14="http://schemas.microsoft.com/office/powerpoint/2010/main" val="24507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E232D-ACC6-4D27-9F2C-94D26D22694D}"/>
              </a:ext>
            </a:extLst>
          </p:cNvPr>
          <p:cNvSpPr>
            <a:spLocks noGrp="1"/>
          </p:cNvSpPr>
          <p:nvPr>
            <p:ph type="title"/>
          </p:nvPr>
        </p:nvSpPr>
        <p:spPr/>
        <p:txBody>
          <a:bodyPr/>
          <a:lstStyle/>
          <a:p>
            <a:r>
              <a:rPr lang="en-US" dirty="0"/>
              <a:t>Fine Tuning Selectors</a:t>
            </a:r>
          </a:p>
        </p:txBody>
      </p:sp>
      <p:sp>
        <p:nvSpPr>
          <p:cNvPr id="3" name="Content Placeholder 2">
            <a:extLst>
              <a:ext uri="{FF2B5EF4-FFF2-40B4-BE49-F238E27FC236}">
                <a16:creationId xmlns:a16="http://schemas.microsoft.com/office/drawing/2014/main" id="{E0826EE6-7DB0-4ED9-84DB-A4D4C15E71AC}"/>
              </a:ext>
            </a:extLst>
          </p:cNvPr>
          <p:cNvSpPr>
            <a:spLocks noGrp="1"/>
          </p:cNvSpPr>
          <p:nvPr>
            <p:ph idx="1"/>
          </p:nvPr>
        </p:nvSpPr>
        <p:spPr/>
        <p:txBody>
          <a:bodyPr/>
          <a:lstStyle/>
          <a:p>
            <a:r>
              <a:rPr lang="en-US" dirty="0"/>
              <a:t>Its is process of correct the selector when the selectors generated are </a:t>
            </a:r>
          </a:p>
          <a:p>
            <a:pPr lvl="1"/>
            <a:r>
              <a:rPr lang="en-US" dirty="0"/>
              <a:t>Unreliable – web selectors change with each visit</a:t>
            </a:r>
          </a:p>
          <a:p>
            <a:pPr lvl="1"/>
            <a:r>
              <a:rPr lang="en-US" dirty="0"/>
              <a:t>too specific </a:t>
            </a:r>
          </a:p>
          <a:p>
            <a:pPr lvl="1"/>
            <a:r>
              <a:rPr lang="en-US" dirty="0"/>
              <a:t>Change with system change – example dev machine to prod machine </a:t>
            </a:r>
          </a:p>
          <a:p>
            <a:r>
              <a:rPr lang="en-US" dirty="0"/>
              <a:t>Fine tuning can be achieved by using </a:t>
            </a:r>
          </a:p>
          <a:p>
            <a:pPr lvl="1"/>
            <a:r>
              <a:rPr lang="en-US" dirty="0"/>
              <a:t>wild cards *,?</a:t>
            </a:r>
          </a:p>
          <a:p>
            <a:pPr lvl="1"/>
            <a:r>
              <a:rPr lang="en-US" dirty="0"/>
              <a:t>repairing</a:t>
            </a:r>
          </a:p>
          <a:p>
            <a:pPr lvl="1"/>
            <a:r>
              <a:rPr lang="en-US" dirty="0"/>
              <a:t>variables </a:t>
            </a:r>
          </a:p>
        </p:txBody>
      </p:sp>
    </p:spTree>
    <p:extLst>
      <p:ext uri="{BB962C8B-B14F-4D97-AF65-F5344CB8AC3E}">
        <p14:creationId xmlns:p14="http://schemas.microsoft.com/office/powerpoint/2010/main" val="3789080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20CA-783C-436E-A392-14CC8BB3AE20}"/>
              </a:ext>
            </a:extLst>
          </p:cNvPr>
          <p:cNvSpPr>
            <a:spLocks noGrp="1"/>
          </p:cNvSpPr>
          <p:nvPr>
            <p:ph type="title"/>
          </p:nvPr>
        </p:nvSpPr>
        <p:spPr>
          <a:xfrm>
            <a:off x="1246135" y="655200"/>
            <a:ext cx="10058400" cy="748454"/>
          </a:xfrm>
        </p:spPr>
        <p:txBody>
          <a:bodyPr/>
          <a:lstStyle/>
          <a:p>
            <a:r>
              <a:rPr lang="en-US" dirty="0"/>
              <a:t>When Selectors Fail</a:t>
            </a:r>
          </a:p>
        </p:txBody>
      </p:sp>
      <p:sp>
        <p:nvSpPr>
          <p:cNvPr id="3" name="Content Placeholder 2">
            <a:extLst>
              <a:ext uri="{FF2B5EF4-FFF2-40B4-BE49-F238E27FC236}">
                <a16:creationId xmlns:a16="http://schemas.microsoft.com/office/drawing/2014/main" id="{36898028-B865-40B4-8E32-70A3BFAEC5E8}"/>
              </a:ext>
            </a:extLst>
          </p:cNvPr>
          <p:cNvSpPr>
            <a:spLocks noGrp="1"/>
          </p:cNvSpPr>
          <p:nvPr>
            <p:ph idx="1"/>
          </p:nvPr>
        </p:nvSpPr>
        <p:spPr>
          <a:xfrm>
            <a:off x="1066800" y="1962692"/>
            <a:ext cx="10058400" cy="4023360"/>
          </a:xfrm>
        </p:spPr>
        <p:txBody>
          <a:bodyPr>
            <a:normAutofit fontScale="92500" lnSpcReduction="20000"/>
          </a:bodyPr>
          <a:lstStyle/>
          <a:p>
            <a:r>
              <a:rPr lang="en-US" dirty="0"/>
              <a:t>Anchor Base</a:t>
            </a:r>
          </a:p>
          <a:p>
            <a:pPr lvl="1"/>
            <a:r>
              <a:rPr lang="en-US" dirty="0"/>
              <a:t>Useful when attributers change and are unreliable </a:t>
            </a:r>
          </a:p>
          <a:p>
            <a:pPr lvl="1"/>
            <a:r>
              <a:rPr lang="en-US" dirty="0"/>
              <a:t>The Anchor Base activity has two parts, one to locate the anchor UI element (like ‘Find Element’), and the second to perform the desired activity</a:t>
            </a:r>
          </a:p>
          <a:p>
            <a:r>
              <a:rPr lang="en-US" dirty="0"/>
              <a:t>Relative Selector </a:t>
            </a:r>
          </a:p>
          <a:p>
            <a:pPr lvl="1"/>
            <a:r>
              <a:rPr lang="en-US" dirty="0"/>
              <a:t>This activity uses anchor’s selector in the selector of the target UI element. The new selector will probably need additional editing, as some nodes of the first selector will still be in the new one. The solution is to have that part (like a dynamic ID) removed, and the selector will stabilize using the anchor’s selector.</a:t>
            </a:r>
          </a:p>
          <a:p>
            <a:r>
              <a:rPr lang="en-US" dirty="0"/>
              <a:t>Visual Tree – UI Explorer </a:t>
            </a:r>
          </a:p>
          <a:p>
            <a:pPr lvl="1"/>
            <a:r>
              <a:rPr lang="en-US" dirty="0"/>
              <a:t>UI element selector above the hierarchy of the target element is used, and this selector is edited to identify the target element </a:t>
            </a:r>
          </a:p>
          <a:p>
            <a:r>
              <a:rPr lang="en-US" dirty="0"/>
              <a:t>Find Children </a:t>
            </a:r>
          </a:p>
          <a:p>
            <a:pPr lvl="1"/>
            <a:r>
              <a:rPr lang="en-US" dirty="0"/>
              <a:t>This technique identifies all the UI elements present at the same level, the out put is a collections of UI elements </a:t>
            </a:r>
          </a:p>
          <a:p>
            <a:pPr lvl="1"/>
            <a:r>
              <a:rPr lang="en-US" dirty="0"/>
              <a:t>Additional logic to identify the correct UI element needs to be implemented </a:t>
            </a:r>
          </a:p>
        </p:txBody>
      </p:sp>
    </p:spTree>
    <p:extLst>
      <p:ext uri="{BB962C8B-B14F-4D97-AF65-F5344CB8AC3E}">
        <p14:creationId xmlns:p14="http://schemas.microsoft.com/office/powerpoint/2010/main" val="4052147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9D39B-0F1F-4D37-956E-C7288AFE06FC}"/>
              </a:ext>
            </a:extLst>
          </p:cNvPr>
          <p:cNvSpPr>
            <a:spLocks noGrp="1"/>
          </p:cNvSpPr>
          <p:nvPr>
            <p:ph type="title"/>
          </p:nvPr>
        </p:nvSpPr>
        <p:spPr/>
        <p:txBody>
          <a:bodyPr/>
          <a:lstStyle/>
          <a:p>
            <a:r>
              <a:rPr lang="en-US" dirty="0"/>
              <a:t>Use Case</a:t>
            </a:r>
          </a:p>
        </p:txBody>
      </p:sp>
      <p:sp>
        <p:nvSpPr>
          <p:cNvPr id="3" name="Content Placeholder 2">
            <a:extLst>
              <a:ext uri="{FF2B5EF4-FFF2-40B4-BE49-F238E27FC236}">
                <a16:creationId xmlns:a16="http://schemas.microsoft.com/office/drawing/2014/main" id="{33B93494-0495-42EE-ADB0-55D0ADCF2FBE}"/>
              </a:ext>
            </a:extLst>
          </p:cNvPr>
          <p:cNvSpPr>
            <a:spLocks noGrp="1"/>
          </p:cNvSpPr>
          <p:nvPr>
            <p:ph idx="1"/>
          </p:nvPr>
        </p:nvSpPr>
        <p:spPr/>
        <p:txBody>
          <a:bodyPr/>
          <a:lstStyle/>
          <a:p>
            <a:r>
              <a:rPr lang="en-US" dirty="0"/>
              <a:t>Complete the Use Cases and Practice cases  in </a:t>
            </a:r>
            <a:r>
              <a:rPr lang="en-US" dirty="0" err="1"/>
              <a:t>UiPath</a:t>
            </a:r>
            <a:r>
              <a:rPr lang="en-US" dirty="0"/>
              <a:t> Academy, </a:t>
            </a:r>
          </a:p>
          <a:p>
            <a:pPr lvl="1"/>
            <a:r>
              <a:rPr lang="en-US" dirty="0"/>
              <a:t>Topic – Selectors</a:t>
            </a:r>
          </a:p>
          <a:p>
            <a:pPr lvl="1"/>
            <a:r>
              <a:rPr lang="en-US" dirty="0"/>
              <a:t>Use Case 2</a:t>
            </a:r>
          </a:p>
          <a:p>
            <a:pPr lvl="2"/>
            <a:r>
              <a:rPr lang="en-US" dirty="0"/>
              <a:t>Got to </a:t>
            </a:r>
            <a:r>
              <a:rPr lang="en-US" dirty="0">
                <a:hlinkClick r:id="rId2"/>
              </a:rPr>
              <a:t>https://www.unitconverters.net/</a:t>
            </a:r>
            <a:endParaRPr lang="en-US" dirty="0"/>
          </a:p>
          <a:p>
            <a:pPr lvl="2"/>
            <a:r>
              <a:rPr lang="en-US" dirty="0"/>
              <a:t>Click on common converters </a:t>
            </a:r>
            <a:r>
              <a:rPr lang="en-US" dirty="0">
                <a:sym typeface="Wingdings" panose="05000000000000000000" pitchFamily="2" charset="2"/>
              </a:rPr>
              <a:t> Currency </a:t>
            </a:r>
          </a:p>
          <a:p>
            <a:pPr lvl="2"/>
            <a:r>
              <a:rPr lang="en-US" dirty="0">
                <a:sym typeface="Wingdings" panose="05000000000000000000" pitchFamily="2" charset="2"/>
              </a:rPr>
              <a:t>Take user input for input currency and final currency</a:t>
            </a:r>
          </a:p>
          <a:p>
            <a:pPr lvl="2"/>
            <a:r>
              <a:rPr lang="en-US" dirty="0">
                <a:sym typeface="Wingdings" panose="05000000000000000000" pitchFamily="2" charset="2"/>
              </a:rPr>
              <a:t>Take input for amount to convert</a:t>
            </a:r>
          </a:p>
          <a:p>
            <a:pPr lvl="2"/>
            <a:r>
              <a:rPr lang="en-US" dirty="0">
                <a:sym typeface="Wingdings" panose="05000000000000000000" pitchFamily="2" charset="2"/>
              </a:rPr>
              <a:t>Input the values in the web to get </a:t>
            </a:r>
            <a:r>
              <a:rPr lang="en-US">
                <a:sym typeface="Wingdings" panose="05000000000000000000" pitchFamily="2" charset="2"/>
              </a:rPr>
              <a:t>the conversion </a:t>
            </a:r>
            <a:endParaRPr lang="en-US" dirty="0"/>
          </a:p>
          <a:p>
            <a:pPr lvl="2"/>
            <a:endParaRPr lang="en-US" dirty="0"/>
          </a:p>
          <a:p>
            <a:endParaRPr lang="en-US" dirty="0"/>
          </a:p>
        </p:txBody>
      </p:sp>
    </p:spTree>
    <p:extLst>
      <p:ext uri="{BB962C8B-B14F-4D97-AF65-F5344CB8AC3E}">
        <p14:creationId xmlns:p14="http://schemas.microsoft.com/office/powerpoint/2010/main" val="54421766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366</TotalTime>
  <Words>526</Words>
  <Application>Microsoft Office PowerPoint</Application>
  <PresentationFormat>Widescreen</PresentationFormat>
  <Paragraphs>55</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Calibri Light</vt:lpstr>
      <vt:lpstr>Retrospect</vt:lpstr>
      <vt:lpstr>Selectors</vt:lpstr>
      <vt:lpstr>What is a Selector</vt:lpstr>
      <vt:lpstr>Type of Selectors</vt:lpstr>
      <vt:lpstr>Points to Remember with Selectors </vt:lpstr>
      <vt:lpstr>Fine Tuning Selectors</vt:lpstr>
      <vt:lpstr>When Selectors Fail</vt:lpstr>
      <vt:lpstr>Use 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Selectors</dc:title>
  <dc:creator>Admin</dc:creator>
  <cp:lastModifiedBy>Aditya Vaddiraju</cp:lastModifiedBy>
  <cp:revision>39</cp:revision>
  <dcterms:created xsi:type="dcterms:W3CDTF">2021-12-21T11:54:12Z</dcterms:created>
  <dcterms:modified xsi:type="dcterms:W3CDTF">2023-09-01T05:37:54Z</dcterms:modified>
</cp:coreProperties>
</file>