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419" r:id="rId2"/>
    <p:sldId id="420" r:id="rId3"/>
    <p:sldId id="432" r:id="rId4"/>
    <p:sldId id="433" r:id="rId5"/>
    <p:sldId id="422" r:id="rId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0523"/>
    <a:srgbClr val="C30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8014" autoAdjust="0"/>
  </p:normalViewPr>
  <p:slideViewPr>
    <p:cSldViewPr>
      <p:cViewPr varScale="1">
        <p:scale>
          <a:sx n="82" d="100"/>
          <a:sy n="82" d="100"/>
        </p:scale>
        <p:origin x="14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358"/>
    </p:cViewPr>
  </p:sorterViewPr>
  <p:notesViewPr>
    <p:cSldViewPr snapToObjects="1">
      <p:cViewPr varScale="1">
        <p:scale>
          <a:sx n="66" d="100"/>
          <a:sy n="66" d="100"/>
        </p:scale>
        <p:origin x="-273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23E3F-F87C-1F40-A388-FDD4DE35A040}" type="datetimeFigureOut">
              <a:rPr lang="en-US" smtClean="0"/>
              <a:pPr/>
              <a:t>9/16/2021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604328-CD97-A140-AE5E-52AF10A105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0329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4D87FDB-3F7B-43FB-A1B5-54B20AC9B465}" type="datetimeFigureOut">
              <a:rPr lang="en-US"/>
              <a:pPr>
                <a:defRPr/>
              </a:pPr>
              <a:t>9/16/2021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815FA2E3-280A-4C0B-AFA8-BE483E6EF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6140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3C280F1-041A-46F5-9058-49D80DA1F36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46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DE8C05-CF64-427F-8752-C83FFBDD7839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8E2332-1ED2-4ED2-B4B9-7AC3C8C3D776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5C634-094F-4300-B93A-0C2D4FBFC746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B93D13-F601-4CB8-BC2A-6D829EFAE211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A79E08-20F8-440F-BDE6-E002F5BF6D81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16D4EF-BD81-4489-B4E9-85E899F6ACBB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32" cy="796908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1285860"/>
            <a:ext cx="8501122" cy="47149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855465-B7DA-4A48-9B41-25506A14DBBF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C05F73-88E1-4D15-AE05-D911BC32851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8FF76-82DB-44FB-A76A-A4D6F68FB76D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ACD100-BFCC-4969-9FE6-0D6BE5371C30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28D55-44BD-43EE-9A57-F411D400039E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77A1FD-AE95-45C5-9173-2531349AFF1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8C5FA0-B289-49D6-9098-C5C4541B24F9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5F00B-7B94-4774-A20F-3EBA48D81C1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32" cy="7969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5A079E-BC06-45E7-95DF-FFB0CE41DA0C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D97A3-5559-486E-8925-2905580FF2ED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80F72D-136B-4BDD-9A86-E97CD8EB289D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48AD03-755E-449E-BAE9-4914AF405B8F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4A5F7A-03F9-4798-ACC1-DE41D7DC7341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B348FF-E7F5-4B7B-B3D5-61D79B9F38B4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5D88C3-7A78-4C08-8EF4-A65E83E5C474}" type="datetimeFigureOut">
              <a:rPr lang="en-US"/>
              <a:pPr>
                <a:defRPr/>
              </a:pPr>
              <a:t>9/16/2021</a:t>
            </a:fld>
            <a:endParaRPr lang="en-IN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112676-BCBD-43A6-A1CC-0C74FA8D528E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28750" y="274638"/>
            <a:ext cx="7715250" cy="796925"/>
          </a:xfrm>
          <a:prstGeom prst="rect">
            <a:avLst/>
          </a:prstGeom>
          <a:gradFill flip="none" rotWithShape="1">
            <a:gsLst>
              <a:gs pos="0">
                <a:srgbClr val="C30525">
                  <a:shade val="30000"/>
                  <a:satMod val="115000"/>
                </a:srgbClr>
              </a:gs>
              <a:gs pos="50000">
                <a:srgbClr val="C30525">
                  <a:shade val="67500"/>
                  <a:satMod val="115000"/>
                </a:srgbClr>
              </a:gs>
              <a:gs pos="100000">
                <a:srgbClr val="C30525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00125" y="1285875"/>
            <a:ext cx="8001000" cy="471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5" name="Picture 2" descr="Praxis Business School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00958" y="5981711"/>
            <a:ext cx="1643042" cy="876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 bwMode="auto">
          <a:xfrm>
            <a:off x="-32" y="2936892"/>
            <a:ext cx="9144032" cy="796908"/>
          </a:xfrm>
          <a:prstGeom prst="rect">
            <a:avLst/>
          </a:prstGeom>
          <a:gradFill flip="none" rotWithShape="1">
            <a:gsLst>
              <a:gs pos="0">
                <a:srgbClr val="C30525">
                  <a:shade val="30000"/>
                  <a:satMod val="115000"/>
                </a:srgbClr>
              </a:gs>
              <a:gs pos="50000">
                <a:srgbClr val="C30525">
                  <a:shade val="67500"/>
                  <a:satMod val="115000"/>
                </a:srgbClr>
              </a:gs>
              <a:gs pos="100000">
                <a:srgbClr val="C30525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9525">
            <a:noFill/>
            <a:miter lim="800000"/>
            <a:headEnd/>
            <a:tailEnd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>
                <a:solidFill>
                  <a:schemeClr val="bg1"/>
                </a:solidFill>
                <a:latin typeface="+mj-lt"/>
                <a:ea typeface="+mj-ea"/>
              </a:rPr>
              <a:t>Case: Marketing-Mix Modelling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j-lt"/>
              <a:ea typeface="+mj-ea"/>
              <a:cs typeface="Arial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Case Study – 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ClrTx/>
              <a:buFont typeface="Wingdings" charset="2"/>
              <a:buChar char="§"/>
            </a:pPr>
            <a:r>
              <a:rPr lang="en-US" sz="2400" dirty="0"/>
              <a:t>An FMCG brand X is available at a large number of stores </a:t>
            </a:r>
          </a:p>
          <a:p>
            <a:pPr>
              <a:buClrTx/>
              <a:buFont typeface="Wingdings" charset="2"/>
              <a:buChar char="§"/>
            </a:pPr>
            <a:endParaRPr lang="en-US" sz="2400" dirty="0"/>
          </a:p>
          <a:p>
            <a:pPr>
              <a:buClrTx/>
              <a:buFont typeface="Wingdings" charset="2"/>
              <a:buChar char="§"/>
            </a:pPr>
            <a:r>
              <a:rPr lang="en-US" sz="2400" dirty="0"/>
              <a:t>The brand is available as a basic version X and in the form of some value-added variants </a:t>
            </a:r>
          </a:p>
          <a:p>
            <a:pPr>
              <a:buClrTx/>
              <a:buFont typeface="Wingdings" charset="2"/>
              <a:buChar char="§"/>
            </a:pPr>
            <a:endParaRPr lang="en-US" sz="2400" dirty="0"/>
          </a:p>
          <a:p>
            <a:pPr>
              <a:buClrTx/>
              <a:buFont typeface="Wingdings" charset="2"/>
              <a:buChar char="§"/>
            </a:pPr>
            <a:r>
              <a:rPr lang="en-US" sz="2400" dirty="0"/>
              <a:t>The price of the brand X can vary from store to store depending on the discounts / promos that the store is offering</a:t>
            </a:r>
            <a:endParaRPr lang="en-US" sz="2400" b="1" dirty="0"/>
          </a:p>
          <a:p>
            <a:pPr>
              <a:buClrTx/>
              <a:buFont typeface="Wingdings" charset="2"/>
              <a:buChar char="§"/>
            </a:pPr>
            <a:endParaRPr lang="en-US" sz="2400" dirty="0"/>
          </a:p>
          <a:p>
            <a:pPr>
              <a:buClrTx/>
              <a:buFont typeface="Wingdings" charset="2"/>
              <a:buChar char="§"/>
            </a:pPr>
            <a:r>
              <a:rPr lang="en-US" sz="2400" dirty="0"/>
              <a:t>In some stores there are special displays for the brand X</a:t>
            </a:r>
            <a:endParaRPr lang="en-US" sz="2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Case Study – 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ClrTx/>
              <a:buFont typeface="Wingdings" charset="2"/>
              <a:buChar char="§"/>
            </a:pPr>
            <a:r>
              <a:rPr lang="en-US" sz="2400" b="1" dirty="0"/>
              <a:t>Weekly Sales</a:t>
            </a:r>
            <a:r>
              <a:rPr lang="en-US" sz="2400" dirty="0"/>
              <a:t> of Brand X is given for 4191 stores</a:t>
            </a:r>
          </a:p>
          <a:p>
            <a:pPr>
              <a:buClrTx/>
              <a:buFont typeface="Wingdings" charset="2"/>
              <a:buChar char="§"/>
            </a:pPr>
            <a:endParaRPr lang="en-US" sz="2400" dirty="0"/>
          </a:p>
          <a:p>
            <a:pPr>
              <a:buClrTx/>
              <a:buFont typeface="Wingdings" charset="2"/>
              <a:buChar char="§"/>
            </a:pPr>
            <a:r>
              <a:rPr lang="en-US" sz="2400" b="1" dirty="0"/>
              <a:t>In addition to Sales</a:t>
            </a:r>
            <a:r>
              <a:rPr lang="en-US" sz="2400" dirty="0"/>
              <a:t>, the following information are also given</a:t>
            </a:r>
          </a:p>
          <a:p>
            <a:pPr marL="457200" lvl="1" indent="0">
              <a:buNone/>
            </a:pPr>
            <a:r>
              <a:rPr lang="en-US" dirty="0"/>
              <a:t>	-   </a:t>
            </a:r>
            <a:r>
              <a:rPr lang="en-US" b="1" dirty="0"/>
              <a:t>Price</a:t>
            </a:r>
            <a:r>
              <a:rPr lang="en-US" dirty="0"/>
              <a:t>: </a:t>
            </a:r>
            <a:r>
              <a:rPr lang="en-US" dirty="0" err="1"/>
              <a:t>Avg</a:t>
            </a:r>
            <a:r>
              <a:rPr lang="en-US" dirty="0"/>
              <a:t> price of Brand X in that store</a:t>
            </a:r>
          </a:p>
          <a:p>
            <a:pPr marL="457200" lvl="1" indent="0">
              <a:buNone/>
            </a:pPr>
            <a:r>
              <a:rPr lang="en-US" dirty="0"/>
              <a:t>	- </a:t>
            </a:r>
            <a:r>
              <a:rPr lang="en-US" b="1" dirty="0"/>
              <a:t>Feature</a:t>
            </a:r>
            <a:r>
              <a:rPr lang="en-US" dirty="0"/>
              <a:t>: Whether value-added variant of Brand X is present in the store (1) or not (0)</a:t>
            </a:r>
          </a:p>
          <a:p>
            <a:pPr marL="457200" lvl="1" indent="0">
              <a:buNone/>
            </a:pPr>
            <a:r>
              <a:rPr lang="en-US" dirty="0"/>
              <a:t>	- </a:t>
            </a:r>
            <a:r>
              <a:rPr lang="en-US" b="1" dirty="0"/>
              <a:t>Display</a:t>
            </a:r>
            <a:r>
              <a:rPr lang="en-US" dirty="0"/>
              <a:t>: Whether any store level promo of  Brand X is present in the store (1) or not (0)</a:t>
            </a:r>
          </a:p>
          <a:p>
            <a:pPr marL="457200" lvl="1" indent="0">
              <a:buNone/>
            </a:pPr>
            <a:r>
              <a:rPr lang="en-US" dirty="0"/>
              <a:t>	-  </a:t>
            </a:r>
            <a:r>
              <a:rPr lang="en-US" b="1" dirty="0"/>
              <a:t>Price-Competitors</a:t>
            </a:r>
            <a:r>
              <a:rPr lang="en-US" dirty="0"/>
              <a:t>: Prices of 5 competition brands in the store have been given also</a:t>
            </a:r>
          </a:p>
          <a:p>
            <a:pPr>
              <a:buClrTx/>
              <a:buFont typeface="Wingdings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750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Case Study – 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527175"/>
            <a:ext cx="8504238" cy="4572000"/>
          </a:xfrm>
        </p:spPr>
        <p:txBody>
          <a:bodyPr/>
          <a:lstStyle/>
          <a:p>
            <a:pPr>
              <a:buClrTx/>
              <a:buFont typeface="Wingdings" charset="2"/>
              <a:buChar char="§"/>
            </a:pPr>
            <a:r>
              <a:rPr lang="en-US" sz="2400" b="1" dirty="0"/>
              <a:t>The dataset has been divided into two sets</a:t>
            </a:r>
            <a:endParaRPr lang="en-US" sz="2400" dirty="0"/>
          </a:p>
          <a:p>
            <a:pPr>
              <a:buClrTx/>
              <a:buFont typeface="Wingdings" charset="2"/>
              <a:buChar char="§"/>
            </a:pPr>
            <a:endParaRPr lang="en-US" sz="2400" dirty="0"/>
          </a:p>
          <a:p>
            <a:pPr marL="457200" lvl="1" indent="0">
              <a:buNone/>
            </a:pPr>
            <a:r>
              <a:rPr lang="en-US" dirty="0"/>
              <a:t>	-   </a:t>
            </a:r>
            <a:r>
              <a:rPr lang="en-US" b="1" dirty="0"/>
              <a:t>Training set</a:t>
            </a:r>
            <a:r>
              <a:rPr lang="en-US" dirty="0"/>
              <a:t>: Of 3238 records… using which, a model is to be built</a:t>
            </a:r>
          </a:p>
          <a:p>
            <a:pPr marL="457200" lvl="1" indent="0">
              <a:buNone/>
            </a:pPr>
            <a:r>
              <a:rPr lang="en-US" dirty="0"/>
              <a:t>	- </a:t>
            </a:r>
            <a:r>
              <a:rPr lang="en-US" b="1" dirty="0"/>
              <a:t>Test set</a:t>
            </a:r>
            <a:r>
              <a:rPr lang="en-US" dirty="0"/>
              <a:t>: Of 953 records… where the accuracy of the model has to be tested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41154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b="1" dirty="0"/>
              <a:t>Our Task…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301625" y="1219200"/>
            <a:ext cx="8504238" cy="4572000"/>
          </a:xfrm>
        </p:spPr>
        <p:txBody>
          <a:bodyPr/>
          <a:lstStyle/>
          <a:p>
            <a:pPr>
              <a:buClrTx/>
              <a:buNone/>
            </a:pPr>
            <a:r>
              <a:rPr lang="en-US" sz="2400" dirty="0"/>
              <a:t>	</a:t>
            </a:r>
          </a:p>
          <a:p>
            <a:pPr>
              <a:buClrTx/>
              <a:buNone/>
            </a:pPr>
            <a:endParaRPr lang="en-US" sz="2400" dirty="0"/>
          </a:p>
          <a:p>
            <a:pPr>
              <a:buClrTx/>
              <a:buFont typeface="Wingdings" charset="2"/>
              <a:buChar char="§"/>
            </a:pPr>
            <a:r>
              <a:rPr lang="en-US" sz="2400" dirty="0"/>
              <a:t>Create a model (using Training set) to predict future sales</a:t>
            </a:r>
          </a:p>
          <a:p>
            <a:pPr>
              <a:buClrTx/>
              <a:buFont typeface="Wingdings" charset="2"/>
              <a:buChar char="§"/>
            </a:pPr>
            <a:r>
              <a:rPr lang="en-US" dirty="0"/>
              <a:t>Use this model to predict future sales (in Test set) and then compare the “Predicted Sales” with the “Actual Sales”</a:t>
            </a:r>
            <a:endParaRPr lang="en-US" sz="2400" dirty="0"/>
          </a:p>
          <a:p>
            <a:pPr marL="0" indent="0">
              <a:buClrTx/>
              <a:buNone/>
            </a:pPr>
            <a:endParaRPr lang="en-US" dirty="0"/>
          </a:p>
          <a:p>
            <a:pPr marL="0" indent="0">
              <a:buClrTx/>
              <a:buNone/>
            </a:pPr>
            <a:r>
              <a:rPr lang="en-US" sz="2400" dirty="0"/>
              <a:t>The model will be tested by seeing the </a:t>
            </a:r>
          </a:p>
          <a:p>
            <a:pPr>
              <a:buClrTx/>
              <a:buFontTx/>
              <a:buChar char="-"/>
            </a:pPr>
            <a:r>
              <a:rPr lang="en-US" b="1" dirty="0"/>
              <a:t>Adjusted R-</a:t>
            </a:r>
            <a:r>
              <a:rPr lang="en-US" b="1" dirty="0" err="1"/>
              <a:t>sq</a:t>
            </a:r>
            <a:endParaRPr lang="en-US" b="1" dirty="0"/>
          </a:p>
          <a:p>
            <a:pPr>
              <a:buClrTx/>
              <a:buFontTx/>
              <a:buChar char="-"/>
            </a:pPr>
            <a:r>
              <a:rPr lang="en-US" sz="2400" b="1" dirty="0"/>
              <a:t>Mean Absolute Error (MAE)</a:t>
            </a:r>
          </a:p>
          <a:p>
            <a:pPr marL="0" indent="0">
              <a:buClrTx/>
              <a:buNone/>
            </a:pPr>
            <a:r>
              <a:rPr lang="en-US" b="1" i="1" dirty="0"/>
              <a:t>			</a:t>
            </a:r>
          </a:p>
          <a:p>
            <a:pPr marL="0" indent="0">
              <a:buClrTx/>
              <a:buNone/>
            </a:pPr>
            <a:r>
              <a:rPr lang="en-US" b="1" i="1" dirty="0"/>
              <a:t>		</a:t>
            </a:r>
            <a:r>
              <a:rPr lang="en-US" b="1" i="1" u="sng" dirty="0"/>
              <a:t>Adj R-sq has to be above 0.6</a:t>
            </a:r>
            <a:endParaRPr lang="en-US" sz="2400" b="1" i="1" u="sng" dirty="0"/>
          </a:p>
          <a:p>
            <a:pPr>
              <a:buClrTx/>
              <a:buFont typeface="Wingdings" charset="2"/>
              <a:buChar char="§"/>
            </a:pP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4786</TotalTime>
  <Words>293</Words>
  <Application>Microsoft Office PowerPoint</Application>
  <PresentationFormat>On-screen Show (4:3)</PresentationFormat>
  <Paragraphs>35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 Theme</vt:lpstr>
      <vt:lpstr>PowerPoint Presentation</vt:lpstr>
      <vt:lpstr>Case Study – Background</vt:lpstr>
      <vt:lpstr>Case Study – Background</vt:lpstr>
      <vt:lpstr>Case Study – Background</vt:lpstr>
      <vt:lpstr>Our Task…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noshin</dc:creator>
  <cp:lastModifiedBy>PRASENJIT DAS PURKAYASTHA</cp:lastModifiedBy>
  <cp:revision>301</cp:revision>
  <dcterms:created xsi:type="dcterms:W3CDTF">2016-08-02T02:01:09Z</dcterms:created>
  <dcterms:modified xsi:type="dcterms:W3CDTF">2021-09-16T13:08:52Z</dcterms:modified>
</cp:coreProperties>
</file>