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1"/>
  </p:notesMasterIdLst>
  <p:sldIdLst>
    <p:sldId id="256" r:id="rId2"/>
    <p:sldId id="299" r:id="rId3"/>
    <p:sldId id="328" r:id="rId4"/>
    <p:sldId id="257" r:id="rId5"/>
    <p:sldId id="258" r:id="rId6"/>
    <p:sldId id="295" r:id="rId7"/>
    <p:sldId id="326" r:id="rId8"/>
    <p:sldId id="329" r:id="rId9"/>
    <p:sldId id="301" r:id="rId10"/>
    <p:sldId id="296" r:id="rId11"/>
    <p:sldId id="303" r:id="rId12"/>
    <p:sldId id="259" r:id="rId13"/>
    <p:sldId id="260" r:id="rId14"/>
    <p:sldId id="261" r:id="rId15"/>
    <p:sldId id="297" r:id="rId16"/>
    <p:sldId id="263" r:id="rId17"/>
    <p:sldId id="264" r:id="rId18"/>
    <p:sldId id="265" r:id="rId19"/>
    <p:sldId id="267" r:id="rId20"/>
    <p:sldId id="268" r:id="rId21"/>
    <p:sldId id="269" r:id="rId22"/>
    <p:sldId id="270" r:id="rId23"/>
    <p:sldId id="304" r:id="rId24"/>
    <p:sldId id="271" r:id="rId25"/>
    <p:sldId id="305" r:id="rId26"/>
    <p:sldId id="306" r:id="rId27"/>
    <p:sldId id="272" r:id="rId28"/>
    <p:sldId id="273" r:id="rId29"/>
    <p:sldId id="308" r:id="rId30"/>
    <p:sldId id="298" r:id="rId31"/>
    <p:sldId id="307" r:id="rId32"/>
    <p:sldId id="331" r:id="rId33"/>
    <p:sldId id="309" r:id="rId34"/>
    <p:sldId id="334" r:id="rId35"/>
    <p:sldId id="333" r:id="rId36"/>
    <p:sldId id="335" r:id="rId37"/>
    <p:sldId id="336" r:id="rId38"/>
    <p:sldId id="337" r:id="rId39"/>
    <p:sldId id="330"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Titillium Web" panose="00000500000000000000" pitchFamily="2" charset="0"/>
      <p:regular r:id="rId46"/>
      <p:bold r:id="rId47"/>
      <p:italic r:id="rId48"/>
      <p:boldItalic r:id="rId49"/>
    </p:embeddedFont>
    <p:embeddedFont>
      <p:font typeface="Titillium Web Light" panose="000004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07E0A26-7FDC-4036-A7E2-101560322027}">
          <p14:sldIdLst>
            <p14:sldId id="256"/>
            <p14:sldId id="299"/>
            <p14:sldId id="328"/>
            <p14:sldId id="257"/>
            <p14:sldId id="258"/>
            <p14:sldId id="295"/>
            <p14:sldId id="326"/>
            <p14:sldId id="329"/>
            <p14:sldId id="301"/>
            <p14:sldId id="296"/>
            <p14:sldId id="303"/>
            <p14:sldId id="259"/>
            <p14:sldId id="260"/>
            <p14:sldId id="261"/>
            <p14:sldId id="297"/>
            <p14:sldId id="263"/>
            <p14:sldId id="264"/>
            <p14:sldId id="265"/>
            <p14:sldId id="267"/>
            <p14:sldId id="268"/>
            <p14:sldId id="269"/>
            <p14:sldId id="270"/>
            <p14:sldId id="304"/>
            <p14:sldId id="271"/>
            <p14:sldId id="305"/>
            <p14:sldId id="306"/>
            <p14:sldId id="272"/>
            <p14:sldId id="273"/>
            <p14:sldId id="308"/>
            <p14:sldId id="298"/>
            <p14:sldId id="307"/>
            <p14:sldId id="331"/>
            <p14:sldId id="309"/>
            <p14:sldId id="334"/>
            <p14:sldId id="333"/>
            <p14:sldId id="335"/>
            <p14:sldId id="336"/>
            <p14:sldId id="337"/>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34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973750"/>
            <a:ext cx="75438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a:t>Application of machine learning in online recruitment</a:t>
            </a:r>
            <a:endParaRPr lang="en-US" sz="4000" dirty="0"/>
          </a:p>
        </p:txBody>
      </p:sp>
      <p:sp>
        <p:nvSpPr>
          <p:cNvPr id="6" name="Subtitle 5">
            <a:extLst>
              <a:ext uri="{FF2B5EF4-FFF2-40B4-BE49-F238E27FC236}">
                <a16:creationId xmlns:a16="http://schemas.microsoft.com/office/drawing/2014/main" id="{F669B952-D60B-4ED8-B1B1-9B8113B398AF}"/>
              </a:ext>
            </a:extLst>
          </p:cNvPr>
          <p:cNvSpPr>
            <a:spLocks noGrp="1"/>
          </p:cNvSpPr>
          <p:nvPr>
            <p:ph type="subTitle" idx="1"/>
          </p:nvPr>
        </p:nvSpPr>
        <p:spPr>
          <a:xfrm>
            <a:off x="685800" y="2133550"/>
            <a:ext cx="5796900" cy="2512877"/>
          </a:xfrm>
        </p:spPr>
        <p:txBody>
          <a:bodyPr/>
          <a:lstStyle/>
          <a:p>
            <a:r>
              <a:rPr lang="en-US" dirty="0"/>
              <a:t>Aditya Srivastava</a:t>
            </a:r>
          </a:p>
          <a:p>
            <a:r>
              <a:rPr lang="en-US" dirty="0"/>
              <a:t>A8979220002</a:t>
            </a:r>
          </a:p>
          <a:p>
            <a:r>
              <a:rPr lang="en-US" dirty="0"/>
              <a:t>Faculty guide name – Dr. Shailja Pandey</a:t>
            </a:r>
          </a:p>
          <a:p>
            <a:r>
              <a:rPr lang="en-US" dirty="0"/>
              <a:t>Industry guide name – Mr. Abhyuday Mishra</a:t>
            </a:r>
          </a:p>
          <a:p>
            <a:r>
              <a:rPr lang="en-US" dirty="0"/>
              <a:t>NTCC</a:t>
            </a:r>
          </a:p>
          <a:p>
            <a:r>
              <a:rPr lang="en-US" dirty="0"/>
              <a:t>Amity School Of Applied Sciences</a:t>
            </a:r>
          </a:p>
          <a:p>
            <a:r>
              <a:rPr lang="en-IN" dirty="0"/>
              <a:t>Amity University</a:t>
            </a:r>
          </a:p>
        </p:txBody>
      </p:sp>
      <p:pic>
        <p:nvPicPr>
          <p:cNvPr id="4" name="Picture 3">
            <a:extLst>
              <a:ext uri="{FF2B5EF4-FFF2-40B4-BE49-F238E27FC236}">
                <a16:creationId xmlns:a16="http://schemas.microsoft.com/office/drawing/2014/main" id="{B35BA986-52A8-4200-BB98-6A752500BE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781" y="259375"/>
            <a:ext cx="808038" cy="71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A305-8B8E-42BC-A340-6904E1A1477C}"/>
              </a:ext>
            </a:extLst>
          </p:cNvPr>
          <p:cNvSpPr>
            <a:spLocks noGrp="1"/>
          </p:cNvSpPr>
          <p:nvPr>
            <p:ph type="title"/>
          </p:nvPr>
        </p:nvSpPr>
        <p:spPr/>
        <p:txBody>
          <a:bodyPr/>
          <a:lstStyle/>
          <a:p>
            <a:r>
              <a:rPr lang="en-US" dirty="0"/>
              <a:t>Machine learning</a:t>
            </a:r>
            <a:endParaRPr lang="en-IN" dirty="0"/>
          </a:p>
        </p:txBody>
      </p:sp>
      <p:sp>
        <p:nvSpPr>
          <p:cNvPr id="3" name="Text Placeholder 2">
            <a:extLst>
              <a:ext uri="{FF2B5EF4-FFF2-40B4-BE49-F238E27FC236}">
                <a16:creationId xmlns:a16="http://schemas.microsoft.com/office/drawing/2014/main" id="{BB248166-1D92-42E2-88B6-206EB5E1E207}"/>
              </a:ext>
            </a:extLst>
          </p:cNvPr>
          <p:cNvSpPr>
            <a:spLocks noGrp="1"/>
          </p:cNvSpPr>
          <p:nvPr>
            <p:ph type="body" idx="1"/>
          </p:nvPr>
        </p:nvSpPr>
        <p:spPr>
          <a:xfrm>
            <a:off x="457199" y="1428750"/>
            <a:ext cx="5050465" cy="3153600"/>
          </a:xfrm>
        </p:spPr>
        <p:txBody>
          <a:bodyPr/>
          <a:lstStyle/>
          <a:p>
            <a:pPr algn="just"/>
            <a:r>
              <a:rPr lang="en-US" dirty="0"/>
              <a:t>Machine learning is a method of data analysis is that automates analytical model building. </a:t>
            </a:r>
          </a:p>
          <a:p>
            <a:pPr algn="just"/>
            <a:r>
              <a:rPr lang="en-US" dirty="0"/>
              <a:t>It is a branch of artificial intelligence based on the idea that the systems can learn from data, identify patterns and make decisions with minimal human intervention.</a:t>
            </a:r>
            <a:endParaRPr lang="en-IN" dirty="0"/>
          </a:p>
        </p:txBody>
      </p:sp>
      <p:sp>
        <p:nvSpPr>
          <p:cNvPr id="5" name="Text Placeholder 4">
            <a:extLst>
              <a:ext uri="{FF2B5EF4-FFF2-40B4-BE49-F238E27FC236}">
                <a16:creationId xmlns:a16="http://schemas.microsoft.com/office/drawing/2014/main" id="{08060834-EC7B-4133-BFF0-39DBABDA5A1B}"/>
              </a:ext>
            </a:extLst>
          </p:cNvPr>
          <p:cNvSpPr>
            <a:spLocks noGrp="1"/>
          </p:cNvSpPr>
          <p:nvPr>
            <p:ph type="body" idx="2"/>
          </p:nvPr>
        </p:nvSpPr>
        <p:spPr>
          <a:xfrm>
            <a:off x="5635256" y="1428750"/>
            <a:ext cx="3394028" cy="3153600"/>
          </a:xfrm>
        </p:spPr>
        <p:txBody>
          <a:bodyPr/>
          <a:lstStyle/>
          <a:p>
            <a:endParaRPr lang="en-IN" dirty="0"/>
          </a:p>
        </p:txBody>
      </p:sp>
      <p:sp>
        <p:nvSpPr>
          <p:cNvPr id="4" name="Slide Number Placeholder 3">
            <a:extLst>
              <a:ext uri="{FF2B5EF4-FFF2-40B4-BE49-F238E27FC236}">
                <a16:creationId xmlns:a16="http://schemas.microsoft.com/office/drawing/2014/main" id="{C4EBBF4E-C603-4399-B0E0-FAB0438823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7" name="Picture 6">
            <a:extLst>
              <a:ext uri="{FF2B5EF4-FFF2-40B4-BE49-F238E27FC236}">
                <a16:creationId xmlns:a16="http://schemas.microsoft.com/office/drawing/2014/main" id="{9924234F-8D1D-42EF-8BDB-7050247CAA8A}"/>
              </a:ext>
            </a:extLst>
          </p:cNvPr>
          <p:cNvPicPr>
            <a:picLocks noChangeAspect="1"/>
          </p:cNvPicPr>
          <p:nvPr/>
        </p:nvPicPr>
        <p:blipFill>
          <a:blip r:embed="rId2"/>
          <a:stretch>
            <a:fillRect/>
          </a:stretch>
        </p:blipFill>
        <p:spPr>
          <a:xfrm>
            <a:off x="5635256" y="1302609"/>
            <a:ext cx="3394028" cy="3290374"/>
          </a:xfrm>
          <a:prstGeom prst="rect">
            <a:avLst/>
          </a:prstGeom>
        </p:spPr>
      </p:pic>
    </p:spTree>
    <p:extLst>
      <p:ext uri="{BB962C8B-B14F-4D97-AF65-F5344CB8AC3E}">
        <p14:creationId xmlns:p14="http://schemas.microsoft.com/office/powerpoint/2010/main" val="294364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70" name="Google Shape;70;p13"/>
          <p:cNvSpPr txBox="1">
            <a:spLocks noGrp="1"/>
          </p:cNvSpPr>
          <p:nvPr>
            <p:ph type="sldNum" idx="12"/>
          </p:nvPr>
        </p:nvSpPr>
        <p:spPr/>
        <p:txBody>
          <a:bodyPr spcFirstLastPara="1" wrap="square" lIns="0" tIns="0" rIns="0" bIns="0" anchor="ctr" anchorCtr="0">
            <a:noAutofit/>
          </a:bodyPr>
          <a:lstStyle/>
          <a:p>
            <a:pPr lvl="0"/>
            <a:fld id="{00000000-1234-1234-1234-123412341234}" type="slidenum">
              <a:rPr lang="en"/>
              <a:pPr lvl="0"/>
              <a:t>11</a:t>
            </a:fld>
            <a:endParaRPr lang="en"/>
          </a:p>
        </p:txBody>
      </p:sp>
      <p:sp>
        <p:nvSpPr>
          <p:cNvPr id="3" name="Text Placeholder 2">
            <a:extLst>
              <a:ext uri="{FF2B5EF4-FFF2-40B4-BE49-F238E27FC236}">
                <a16:creationId xmlns:a16="http://schemas.microsoft.com/office/drawing/2014/main" id="{69E4D671-C47C-4945-97F6-179990E93CD4}"/>
              </a:ext>
            </a:extLst>
          </p:cNvPr>
          <p:cNvSpPr>
            <a:spLocks noGrp="1"/>
          </p:cNvSpPr>
          <p:nvPr>
            <p:ph type="body" idx="4294967295"/>
          </p:nvPr>
        </p:nvSpPr>
        <p:spPr>
          <a:xfrm>
            <a:off x="435935" y="425302"/>
            <a:ext cx="8516679" cy="4272111"/>
          </a:xfrm>
        </p:spPr>
        <p:txBody>
          <a:bodyPr/>
          <a:lstStyle/>
          <a:p>
            <a:pPr marL="76200" indent="0">
              <a:buNone/>
            </a:pPr>
            <a:r>
              <a:rPr lang="en-US" sz="3600" b="1" dirty="0"/>
              <a:t>Arthur Samuel </a:t>
            </a:r>
            <a:r>
              <a:rPr lang="en-US" sz="2800" dirty="0"/>
              <a:t>stated that</a:t>
            </a:r>
          </a:p>
          <a:p>
            <a:pPr marL="76200" indent="0" algn="just">
              <a:buNone/>
            </a:pPr>
            <a:r>
              <a:rPr lang="en-US" sz="2800" dirty="0"/>
              <a:t>“It gives computers the ability to learn without being explicitly programmed”</a:t>
            </a:r>
          </a:p>
          <a:p>
            <a:pPr marL="76200" indent="0">
              <a:buNone/>
            </a:pPr>
            <a:r>
              <a:rPr lang="en-US" sz="4400" b="1" dirty="0"/>
              <a:t>Tom M. Mitchell </a:t>
            </a:r>
            <a:r>
              <a:rPr lang="en-US" sz="2800" dirty="0"/>
              <a:t>said that</a:t>
            </a:r>
          </a:p>
          <a:p>
            <a:pPr marL="76200" indent="0" algn="just">
              <a:buNone/>
            </a:pPr>
            <a:r>
              <a:rPr lang="en-US" sz="2800" dirty="0"/>
              <a:t>“A computer program is said to learn from experience E concerning some class of tasks T and performance measure p if its performance at tasks int, as measured by P improves with experience E.”</a:t>
            </a:r>
            <a:endParaRPr lang="en-IN" sz="2800" dirty="0"/>
          </a:p>
          <a:p>
            <a:pPr marL="12700" indent="0">
              <a:buNone/>
            </a:pPr>
            <a:endParaRPr lang="en-IN" sz="3200" dirty="0"/>
          </a:p>
        </p:txBody>
      </p:sp>
    </p:spTree>
    <p:extLst>
      <p:ext uri="{BB962C8B-B14F-4D97-AF65-F5344CB8AC3E}">
        <p14:creationId xmlns:p14="http://schemas.microsoft.com/office/powerpoint/2010/main" val="260160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itle 1">
            <a:extLst>
              <a:ext uri="{FF2B5EF4-FFF2-40B4-BE49-F238E27FC236}">
                <a16:creationId xmlns:a16="http://schemas.microsoft.com/office/drawing/2014/main" id="{F749CC72-7973-41DE-9D77-6C1A59E34A4D}"/>
              </a:ext>
            </a:extLst>
          </p:cNvPr>
          <p:cNvSpPr>
            <a:spLocks noGrp="1"/>
          </p:cNvSpPr>
          <p:nvPr>
            <p:ph type="title"/>
          </p:nvPr>
        </p:nvSpPr>
        <p:spPr>
          <a:xfrm>
            <a:off x="457199" y="434575"/>
            <a:ext cx="7559749" cy="857400"/>
          </a:xfrm>
        </p:spPr>
        <p:txBody>
          <a:bodyPr/>
          <a:lstStyle/>
          <a:p>
            <a:r>
              <a:rPr lang="en-US" dirty="0"/>
              <a:t>Application of Machine Learning</a:t>
            </a:r>
            <a:endParaRPr lang="en-IN" dirty="0"/>
          </a:p>
        </p:txBody>
      </p:sp>
      <p:sp>
        <p:nvSpPr>
          <p:cNvPr id="3" name="Text Placeholder 2">
            <a:extLst>
              <a:ext uri="{FF2B5EF4-FFF2-40B4-BE49-F238E27FC236}">
                <a16:creationId xmlns:a16="http://schemas.microsoft.com/office/drawing/2014/main" id="{4216C7B5-B559-46B7-8942-1FDE4E9306CA}"/>
              </a:ext>
            </a:extLst>
          </p:cNvPr>
          <p:cNvSpPr>
            <a:spLocks noGrp="1"/>
          </p:cNvSpPr>
          <p:nvPr>
            <p:ph type="body" idx="1"/>
          </p:nvPr>
        </p:nvSpPr>
        <p:spPr/>
        <p:txBody>
          <a:bodyPr/>
          <a:lstStyle/>
          <a:p>
            <a:r>
              <a:rPr lang="en-US" dirty="0"/>
              <a:t>Self-driven cars                              </a:t>
            </a:r>
          </a:p>
          <a:p>
            <a:r>
              <a:rPr lang="en-US" dirty="0"/>
              <a:t>Amazon’s ALEXA</a:t>
            </a:r>
          </a:p>
          <a:p>
            <a:r>
              <a:rPr lang="en-US" dirty="0"/>
              <a:t>Google translate</a:t>
            </a:r>
          </a:p>
          <a:p>
            <a:r>
              <a:rPr lang="en-US" dirty="0"/>
              <a:t>Facebook- auto tagging feature</a:t>
            </a:r>
          </a:p>
          <a:p>
            <a:r>
              <a:rPr lang="en-US" dirty="0"/>
              <a:t>Netflix and amazon’s Prime</a:t>
            </a:r>
          </a:p>
        </p:txBody>
      </p:sp>
      <p:sp>
        <p:nvSpPr>
          <p:cNvPr id="4" name="Text Placeholder 3">
            <a:extLst>
              <a:ext uri="{FF2B5EF4-FFF2-40B4-BE49-F238E27FC236}">
                <a16:creationId xmlns:a16="http://schemas.microsoft.com/office/drawing/2014/main" id="{B3F4F66C-51A6-4274-8D14-1359D27058E0}"/>
              </a:ext>
            </a:extLst>
          </p:cNvPr>
          <p:cNvSpPr>
            <a:spLocks noGrp="1"/>
          </p:cNvSpPr>
          <p:nvPr>
            <p:ph type="body" idx="2"/>
          </p:nvPr>
        </p:nvSpPr>
        <p:spPr/>
        <p:txBody>
          <a:bodyPr/>
          <a:lstStyle/>
          <a:p>
            <a:r>
              <a:rPr lang="en-US" dirty="0"/>
              <a:t>Dynamic pricing</a:t>
            </a:r>
          </a:p>
          <a:p>
            <a:r>
              <a:rPr lang="en-US" dirty="0"/>
              <a:t>Transportation and commuting</a:t>
            </a:r>
          </a:p>
          <a:p>
            <a:r>
              <a:rPr lang="en-US" dirty="0"/>
              <a:t>Google maps</a:t>
            </a:r>
          </a:p>
          <a:p>
            <a:r>
              <a:rPr lang="en-US" dirty="0"/>
              <a:t>Spam and non-spam email</a:t>
            </a:r>
          </a:p>
          <a:p>
            <a:r>
              <a:rPr lang="en-US" dirty="0"/>
              <a:t>Facial recognition system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Process of machine learning</a:t>
            </a:r>
            <a:endParaRPr dirty="0"/>
          </a:p>
        </p:txBody>
      </p:sp>
      <p:sp>
        <p:nvSpPr>
          <p:cNvPr id="82" name="Google Shape;82;p15"/>
          <p:cNvSpPr txBox="1">
            <a:spLocks noGrp="1"/>
          </p:cNvSpPr>
          <p:nvPr>
            <p:ph type="body" idx="1"/>
          </p:nvPr>
        </p:nvSpPr>
        <p:spPr>
          <a:xfrm>
            <a:off x="1435396" y="1428748"/>
            <a:ext cx="5943600" cy="3148800"/>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id="{03CF20F5-4DBF-4D12-A626-8D448192E49F}"/>
              </a:ext>
            </a:extLst>
          </p:cNvPr>
          <p:cNvPicPr/>
          <p:nvPr/>
        </p:nvPicPr>
        <p:blipFill>
          <a:blip r:embed="rId3"/>
          <a:stretch>
            <a:fillRect/>
          </a:stretch>
        </p:blipFill>
        <p:spPr>
          <a:xfrm>
            <a:off x="1435395" y="1428748"/>
            <a:ext cx="5943600" cy="314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itle 1">
            <a:extLst>
              <a:ext uri="{FF2B5EF4-FFF2-40B4-BE49-F238E27FC236}">
                <a16:creationId xmlns:a16="http://schemas.microsoft.com/office/drawing/2014/main" id="{79004F7A-54AC-43A2-96DB-58F1F4080A1B}"/>
              </a:ext>
            </a:extLst>
          </p:cNvPr>
          <p:cNvSpPr>
            <a:spLocks noGrp="1"/>
          </p:cNvSpPr>
          <p:nvPr>
            <p:ph type="title"/>
          </p:nvPr>
        </p:nvSpPr>
        <p:spPr/>
        <p:txBody>
          <a:bodyPr/>
          <a:lstStyle/>
          <a:p>
            <a:r>
              <a:rPr lang="en-US" dirty="0"/>
              <a:t>Types of Machine Learning</a:t>
            </a:r>
            <a:endParaRPr lang="en-IN" dirty="0"/>
          </a:p>
        </p:txBody>
      </p:sp>
      <p:sp>
        <p:nvSpPr>
          <p:cNvPr id="4" name="Text Placeholder 3">
            <a:extLst>
              <a:ext uri="{FF2B5EF4-FFF2-40B4-BE49-F238E27FC236}">
                <a16:creationId xmlns:a16="http://schemas.microsoft.com/office/drawing/2014/main" id="{829B1B09-1791-413C-A4E9-61409B732390}"/>
              </a:ext>
            </a:extLst>
          </p:cNvPr>
          <p:cNvSpPr>
            <a:spLocks noGrp="1"/>
          </p:cNvSpPr>
          <p:nvPr>
            <p:ph type="body" idx="1"/>
          </p:nvPr>
        </p:nvSpPr>
        <p:spPr>
          <a:xfrm>
            <a:off x="457199" y="1428750"/>
            <a:ext cx="4242391" cy="3153600"/>
          </a:xfrm>
        </p:spPr>
        <p:txBody>
          <a:bodyPr/>
          <a:lstStyle/>
          <a:p>
            <a:r>
              <a:rPr lang="en-US" dirty="0"/>
              <a:t>Supervised machine learning</a:t>
            </a:r>
            <a:endParaRPr lang="en-IN" dirty="0"/>
          </a:p>
        </p:txBody>
      </p:sp>
      <p:sp>
        <p:nvSpPr>
          <p:cNvPr id="5" name="Text Placeholder 4">
            <a:extLst>
              <a:ext uri="{FF2B5EF4-FFF2-40B4-BE49-F238E27FC236}">
                <a16:creationId xmlns:a16="http://schemas.microsoft.com/office/drawing/2014/main" id="{D9972A81-8B50-4C60-A134-33D566D9FA09}"/>
              </a:ext>
            </a:extLst>
          </p:cNvPr>
          <p:cNvSpPr>
            <a:spLocks noGrp="1"/>
          </p:cNvSpPr>
          <p:nvPr>
            <p:ph type="body" idx="2"/>
          </p:nvPr>
        </p:nvSpPr>
        <p:spPr>
          <a:xfrm>
            <a:off x="4774019" y="1428750"/>
            <a:ext cx="3912780" cy="3153600"/>
          </a:xfrm>
        </p:spPr>
        <p:txBody>
          <a:bodyPr/>
          <a:lstStyle/>
          <a:p>
            <a:r>
              <a:rPr lang="en-US" dirty="0"/>
              <a:t>Unsupervised machine learning</a:t>
            </a:r>
          </a:p>
          <a:p>
            <a:endParaRPr lang="en-IN" dirty="0"/>
          </a:p>
        </p:txBody>
      </p:sp>
      <p:sp>
        <p:nvSpPr>
          <p:cNvPr id="89" name="Google Shape;89;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8" name="Picture 7">
            <a:extLst>
              <a:ext uri="{FF2B5EF4-FFF2-40B4-BE49-F238E27FC236}">
                <a16:creationId xmlns:a16="http://schemas.microsoft.com/office/drawing/2014/main" id="{F9B2C364-FFEF-4ABD-872D-566AA730FEFC}"/>
              </a:ext>
            </a:extLst>
          </p:cNvPr>
          <p:cNvPicPr/>
          <p:nvPr/>
        </p:nvPicPr>
        <p:blipFill>
          <a:blip r:embed="rId3"/>
          <a:stretch>
            <a:fillRect/>
          </a:stretch>
        </p:blipFill>
        <p:spPr>
          <a:xfrm>
            <a:off x="329609" y="1924493"/>
            <a:ext cx="4242391" cy="2517147"/>
          </a:xfrm>
          <a:prstGeom prst="rect">
            <a:avLst/>
          </a:prstGeom>
        </p:spPr>
      </p:pic>
      <p:pic>
        <p:nvPicPr>
          <p:cNvPr id="9" name="Picture 8">
            <a:extLst>
              <a:ext uri="{FF2B5EF4-FFF2-40B4-BE49-F238E27FC236}">
                <a16:creationId xmlns:a16="http://schemas.microsoft.com/office/drawing/2014/main" id="{CED3069B-618F-4E17-8583-5519E6A25D2C}"/>
              </a:ext>
            </a:extLst>
          </p:cNvPr>
          <p:cNvPicPr/>
          <p:nvPr/>
        </p:nvPicPr>
        <p:blipFill>
          <a:blip r:embed="rId4"/>
          <a:stretch>
            <a:fillRect/>
          </a:stretch>
        </p:blipFill>
        <p:spPr>
          <a:xfrm>
            <a:off x="4699590" y="1924493"/>
            <a:ext cx="4329694" cy="25171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7D9A-1337-4D87-B7A3-6E8458EA04B2}"/>
              </a:ext>
            </a:extLst>
          </p:cNvPr>
          <p:cNvSpPr>
            <a:spLocks noGrp="1"/>
          </p:cNvSpPr>
          <p:nvPr>
            <p:ph type="title"/>
          </p:nvPr>
        </p:nvSpPr>
        <p:spPr>
          <a:xfrm>
            <a:off x="457200" y="434575"/>
            <a:ext cx="7655442" cy="857400"/>
          </a:xfrm>
        </p:spPr>
        <p:txBody>
          <a:bodyPr/>
          <a:lstStyle/>
          <a:p>
            <a:r>
              <a:rPr lang="en-US" dirty="0"/>
              <a:t>Machine Learning in Recruitment</a:t>
            </a:r>
            <a:endParaRPr lang="en-IN" dirty="0"/>
          </a:p>
        </p:txBody>
      </p:sp>
      <p:sp>
        <p:nvSpPr>
          <p:cNvPr id="3" name="Text Placeholder 2">
            <a:extLst>
              <a:ext uri="{FF2B5EF4-FFF2-40B4-BE49-F238E27FC236}">
                <a16:creationId xmlns:a16="http://schemas.microsoft.com/office/drawing/2014/main" id="{9B03CFD4-36C2-4D79-8068-C3C8CC2E9785}"/>
              </a:ext>
            </a:extLst>
          </p:cNvPr>
          <p:cNvSpPr>
            <a:spLocks noGrp="1"/>
          </p:cNvSpPr>
          <p:nvPr>
            <p:ph type="body" idx="1"/>
          </p:nvPr>
        </p:nvSpPr>
        <p:spPr>
          <a:xfrm>
            <a:off x="457200" y="1428748"/>
            <a:ext cx="8123274" cy="3148800"/>
          </a:xfrm>
        </p:spPr>
        <p:txBody>
          <a:bodyPr/>
          <a:lstStyle/>
          <a:p>
            <a:r>
              <a:rPr lang="en-US" dirty="0"/>
              <a:t>Talent sourcing</a:t>
            </a:r>
          </a:p>
          <a:p>
            <a:r>
              <a:rPr lang="en-US" dirty="0"/>
              <a:t>CV screening</a:t>
            </a:r>
          </a:p>
          <a:p>
            <a:r>
              <a:rPr lang="en-US" dirty="0"/>
              <a:t>Job advertising</a:t>
            </a:r>
          </a:p>
          <a:p>
            <a:r>
              <a:rPr lang="en-US" dirty="0"/>
              <a:t>Candidate assessment and preselection</a:t>
            </a:r>
          </a:p>
          <a:p>
            <a:r>
              <a:rPr lang="en-US" dirty="0"/>
              <a:t>Candidate engagement</a:t>
            </a:r>
          </a:p>
          <a:p>
            <a:r>
              <a:rPr lang="en-US" dirty="0"/>
              <a:t>Predicting hiring needs</a:t>
            </a:r>
            <a:endParaRPr lang="en-IN" dirty="0"/>
          </a:p>
        </p:txBody>
      </p:sp>
      <p:sp>
        <p:nvSpPr>
          <p:cNvPr id="4" name="Slide Number Placeholder 3">
            <a:extLst>
              <a:ext uri="{FF2B5EF4-FFF2-40B4-BE49-F238E27FC236}">
                <a16:creationId xmlns:a16="http://schemas.microsoft.com/office/drawing/2014/main" id="{B78101F8-507C-41A8-91A0-C8962B04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89561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p>
            <a:pPr marL="342900" indent="-342900"/>
            <a:r>
              <a:rPr lang="en-US" dirty="0"/>
              <a:t>Machine learning helps to get applicants information.</a:t>
            </a:r>
          </a:p>
          <a:p>
            <a:pPr marL="342900" indent="-342900"/>
            <a:r>
              <a:rPr lang="en-US" dirty="0"/>
              <a:t>Compressing the hiring gap</a:t>
            </a:r>
          </a:p>
          <a:p>
            <a:pPr marL="342900" indent="-342900"/>
            <a:r>
              <a:rPr lang="en-US" dirty="0"/>
              <a:t>Job vacancy</a:t>
            </a:r>
          </a:p>
          <a:p>
            <a:pPr marL="342900" indent="-342900"/>
            <a:r>
              <a:rPr lang="en-US" dirty="0"/>
              <a:t>Reviewing resumes and social behavior</a:t>
            </a:r>
            <a:endParaRPr dirty="0"/>
          </a:p>
        </p:txBody>
      </p:sp>
      <p:sp>
        <p:nvSpPr>
          <p:cNvPr id="114" name="Google Shape;114;p1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dirty="0"/>
              <a:t>H</a:t>
            </a:r>
            <a:r>
              <a:rPr lang="en" sz="2800" dirty="0"/>
              <a:t>ow machine learning is revolutinizing recruitment</a:t>
            </a:r>
            <a:endParaRPr sz="2800" dirty="0"/>
          </a:p>
        </p:txBody>
      </p:sp>
      <p:sp>
        <p:nvSpPr>
          <p:cNvPr id="115" name="Google Shape;115;p18"/>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p>
            <a:pPr marL="342900" indent="-342900"/>
            <a:r>
              <a:rPr lang="en-US" dirty="0"/>
              <a:t>Balance’s recruiters’ risk</a:t>
            </a:r>
          </a:p>
          <a:p>
            <a:pPr marL="342900" indent="-342900"/>
            <a:r>
              <a:rPr lang="en-US" dirty="0"/>
              <a:t>Conducts intuitive search</a:t>
            </a:r>
          </a:p>
          <a:p>
            <a:pPr marL="342900" indent="-342900"/>
            <a:r>
              <a:rPr lang="en-US" dirty="0"/>
              <a:t>Risk extensive process</a:t>
            </a:r>
            <a:endParaRPr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434575"/>
            <a:ext cx="6025500" cy="62868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Regression Analysis</a:t>
            </a:r>
            <a:endParaRPr dirty="0"/>
          </a:p>
        </p:txBody>
      </p:sp>
      <p:sp>
        <p:nvSpPr>
          <p:cNvPr id="122" name="Google Shape;122;p19"/>
          <p:cNvSpPr txBox="1">
            <a:spLocks noGrp="1"/>
          </p:cNvSpPr>
          <p:nvPr>
            <p:ph type="body" idx="1"/>
          </p:nvPr>
        </p:nvSpPr>
        <p:spPr>
          <a:xfrm>
            <a:off x="457200" y="1158949"/>
            <a:ext cx="7889358" cy="3590801"/>
          </a:xfrm>
          <a:prstGeom prst="rect">
            <a:avLst/>
          </a:prstGeom>
        </p:spPr>
        <p:txBody>
          <a:bodyPr spcFirstLastPara="1" wrap="square" lIns="0" tIns="0" rIns="0" bIns="0" anchor="t" anchorCtr="0">
            <a:noAutofit/>
          </a:bodyPr>
          <a:lstStyle/>
          <a:p>
            <a:pPr marL="285750" indent="-285750" algn="just">
              <a:buFont typeface="Arial" panose="020B0604020202020204" pitchFamily="34" charset="0"/>
              <a:buChar char="•"/>
            </a:pPr>
            <a:r>
              <a:rPr lang="en-US" sz="1800" dirty="0"/>
              <a:t>Regression analysis first named by FRANCIS GALTON in 1807 and LEGENDRE used regression analysis and named as ordinary least squares. In  1809 GAUSS comes and then LEGENDRE and GAUSS found GAUSS-MARKOV theorem. </a:t>
            </a:r>
          </a:p>
          <a:p>
            <a:pPr marL="285750" indent="-285750" algn="just">
              <a:buFont typeface="Arial" panose="020B0604020202020204" pitchFamily="34" charset="0"/>
              <a:buChar char="•"/>
            </a:pPr>
            <a:r>
              <a:rPr lang="en-US" sz="1800" dirty="0"/>
              <a:t>Regression analysis is a statistical method in which we check a relationship between dependent variable and independent variable.</a:t>
            </a:r>
          </a:p>
          <a:p>
            <a:pPr marL="285750" indent="-285750" algn="just">
              <a:buFont typeface="Arial" panose="020B0604020202020204" pitchFamily="34" charset="0"/>
              <a:buChar char="•"/>
            </a:pPr>
            <a:r>
              <a:rPr lang="en-US" sz="1800" dirty="0"/>
              <a:t>Regression analysis helps in predicting the future outcomes through the past experiences.</a:t>
            </a:r>
          </a:p>
          <a:p>
            <a:pPr marL="285750" indent="-285750" algn="just">
              <a:buFont typeface="Arial" panose="020B0604020202020204" pitchFamily="34" charset="0"/>
              <a:buChar char="•"/>
            </a:pPr>
            <a:r>
              <a:rPr lang="en-US" sz="1800" dirty="0"/>
              <a:t>It helps us to analyze the wide variety of relationships</a:t>
            </a:r>
          </a:p>
          <a:p>
            <a:pPr marL="285750" indent="-285750" algn="just">
              <a:buFont typeface="Arial" panose="020B0604020202020204" pitchFamily="34" charset="0"/>
              <a:buChar char="•"/>
            </a:pPr>
            <a:r>
              <a:rPr lang="en-US" sz="1800" dirty="0"/>
              <a:t>It helps us to control the independent variables.</a:t>
            </a:r>
          </a:p>
          <a:p>
            <a:pPr marL="285750" indent="-285750" algn="just">
              <a:buFont typeface="Arial" panose="020B0604020202020204" pitchFamily="34" charset="0"/>
              <a:buChar char="•"/>
            </a:pPr>
            <a:r>
              <a:rPr lang="en-US" sz="1800" dirty="0"/>
              <a:t>Some real-world examples are weather forecasting, risk assessment  and score prediction etc. </a:t>
            </a:r>
          </a:p>
          <a:p>
            <a:pPr marL="285750" indent="-285750">
              <a:buFont typeface="Arial" panose="020B0604020202020204" pitchFamily="34" charset="0"/>
              <a:buChar char="•"/>
            </a:pP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233916"/>
            <a:ext cx="8023384" cy="85060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Classification algorithm</a:t>
            </a:r>
            <a:endParaRPr dirty="0"/>
          </a:p>
        </p:txBody>
      </p:sp>
      <p:sp>
        <p:nvSpPr>
          <p:cNvPr id="131" name="Google Shape;131;p20"/>
          <p:cNvSpPr txBox="1">
            <a:spLocks noGrp="1"/>
          </p:cNvSpPr>
          <p:nvPr>
            <p:ph type="body" idx="1"/>
          </p:nvPr>
        </p:nvSpPr>
        <p:spPr>
          <a:xfrm>
            <a:off x="457200" y="1286540"/>
            <a:ext cx="8023384" cy="2969110"/>
          </a:xfrm>
          <a:prstGeom prst="rect">
            <a:avLst/>
          </a:prstGeom>
        </p:spPr>
        <p:txBody>
          <a:bodyPr spcFirstLastPara="1" wrap="square" lIns="0" tIns="0" rIns="0" bIns="0" anchor="t" anchorCtr="0">
            <a:noAutofit/>
          </a:bodyPr>
          <a:lstStyle/>
          <a:p>
            <a:pPr marL="342900" indent="-342900" algn="just">
              <a:buFont typeface="Arial" panose="020B0604020202020204" pitchFamily="34" charset="0"/>
              <a:buChar char="•"/>
            </a:pPr>
            <a:r>
              <a:rPr lang="en-US" dirty="0"/>
              <a:t>Classification algorithm is a part of supervised machine learning algorithm.</a:t>
            </a:r>
          </a:p>
          <a:p>
            <a:pPr marL="342900" indent="-342900" algn="just">
              <a:buFont typeface="Arial" panose="020B0604020202020204" pitchFamily="34" charset="0"/>
              <a:buChar char="•"/>
            </a:pPr>
            <a:r>
              <a:rPr lang="en-US" dirty="0"/>
              <a:t>It is a process through which categorizing a given set of data into classes.</a:t>
            </a:r>
          </a:p>
          <a:p>
            <a:pPr marL="342900" indent="-342900" algn="just">
              <a:buFont typeface="Arial" panose="020B0604020202020204" pitchFamily="34" charset="0"/>
              <a:buChar char="•"/>
            </a:pPr>
            <a:r>
              <a:rPr lang="en-US" dirty="0"/>
              <a:t>It is a process in which predictive modelling to approximate the mapping function from input variables to discrete output variables.</a:t>
            </a:r>
          </a:p>
          <a:p>
            <a:pPr marL="0" lvl="0" indent="0" algn="l" rtl="0">
              <a:spcBef>
                <a:spcPts val="600"/>
              </a:spcBef>
              <a:spcAft>
                <a:spcPts val="0"/>
              </a:spcAft>
              <a:buNone/>
            </a:pP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434575"/>
            <a:ext cx="6025500" cy="7775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Logistic regression</a:t>
            </a:r>
            <a:endParaRPr dirty="0"/>
          </a:p>
        </p:txBody>
      </p:sp>
      <p:sp>
        <p:nvSpPr>
          <p:cNvPr id="2" name="Text Placeholder 1">
            <a:extLst>
              <a:ext uri="{FF2B5EF4-FFF2-40B4-BE49-F238E27FC236}">
                <a16:creationId xmlns:a16="http://schemas.microsoft.com/office/drawing/2014/main" id="{EEB98A93-708A-43BF-8D67-D78ACB9342A4}"/>
              </a:ext>
            </a:extLst>
          </p:cNvPr>
          <p:cNvSpPr>
            <a:spLocks noGrp="1"/>
          </p:cNvSpPr>
          <p:nvPr>
            <p:ph type="body" idx="1"/>
          </p:nvPr>
        </p:nvSpPr>
        <p:spPr>
          <a:xfrm>
            <a:off x="457200" y="1428750"/>
            <a:ext cx="4423144" cy="3153600"/>
          </a:xfrm>
        </p:spPr>
        <p:txBody>
          <a:bodyPr/>
          <a:lstStyle/>
          <a:p>
            <a:pPr algn="just">
              <a:buFont typeface="Arial" panose="020B0604020202020204" pitchFamily="34" charset="0"/>
              <a:buChar char="•"/>
            </a:pPr>
            <a:r>
              <a:rPr lang="en-US" dirty="0"/>
              <a:t>Logistic regression used for predicting the dependent variables under the given set of independent variables.</a:t>
            </a:r>
          </a:p>
          <a:p>
            <a:pPr algn="just">
              <a:buFont typeface="Arial" panose="020B0604020202020204" pitchFamily="34" charset="0"/>
              <a:buChar char="•"/>
            </a:pPr>
            <a:r>
              <a:rPr lang="en-US" dirty="0"/>
              <a:t>It is used to classification problems where target variable is categorical variable.</a:t>
            </a:r>
          </a:p>
          <a:p>
            <a:pPr algn="just">
              <a:buFont typeface="Arial" panose="020B0604020202020204" pitchFamily="34" charset="0"/>
              <a:buChar char="•"/>
            </a:pPr>
            <a:r>
              <a:rPr lang="en-US" dirty="0"/>
              <a:t>  it gives the probabilistic values which lies between 0 and 1.</a:t>
            </a:r>
            <a:endParaRPr lang="en-IN" dirty="0"/>
          </a:p>
        </p:txBody>
      </p:sp>
      <p:sp>
        <p:nvSpPr>
          <p:cNvPr id="3" name="Text Placeholder 2">
            <a:extLst>
              <a:ext uri="{FF2B5EF4-FFF2-40B4-BE49-F238E27FC236}">
                <a16:creationId xmlns:a16="http://schemas.microsoft.com/office/drawing/2014/main" id="{6A089A09-B033-4985-A992-A4E79D453C43}"/>
              </a:ext>
            </a:extLst>
          </p:cNvPr>
          <p:cNvSpPr>
            <a:spLocks noGrp="1"/>
          </p:cNvSpPr>
          <p:nvPr>
            <p:ph type="body" idx="2"/>
          </p:nvPr>
        </p:nvSpPr>
        <p:spPr>
          <a:xfrm>
            <a:off x="5114259" y="1428750"/>
            <a:ext cx="3785191" cy="3153600"/>
          </a:xfrm>
        </p:spPr>
        <p:txBody>
          <a:bodyPr/>
          <a:lstStyle/>
          <a:p>
            <a:endParaRPr lang="en-IN" dirty="0"/>
          </a:p>
        </p:txBody>
      </p:sp>
      <p:sp>
        <p:nvSpPr>
          <p:cNvPr id="145" name="Google Shape;145;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43" name="Picture 42">
            <a:extLst>
              <a:ext uri="{FF2B5EF4-FFF2-40B4-BE49-F238E27FC236}">
                <a16:creationId xmlns:a16="http://schemas.microsoft.com/office/drawing/2014/main" id="{5C991AC4-E329-47D1-8B46-9E476E3EDEAA}"/>
              </a:ext>
            </a:extLst>
          </p:cNvPr>
          <p:cNvPicPr/>
          <p:nvPr/>
        </p:nvPicPr>
        <p:blipFill>
          <a:blip r:embed="rId3"/>
          <a:stretch>
            <a:fillRect/>
          </a:stretch>
        </p:blipFill>
        <p:spPr>
          <a:xfrm>
            <a:off x="5114260" y="1428750"/>
            <a:ext cx="3915024" cy="315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36E-EBF0-4590-AD1D-06E3111F61A8}"/>
              </a:ext>
            </a:extLst>
          </p:cNvPr>
          <p:cNvSpPr>
            <a:spLocks noGrp="1"/>
          </p:cNvSpPr>
          <p:nvPr>
            <p:ph type="ctrTitle"/>
          </p:nvPr>
        </p:nvSpPr>
        <p:spPr>
          <a:xfrm>
            <a:off x="2264734" y="1828800"/>
            <a:ext cx="4217965" cy="999460"/>
          </a:xfrm>
        </p:spPr>
        <p:txBody>
          <a:bodyPr/>
          <a:lstStyle/>
          <a:p>
            <a:r>
              <a:rPr lang="en-US" dirty="0"/>
              <a:t>INTRODUCTION</a:t>
            </a:r>
            <a:endParaRPr lang="en-IN" dirty="0"/>
          </a:p>
        </p:txBody>
      </p:sp>
    </p:spTree>
    <p:extLst>
      <p:ext uri="{BB962C8B-B14F-4D97-AF65-F5344CB8AC3E}">
        <p14:creationId xmlns:p14="http://schemas.microsoft.com/office/powerpoint/2010/main" val="657304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Application of logistic regression</a:t>
            </a:r>
            <a:endParaRPr dirty="0"/>
          </a:p>
        </p:txBody>
      </p:sp>
      <p:sp>
        <p:nvSpPr>
          <p:cNvPr id="2" name="Text Placeholder 1">
            <a:extLst>
              <a:ext uri="{FF2B5EF4-FFF2-40B4-BE49-F238E27FC236}">
                <a16:creationId xmlns:a16="http://schemas.microsoft.com/office/drawing/2014/main" id="{73919558-FFD7-4279-9582-C251BAD47EEE}"/>
              </a:ext>
            </a:extLst>
          </p:cNvPr>
          <p:cNvSpPr>
            <a:spLocks noGrp="1"/>
          </p:cNvSpPr>
          <p:nvPr>
            <p:ph type="body" idx="1"/>
          </p:nvPr>
        </p:nvSpPr>
        <p:spPr/>
        <p:txBody>
          <a:bodyPr/>
          <a:lstStyle/>
          <a:p>
            <a:pPr algn="just"/>
            <a:r>
              <a:rPr lang="en-US" dirty="0"/>
              <a:t>Determining a heart attack.</a:t>
            </a:r>
          </a:p>
          <a:p>
            <a:pPr algn="just"/>
            <a:r>
              <a:rPr lang="en-US" dirty="0"/>
              <a:t>Understanding the possibility of getting admission into a university.</a:t>
            </a:r>
          </a:p>
          <a:p>
            <a:pPr algn="just"/>
            <a:r>
              <a:rPr lang="en-US" dirty="0"/>
              <a:t>Gmail and other inboxes find spam emails</a:t>
            </a:r>
            <a:endParaRPr lang="en-IN" dirty="0"/>
          </a:p>
        </p:txBody>
      </p:sp>
      <p:sp>
        <p:nvSpPr>
          <p:cNvPr id="189" name="Google Shape;189;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24"/>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S</a:t>
            </a:r>
            <a:r>
              <a:rPr lang="en" dirty="0"/>
              <a:t>igmoid curve</a:t>
            </a:r>
            <a:endParaRPr dirty="0"/>
          </a:p>
        </p:txBody>
      </p:sp>
      <p:sp>
        <p:nvSpPr>
          <p:cNvPr id="2" name="Text Placeholder 1">
            <a:extLst>
              <a:ext uri="{FF2B5EF4-FFF2-40B4-BE49-F238E27FC236}">
                <a16:creationId xmlns:a16="http://schemas.microsoft.com/office/drawing/2014/main" id="{40509BD2-9B30-4FBA-B42E-2A75E6F976D9}"/>
              </a:ext>
            </a:extLst>
          </p:cNvPr>
          <p:cNvSpPr>
            <a:spLocks noGrp="1"/>
          </p:cNvSpPr>
          <p:nvPr>
            <p:ph type="body" idx="1"/>
          </p:nvPr>
        </p:nvSpPr>
        <p:spPr>
          <a:xfrm>
            <a:off x="457199" y="1428750"/>
            <a:ext cx="4816549" cy="3153600"/>
          </a:xfrm>
        </p:spPr>
        <p:txBody>
          <a:bodyPr/>
          <a:lstStyle/>
          <a:p>
            <a:pPr algn="just">
              <a:buFont typeface="Arial" panose="020B0604020202020204" pitchFamily="34" charset="0"/>
              <a:buChar char="•"/>
            </a:pPr>
            <a:r>
              <a:rPr lang="en-US" dirty="0"/>
              <a:t>It is also known as logistic function.</a:t>
            </a:r>
          </a:p>
          <a:p>
            <a:pPr algn="just">
              <a:buFont typeface="Arial" panose="020B0604020202020204" pitchFamily="34" charset="0"/>
              <a:buChar char="•"/>
            </a:pPr>
            <a:r>
              <a:rPr lang="en-US" dirty="0"/>
              <a:t>It is function used to map from predictive values to probabilities.</a:t>
            </a:r>
          </a:p>
          <a:p>
            <a:pPr algn="just">
              <a:buFont typeface="Arial" panose="020B0604020202020204" pitchFamily="34" charset="0"/>
              <a:buChar char="•"/>
            </a:pPr>
            <a:r>
              <a:rPr lang="en-US" dirty="0"/>
              <a:t>It can do map any value between 0 to 1.</a:t>
            </a:r>
          </a:p>
          <a:p>
            <a:pPr algn="just">
              <a:buFont typeface="Arial" panose="020B0604020202020204" pitchFamily="34" charset="0"/>
              <a:buChar char="•"/>
            </a:pPr>
            <a:r>
              <a:rPr lang="en-US" dirty="0"/>
              <a:t>It forms the s- shaped curve as the values cannot go beyond 0 to 1.</a:t>
            </a:r>
          </a:p>
          <a:p>
            <a:pPr algn="just">
              <a:buFont typeface="Arial" panose="020B0604020202020204" pitchFamily="34" charset="0"/>
              <a:buChar char="•"/>
            </a:pPr>
            <a:r>
              <a:rPr lang="en-US" dirty="0"/>
              <a:t>We use threshold value which also lies between 0 to 1. Mainly we take threshold value to be 0.5. </a:t>
            </a:r>
            <a:endParaRPr lang="en-IN" dirty="0"/>
          </a:p>
        </p:txBody>
      </p:sp>
      <p:sp>
        <p:nvSpPr>
          <p:cNvPr id="3" name="Text Placeholder 2">
            <a:extLst>
              <a:ext uri="{FF2B5EF4-FFF2-40B4-BE49-F238E27FC236}">
                <a16:creationId xmlns:a16="http://schemas.microsoft.com/office/drawing/2014/main" id="{2F49267A-868B-4058-A5ED-D28F63BF871B}"/>
              </a:ext>
            </a:extLst>
          </p:cNvPr>
          <p:cNvSpPr>
            <a:spLocks noGrp="1"/>
          </p:cNvSpPr>
          <p:nvPr>
            <p:ph type="body" idx="2"/>
          </p:nvPr>
        </p:nvSpPr>
        <p:spPr>
          <a:xfrm>
            <a:off x="5539563" y="1428750"/>
            <a:ext cx="3489720" cy="3153600"/>
          </a:xfrm>
        </p:spPr>
        <p:txBody>
          <a:bodyPr/>
          <a:lstStyle/>
          <a:p>
            <a:endParaRPr lang="en-IN" dirty="0"/>
          </a:p>
        </p:txBody>
      </p:sp>
      <p:sp>
        <p:nvSpPr>
          <p:cNvPr id="197" name="Google Shape;197;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4" name="Picture 13">
            <a:extLst>
              <a:ext uri="{FF2B5EF4-FFF2-40B4-BE49-F238E27FC236}">
                <a16:creationId xmlns:a16="http://schemas.microsoft.com/office/drawing/2014/main" id="{A2294680-D778-4002-9EE9-A87B25113DA3}"/>
              </a:ext>
            </a:extLst>
          </p:cNvPr>
          <p:cNvPicPr/>
          <p:nvPr/>
        </p:nvPicPr>
        <p:blipFill>
          <a:blip r:embed="rId3"/>
          <a:stretch>
            <a:fillRect/>
          </a:stretch>
        </p:blipFill>
        <p:spPr>
          <a:xfrm>
            <a:off x="5539563" y="1459476"/>
            <a:ext cx="3489720" cy="31228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 name="Title 1">
            <a:extLst>
              <a:ext uri="{FF2B5EF4-FFF2-40B4-BE49-F238E27FC236}">
                <a16:creationId xmlns:a16="http://schemas.microsoft.com/office/drawing/2014/main" id="{27E4D2E9-80CF-4E97-848F-4FA01588AF34}"/>
              </a:ext>
            </a:extLst>
          </p:cNvPr>
          <p:cNvSpPr>
            <a:spLocks noGrp="1"/>
          </p:cNvSpPr>
          <p:nvPr>
            <p:ph type="title"/>
          </p:nvPr>
        </p:nvSpPr>
        <p:spPr/>
        <p:txBody>
          <a:bodyPr/>
          <a:lstStyle/>
          <a:p>
            <a:r>
              <a:rPr lang="en-US" dirty="0"/>
              <a:t>Types of logistic regression</a:t>
            </a:r>
            <a:endParaRPr lang="en-IN" dirty="0"/>
          </a:p>
        </p:txBody>
      </p:sp>
      <p:sp>
        <p:nvSpPr>
          <p:cNvPr id="209" name="Google Shape;209;p25"/>
          <p:cNvSpPr txBox="1">
            <a:spLocks noGrp="1"/>
          </p:cNvSpPr>
          <p:nvPr>
            <p:ph type="body" idx="1"/>
          </p:nvPr>
        </p:nvSpPr>
        <p:spPr>
          <a:xfrm>
            <a:off x="457199" y="1428748"/>
            <a:ext cx="8431619" cy="31488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dirty="0"/>
              <a:t>Binary – there can be only possible outcomes such as ‘yes’ or ‘no’, ’true’ or ‘false’ etc.</a:t>
            </a:r>
          </a:p>
          <a:p>
            <a:pPr marL="0" lvl="0" indent="0" algn="just" rtl="0">
              <a:spcBef>
                <a:spcPts val="600"/>
              </a:spcBef>
              <a:spcAft>
                <a:spcPts val="0"/>
              </a:spcAft>
              <a:buNone/>
            </a:pPr>
            <a:r>
              <a:rPr lang="en-US" dirty="0"/>
              <a:t>Multinomial – there can be three or more than three unordered types of dependent variables.</a:t>
            </a:r>
          </a:p>
          <a:p>
            <a:pPr marL="0" lvl="0" indent="0" algn="just" rtl="0">
              <a:spcBef>
                <a:spcPts val="600"/>
              </a:spcBef>
              <a:spcAft>
                <a:spcPts val="0"/>
              </a:spcAft>
              <a:buNone/>
            </a:pPr>
            <a:r>
              <a:rPr lang="en-US" dirty="0"/>
              <a:t>Ordinal – there can be three or more than three ordered types of dependent variables.</a:t>
            </a:r>
            <a:endParaRPr dirty="0"/>
          </a:p>
        </p:txBody>
      </p:sp>
      <p:sp>
        <p:nvSpPr>
          <p:cNvPr id="210" name="Google Shape;210;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53B1-A1E7-4A56-8B97-61FEB307647D}"/>
              </a:ext>
            </a:extLst>
          </p:cNvPr>
          <p:cNvSpPr>
            <a:spLocks noGrp="1"/>
          </p:cNvSpPr>
          <p:nvPr>
            <p:ph type="title"/>
          </p:nvPr>
        </p:nvSpPr>
        <p:spPr>
          <a:xfrm>
            <a:off x="457200" y="434575"/>
            <a:ext cx="7666074" cy="857400"/>
          </a:xfrm>
        </p:spPr>
        <p:txBody>
          <a:bodyPr/>
          <a:lstStyle/>
          <a:p>
            <a:r>
              <a:rPr lang="en-US" dirty="0"/>
              <a:t>Assumption of Logistic Regression</a:t>
            </a:r>
            <a:endParaRPr lang="en-IN" dirty="0"/>
          </a:p>
        </p:txBody>
      </p:sp>
      <p:sp>
        <p:nvSpPr>
          <p:cNvPr id="3" name="Text Placeholder 2">
            <a:extLst>
              <a:ext uri="{FF2B5EF4-FFF2-40B4-BE49-F238E27FC236}">
                <a16:creationId xmlns:a16="http://schemas.microsoft.com/office/drawing/2014/main" id="{8FA5493B-6EE9-409B-854C-AD2225965C57}"/>
              </a:ext>
            </a:extLst>
          </p:cNvPr>
          <p:cNvSpPr>
            <a:spLocks noGrp="1"/>
          </p:cNvSpPr>
          <p:nvPr>
            <p:ph type="body" idx="1"/>
          </p:nvPr>
        </p:nvSpPr>
        <p:spPr>
          <a:xfrm>
            <a:off x="457199" y="1428748"/>
            <a:ext cx="7825563" cy="3148800"/>
          </a:xfrm>
        </p:spPr>
        <p:txBody>
          <a:bodyPr/>
          <a:lstStyle/>
          <a:p>
            <a:pPr algn="just">
              <a:buFont typeface="Arial" panose="020B0604020202020204" pitchFamily="34" charset="0"/>
              <a:buChar char="•"/>
            </a:pPr>
            <a:r>
              <a:rPr lang="en-US" dirty="0"/>
              <a:t>The dependent variable is categorical in nature.</a:t>
            </a:r>
          </a:p>
          <a:p>
            <a:pPr algn="just">
              <a:buFont typeface="Arial" panose="020B0604020202020204" pitchFamily="34" charset="0"/>
              <a:buChar char="•"/>
            </a:pPr>
            <a:r>
              <a:rPr lang="en-US" dirty="0"/>
              <a:t>The independent variables should not have multi-collinearity which means that the independent variables must be independent of each other.</a:t>
            </a:r>
          </a:p>
          <a:p>
            <a:pPr algn="just">
              <a:buFont typeface="Arial" panose="020B0604020202020204" pitchFamily="34" charset="0"/>
              <a:buChar char="•"/>
            </a:pPr>
            <a:r>
              <a:rPr lang="en-US" dirty="0"/>
              <a:t>All the variables in the model be meaningful .</a:t>
            </a:r>
          </a:p>
          <a:p>
            <a:pPr algn="just">
              <a:buFont typeface="Arial" panose="020B0604020202020204" pitchFamily="34" charset="0"/>
              <a:buChar char="•"/>
            </a:pPr>
            <a:r>
              <a:rPr lang="en-US" dirty="0"/>
              <a:t>Sample size should be large.</a:t>
            </a:r>
            <a:endParaRPr lang="en-IN" dirty="0"/>
          </a:p>
        </p:txBody>
      </p:sp>
      <p:sp>
        <p:nvSpPr>
          <p:cNvPr id="4" name="Slide Number Placeholder 3">
            <a:extLst>
              <a:ext uri="{FF2B5EF4-FFF2-40B4-BE49-F238E27FC236}">
                <a16:creationId xmlns:a16="http://schemas.microsoft.com/office/drawing/2014/main" id="{1D087361-5F3F-4B11-94CC-F9A3978F2B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470350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solidFill>
                  <a:srgbClr val="7DFFB1"/>
                </a:solidFill>
              </a:rPr>
              <a:t>Dataset</a:t>
            </a:r>
            <a:endParaRPr sz="4800" dirty="0">
              <a:solidFill>
                <a:srgbClr val="7DFFB1"/>
              </a:solidFill>
            </a:endParaRPr>
          </a:p>
        </p:txBody>
      </p:sp>
      <p:sp>
        <p:nvSpPr>
          <p:cNvPr id="216" name="Google Shape;216;p26"/>
          <p:cNvSpPr txBox="1">
            <a:spLocks noGrp="1"/>
          </p:cNvSpPr>
          <p:nvPr>
            <p:ph type="body" idx="1"/>
          </p:nvPr>
        </p:nvSpPr>
        <p:spPr>
          <a:xfrm>
            <a:off x="457200" y="1428748"/>
            <a:ext cx="8023384" cy="3148800"/>
          </a:xfrm>
          <a:prstGeom prst="rect">
            <a:avLst/>
          </a:prstGeom>
        </p:spPr>
        <p:txBody>
          <a:bodyPr spcFirstLastPara="1" wrap="square" lIns="0" tIns="0" rIns="0" bIns="0" anchor="t" anchorCtr="0">
            <a:noAutofit/>
          </a:bodyPr>
          <a:lstStyle/>
          <a:p>
            <a:pPr marL="342900" indent="-342900" algn="just">
              <a:buFont typeface="Arial" panose="020B0604020202020204" pitchFamily="34" charset="0"/>
              <a:buChar char="•"/>
            </a:pPr>
            <a:r>
              <a:rPr lang="en-US" sz="2400" dirty="0"/>
              <a:t>Dataset is gathered from the HR department of the company.</a:t>
            </a:r>
          </a:p>
          <a:p>
            <a:pPr marL="342900" indent="-342900" algn="just">
              <a:buFont typeface="Arial" panose="020B0604020202020204" pitchFamily="34" charset="0"/>
              <a:buChar char="•"/>
            </a:pPr>
            <a:r>
              <a:rPr lang="en-US" sz="2400" dirty="0"/>
              <a:t>Data is collected during the online recruitment for </a:t>
            </a:r>
            <a:r>
              <a:rPr lang="en-US" dirty="0"/>
              <a:t>a</a:t>
            </a:r>
            <a:r>
              <a:rPr lang="en-US" sz="2400" dirty="0"/>
              <a:t>ssistant manager post.</a:t>
            </a:r>
          </a:p>
          <a:p>
            <a:pPr marL="342900" indent="-342900" algn="just">
              <a:buFont typeface="Arial" panose="020B0604020202020204" pitchFamily="34" charset="0"/>
              <a:buChar char="•"/>
            </a:pPr>
            <a:r>
              <a:rPr lang="en-US" sz="2400" dirty="0"/>
              <a:t>Data has 300 candidates which has all the details such as gender, high school or intermediate details, graduation details and post graduation details.</a:t>
            </a:r>
            <a:endParaRPr sz="2400" dirty="0"/>
          </a:p>
        </p:txBody>
      </p:sp>
      <p:sp>
        <p:nvSpPr>
          <p:cNvPr id="221" name="Google Shape;221;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C8C1-57FF-4E6D-A203-9B3940E01696}"/>
              </a:ext>
            </a:extLst>
          </p:cNvPr>
          <p:cNvSpPr>
            <a:spLocks noGrp="1"/>
          </p:cNvSpPr>
          <p:nvPr>
            <p:ph type="title"/>
          </p:nvPr>
        </p:nvSpPr>
        <p:spPr/>
        <p:txBody>
          <a:bodyPr/>
          <a:lstStyle/>
          <a:p>
            <a:r>
              <a:rPr lang="en-US" dirty="0"/>
              <a:t>Training Dataset</a:t>
            </a:r>
            <a:endParaRPr lang="en-IN" dirty="0"/>
          </a:p>
        </p:txBody>
      </p:sp>
      <p:sp>
        <p:nvSpPr>
          <p:cNvPr id="5" name="Text Placeholder 4">
            <a:extLst>
              <a:ext uri="{FF2B5EF4-FFF2-40B4-BE49-F238E27FC236}">
                <a16:creationId xmlns:a16="http://schemas.microsoft.com/office/drawing/2014/main" id="{FBDDA259-4283-44AE-B68C-5C16AEB35C64}"/>
              </a:ext>
            </a:extLst>
          </p:cNvPr>
          <p:cNvSpPr>
            <a:spLocks noGrp="1"/>
          </p:cNvSpPr>
          <p:nvPr>
            <p:ph type="body" idx="1"/>
          </p:nvPr>
        </p:nvSpPr>
        <p:spPr>
          <a:xfrm>
            <a:off x="457200" y="1428750"/>
            <a:ext cx="3338624" cy="3153600"/>
          </a:xfrm>
        </p:spPr>
        <p:txBody>
          <a:bodyPr/>
          <a:lstStyle/>
          <a:p>
            <a:pPr algn="just"/>
            <a:r>
              <a:rPr lang="en-US" dirty="0"/>
              <a:t>This is the training set in which the model is trained.</a:t>
            </a:r>
          </a:p>
          <a:p>
            <a:pPr algn="just"/>
            <a:r>
              <a:rPr lang="en-US" dirty="0"/>
              <a:t>The data is created from the main dataset.</a:t>
            </a:r>
          </a:p>
          <a:p>
            <a:pPr algn="just"/>
            <a:r>
              <a:rPr lang="en-US" dirty="0"/>
              <a:t>It has 14 columns and 225 rows of entries.</a:t>
            </a:r>
            <a:endParaRPr lang="en-IN" dirty="0"/>
          </a:p>
        </p:txBody>
      </p:sp>
      <p:sp>
        <p:nvSpPr>
          <p:cNvPr id="6" name="Text Placeholder 5">
            <a:extLst>
              <a:ext uri="{FF2B5EF4-FFF2-40B4-BE49-F238E27FC236}">
                <a16:creationId xmlns:a16="http://schemas.microsoft.com/office/drawing/2014/main" id="{117EDF19-B8AD-46F9-9FCD-5E056CC6CFB9}"/>
              </a:ext>
            </a:extLst>
          </p:cNvPr>
          <p:cNvSpPr>
            <a:spLocks noGrp="1"/>
          </p:cNvSpPr>
          <p:nvPr>
            <p:ph type="body" idx="2"/>
          </p:nvPr>
        </p:nvSpPr>
        <p:spPr>
          <a:xfrm>
            <a:off x="4816549" y="1428750"/>
            <a:ext cx="4104166" cy="3153600"/>
          </a:xfrm>
        </p:spPr>
        <p:txBody>
          <a:bodyPr/>
          <a:lstStyle/>
          <a:p>
            <a:endParaRPr lang="en-IN" dirty="0"/>
          </a:p>
        </p:txBody>
      </p:sp>
      <p:sp>
        <p:nvSpPr>
          <p:cNvPr id="4" name="Slide Number Placeholder 3">
            <a:extLst>
              <a:ext uri="{FF2B5EF4-FFF2-40B4-BE49-F238E27FC236}">
                <a16:creationId xmlns:a16="http://schemas.microsoft.com/office/drawing/2014/main" id="{13D61CE9-E3AC-42F2-B2B5-4E9B7F024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8" name="Picture 7">
            <a:extLst>
              <a:ext uri="{FF2B5EF4-FFF2-40B4-BE49-F238E27FC236}">
                <a16:creationId xmlns:a16="http://schemas.microsoft.com/office/drawing/2014/main" id="{B5661CAF-E1E6-48D8-ADAF-3E7B1CA9BDFA}"/>
              </a:ext>
            </a:extLst>
          </p:cNvPr>
          <p:cNvPicPr>
            <a:picLocks noChangeAspect="1"/>
          </p:cNvPicPr>
          <p:nvPr/>
        </p:nvPicPr>
        <p:blipFill>
          <a:blip r:embed="rId2"/>
          <a:stretch>
            <a:fillRect/>
          </a:stretch>
        </p:blipFill>
        <p:spPr>
          <a:xfrm>
            <a:off x="3795824" y="1459476"/>
            <a:ext cx="5124891" cy="3153600"/>
          </a:xfrm>
          <a:prstGeom prst="rect">
            <a:avLst/>
          </a:prstGeom>
        </p:spPr>
      </p:pic>
    </p:spTree>
    <p:extLst>
      <p:ext uri="{BB962C8B-B14F-4D97-AF65-F5344CB8AC3E}">
        <p14:creationId xmlns:p14="http://schemas.microsoft.com/office/powerpoint/2010/main" val="206944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C8C1-57FF-4E6D-A203-9B3940E01696}"/>
              </a:ext>
            </a:extLst>
          </p:cNvPr>
          <p:cNvSpPr>
            <a:spLocks noGrp="1"/>
          </p:cNvSpPr>
          <p:nvPr>
            <p:ph type="title"/>
          </p:nvPr>
        </p:nvSpPr>
        <p:spPr/>
        <p:txBody>
          <a:bodyPr/>
          <a:lstStyle/>
          <a:p>
            <a:r>
              <a:rPr lang="en-US" dirty="0"/>
              <a:t>Testing Dataset</a:t>
            </a:r>
            <a:endParaRPr lang="en-IN" dirty="0"/>
          </a:p>
        </p:txBody>
      </p:sp>
      <p:sp>
        <p:nvSpPr>
          <p:cNvPr id="5" name="Text Placeholder 4">
            <a:extLst>
              <a:ext uri="{FF2B5EF4-FFF2-40B4-BE49-F238E27FC236}">
                <a16:creationId xmlns:a16="http://schemas.microsoft.com/office/drawing/2014/main" id="{FBDDA259-4283-44AE-B68C-5C16AEB35C64}"/>
              </a:ext>
            </a:extLst>
          </p:cNvPr>
          <p:cNvSpPr>
            <a:spLocks noGrp="1"/>
          </p:cNvSpPr>
          <p:nvPr>
            <p:ph type="body" idx="1"/>
          </p:nvPr>
        </p:nvSpPr>
        <p:spPr>
          <a:xfrm>
            <a:off x="457200" y="1428750"/>
            <a:ext cx="3338624" cy="3153600"/>
          </a:xfrm>
        </p:spPr>
        <p:txBody>
          <a:bodyPr/>
          <a:lstStyle/>
          <a:p>
            <a:pPr algn="just"/>
            <a:r>
              <a:rPr lang="en-US" dirty="0"/>
              <a:t>This is the testing set in which the model is tested.</a:t>
            </a:r>
          </a:p>
          <a:p>
            <a:pPr algn="just"/>
            <a:r>
              <a:rPr lang="en-US" dirty="0"/>
              <a:t>The data is created from the main dataset.</a:t>
            </a:r>
          </a:p>
          <a:p>
            <a:pPr algn="just"/>
            <a:r>
              <a:rPr lang="en-US" dirty="0"/>
              <a:t>It has 14 columns and 75 rows of entries.</a:t>
            </a:r>
            <a:endParaRPr lang="en-IN" dirty="0"/>
          </a:p>
        </p:txBody>
      </p:sp>
      <p:sp>
        <p:nvSpPr>
          <p:cNvPr id="6" name="Text Placeholder 5">
            <a:extLst>
              <a:ext uri="{FF2B5EF4-FFF2-40B4-BE49-F238E27FC236}">
                <a16:creationId xmlns:a16="http://schemas.microsoft.com/office/drawing/2014/main" id="{117EDF19-B8AD-46F9-9FCD-5E056CC6CFB9}"/>
              </a:ext>
            </a:extLst>
          </p:cNvPr>
          <p:cNvSpPr>
            <a:spLocks noGrp="1"/>
          </p:cNvSpPr>
          <p:nvPr>
            <p:ph type="body" idx="2"/>
          </p:nvPr>
        </p:nvSpPr>
        <p:spPr>
          <a:xfrm>
            <a:off x="3965945" y="1428750"/>
            <a:ext cx="4954770" cy="3153600"/>
          </a:xfrm>
        </p:spPr>
        <p:txBody>
          <a:bodyPr/>
          <a:lstStyle/>
          <a:p>
            <a:endParaRPr lang="en-IN" dirty="0"/>
          </a:p>
        </p:txBody>
      </p:sp>
      <p:sp>
        <p:nvSpPr>
          <p:cNvPr id="4" name="Slide Number Placeholder 3">
            <a:extLst>
              <a:ext uri="{FF2B5EF4-FFF2-40B4-BE49-F238E27FC236}">
                <a16:creationId xmlns:a16="http://schemas.microsoft.com/office/drawing/2014/main" id="{13D61CE9-E3AC-42F2-B2B5-4E9B7F024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7" name="Picture 6">
            <a:extLst>
              <a:ext uri="{FF2B5EF4-FFF2-40B4-BE49-F238E27FC236}">
                <a16:creationId xmlns:a16="http://schemas.microsoft.com/office/drawing/2014/main" id="{8E9BC587-D10F-41E9-9917-A8CE55D22DAC}"/>
              </a:ext>
            </a:extLst>
          </p:cNvPr>
          <p:cNvPicPr>
            <a:picLocks noChangeAspect="1"/>
          </p:cNvPicPr>
          <p:nvPr/>
        </p:nvPicPr>
        <p:blipFill>
          <a:blip r:embed="rId2"/>
          <a:stretch>
            <a:fillRect/>
          </a:stretch>
        </p:blipFill>
        <p:spPr>
          <a:xfrm>
            <a:off x="3965945" y="1428750"/>
            <a:ext cx="4954770" cy="3210213"/>
          </a:xfrm>
          <a:prstGeom prst="rect">
            <a:avLst/>
          </a:prstGeom>
        </p:spPr>
      </p:pic>
    </p:spTree>
    <p:extLst>
      <p:ext uri="{BB962C8B-B14F-4D97-AF65-F5344CB8AC3E}">
        <p14:creationId xmlns:p14="http://schemas.microsoft.com/office/powerpoint/2010/main" val="2068293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ctrTitle"/>
          </p:nvPr>
        </p:nvSpPr>
        <p:spPr>
          <a:xfrm>
            <a:off x="2806994" y="1924492"/>
            <a:ext cx="3498113" cy="12121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ANALYSIS</a:t>
            </a:r>
            <a:endParaRPr dirty="0"/>
          </a:p>
        </p:txBody>
      </p:sp>
      <p:sp>
        <p:nvSpPr>
          <p:cNvPr id="227" name="Google Shape;227;p27"/>
          <p:cNvSpPr txBox="1">
            <a:spLocks noGrp="1"/>
          </p:cNvSpPr>
          <p:nvPr>
            <p:ph type="sldNum" idx="4294967295"/>
          </p:nvPr>
        </p:nvSpPr>
        <p:spPr>
          <a:xfrm>
            <a:off x="859472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13" name="Text Placeholder 12">
            <a:extLst>
              <a:ext uri="{FF2B5EF4-FFF2-40B4-BE49-F238E27FC236}">
                <a16:creationId xmlns:a16="http://schemas.microsoft.com/office/drawing/2014/main" id="{66B30981-A219-48F2-829F-ACB48606A51F}"/>
              </a:ext>
            </a:extLst>
          </p:cNvPr>
          <p:cNvSpPr>
            <a:spLocks noGrp="1"/>
          </p:cNvSpPr>
          <p:nvPr>
            <p:ph type="body" idx="1"/>
          </p:nvPr>
        </p:nvSpPr>
        <p:spPr>
          <a:xfrm>
            <a:off x="457200" y="744279"/>
            <a:ext cx="2721935" cy="3838071"/>
          </a:xfrm>
        </p:spPr>
        <p:txBody>
          <a:bodyPr/>
          <a:lstStyle/>
          <a:p>
            <a:pPr algn="just"/>
            <a:r>
              <a:rPr lang="en-US" dirty="0"/>
              <a:t>This tells us about the summary of each and every variable.</a:t>
            </a:r>
          </a:p>
          <a:p>
            <a:pPr algn="just"/>
            <a:r>
              <a:rPr lang="en-US" dirty="0"/>
              <a:t>Categorical variable tells us about the ratio of their variable.</a:t>
            </a:r>
          </a:p>
          <a:p>
            <a:pPr algn="just"/>
            <a:r>
              <a:rPr lang="en-US" dirty="0"/>
              <a:t>Numerical variable tells us all about the data.</a:t>
            </a:r>
            <a:endParaRPr lang="en-IN" dirty="0"/>
          </a:p>
        </p:txBody>
      </p:sp>
      <p:sp>
        <p:nvSpPr>
          <p:cNvPr id="14" name="Text Placeholder 13">
            <a:extLst>
              <a:ext uri="{FF2B5EF4-FFF2-40B4-BE49-F238E27FC236}">
                <a16:creationId xmlns:a16="http://schemas.microsoft.com/office/drawing/2014/main" id="{F9BA6069-DCA3-4A5D-AD42-BEF9FECD21F6}"/>
              </a:ext>
            </a:extLst>
          </p:cNvPr>
          <p:cNvSpPr>
            <a:spLocks noGrp="1"/>
          </p:cNvSpPr>
          <p:nvPr>
            <p:ph type="body" idx="2"/>
          </p:nvPr>
        </p:nvSpPr>
        <p:spPr>
          <a:xfrm>
            <a:off x="3327992" y="659873"/>
            <a:ext cx="5701292" cy="3922477"/>
          </a:xfrm>
        </p:spPr>
        <p:txBody>
          <a:bodyPr/>
          <a:lstStyle/>
          <a:p>
            <a:endParaRPr lang="en-IN" dirty="0"/>
          </a:p>
        </p:txBody>
      </p:sp>
      <p:sp>
        <p:nvSpPr>
          <p:cNvPr id="260" name="Google Shape;260;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28</a:t>
            </a:fld>
            <a:endParaRPr/>
          </a:p>
        </p:txBody>
      </p:sp>
      <p:pic>
        <p:nvPicPr>
          <p:cNvPr id="18" name="Picture 17">
            <a:extLst>
              <a:ext uri="{FF2B5EF4-FFF2-40B4-BE49-F238E27FC236}">
                <a16:creationId xmlns:a16="http://schemas.microsoft.com/office/drawing/2014/main" id="{4B97EF2C-C27D-4221-8DE0-1C295225FE48}"/>
              </a:ext>
            </a:extLst>
          </p:cNvPr>
          <p:cNvPicPr>
            <a:picLocks noChangeAspect="1"/>
          </p:cNvPicPr>
          <p:nvPr/>
        </p:nvPicPr>
        <p:blipFill>
          <a:blip r:embed="rId3"/>
          <a:stretch>
            <a:fillRect/>
          </a:stretch>
        </p:blipFill>
        <p:spPr>
          <a:xfrm>
            <a:off x="3327991" y="659873"/>
            <a:ext cx="5701291" cy="40068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E89E-0A1C-4479-91B6-8D03E1598886}"/>
              </a:ext>
            </a:extLst>
          </p:cNvPr>
          <p:cNvSpPr>
            <a:spLocks noGrp="1"/>
          </p:cNvSpPr>
          <p:nvPr>
            <p:ph type="title"/>
          </p:nvPr>
        </p:nvSpPr>
        <p:spPr>
          <a:xfrm>
            <a:off x="457200" y="434575"/>
            <a:ext cx="3604437" cy="857400"/>
          </a:xfrm>
        </p:spPr>
        <p:txBody>
          <a:bodyPr/>
          <a:lstStyle/>
          <a:p>
            <a:r>
              <a:rPr lang="en-US" dirty="0"/>
              <a:t>MODEL</a:t>
            </a:r>
            <a:endParaRPr lang="en-IN" dirty="0"/>
          </a:p>
        </p:txBody>
      </p:sp>
      <p:sp>
        <p:nvSpPr>
          <p:cNvPr id="3" name="Text Placeholder 2">
            <a:extLst>
              <a:ext uri="{FF2B5EF4-FFF2-40B4-BE49-F238E27FC236}">
                <a16:creationId xmlns:a16="http://schemas.microsoft.com/office/drawing/2014/main" id="{03EA2815-CD58-4648-994A-8F1344AD599D}"/>
              </a:ext>
            </a:extLst>
          </p:cNvPr>
          <p:cNvSpPr>
            <a:spLocks noGrp="1"/>
          </p:cNvSpPr>
          <p:nvPr>
            <p:ph type="body" idx="1"/>
          </p:nvPr>
        </p:nvSpPr>
        <p:spPr>
          <a:xfrm>
            <a:off x="457199" y="1428750"/>
            <a:ext cx="3604437" cy="3153600"/>
          </a:xfrm>
        </p:spPr>
        <p:txBody>
          <a:bodyPr/>
          <a:lstStyle/>
          <a:p>
            <a:pPr algn="just"/>
            <a:r>
              <a:rPr lang="en-US" dirty="0"/>
              <a:t>This model tells us about the data that there are 13 variables and workex is the highest significant variable which means that workex will effect during the recruitment and some less significant  variables such as mba_p, ssc and degree.</a:t>
            </a:r>
            <a:endParaRPr lang="en-IN" dirty="0"/>
          </a:p>
        </p:txBody>
      </p:sp>
      <p:sp>
        <p:nvSpPr>
          <p:cNvPr id="4" name="Text Placeholder 3">
            <a:extLst>
              <a:ext uri="{FF2B5EF4-FFF2-40B4-BE49-F238E27FC236}">
                <a16:creationId xmlns:a16="http://schemas.microsoft.com/office/drawing/2014/main" id="{28DD8452-557B-4450-8E71-B724A20F58F7}"/>
              </a:ext>
            </a:extLst>
          </p:cNvPr>
          <p:cNvSpPr>
            <a:spLocks noGrp="1"/>
          </p:cNvSpPr>
          <p:nvPr>
            <p:ph type="body" idx="2"/>
          </p:nvPr>
        </p:nvSpPr>
        <p:spPr>
          <a:xfrm>
            <a:off x="4210493" y="255181"/>
            <a:ext cx="4794811" cy="4286243"/>
          </a:xfrm>
        </p:spPr>
        <p:txBody>
          <a:bodyPr/>
          <a:lstStyle/>
          <a:p>
            <a:endParaRPr lang="en-IN" dirty="0"/>
          </a:p>
        </p:txBody>
      </p:sp>
      <p:sp>
        <p:nvSpPr>
          <p:cNvPr id="5" name="Slide Number Placeholder 4">
            <a:extLst>
              <a:ext uri="{FF2B5EF4-FFF2-40B4-BE49-F238E27FC236}">
                <a16:creationId xmlns:a16="http://schemas.microsoft.com/office/drawing/2014/main" id="{140E3ED3-69DC-44E3-B381-B843C0AC1D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7" name="Picture 6">
            <a:extLst>
              <a:ext uri="{FF2B5EF4-FFF2-40B4-BE49-F238E27FC236}">
                <a16:creationId xmlns:a16="http://schemas.microsoft.com/office/drawing/2014/main" id="{6A595F15-748D-4260-98BA-9178CD563EF6}"/>
              </a:ext>
            </a:extLst>
          </p:cNvPr>
          <p:cNvPicPr>
            <a:picLocks noChangeAspect="1"/>
          </p:cNvPicPr>
          <p:nvPr/>
        </p:nvPicPr>
        <p:blipFill>
          <a:blip r:embed="rId2"/>
          <a:stretch>
            <a:fillRect/>
          </a:stretch>
        </p:blipFill>
        <p:spPr>
          <a:xfrm>
            <a:off x="4210492" y="255181"/>
            <a:ext cx="4794812" cy="4327169"/>
          </a:xfrm>
          <a:prstGeom prst="rect">
            <a:avLst/>
          </a:prstGeom>
        </p:spPr>
      </p:pic>
    </p:spTree>
    <p:extLst>
      <p:ext uri="{BB962C8B-B14F-4D97-AF65-F5344CB8AC3E}">
        <p14:creationId xmlns:p14="http://schemas.microsoft.com/office/powerpoint/2010/main" val="242207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FB6C895-2941-4451-8BD6-EECD8509BB7D}"/>
              </a:ext>
            </a:extLst>
          </p:cNvPr>
          <p:cNvSpPr>
            <a:spLocks noGrp="1"/>
          </p:cNvSpPr>
          <p:nvPr>
            <p:ph type="body" idx="1"/>
          </p:nvPr>
        </p:nvSpPr>
        <p:spPr>
          <a:xfrm>
            <a:off x="457200" y="329609"/>
            <a:ext cx="8144540" cy="4247939"/>
          </a:xfrm>
        </p:spPr>
        <p:txBody>
          <a:bodyPr/>
          <a:lstStyle/>
          <a:p>
            <a:pPr algn="just"/>
            <a:r>
              <a:rPr lang="en-US" dirty="0"/>
              <a:t>Hiring a candidate is a legal process for which it has to be satisfy all the requirements given by the company which is done through recruitment process.</a:t>
            </a:r>
          </a:p>
          <a:p>
            <a:pPr algn="just"/>
            <a:r>
              <a:rPr lang="en-US" dirty="0"/>
              <a:t>Nowadays, a fast and efficient recruitment is also important which reduces costs, company’s reputation etc. which is done through online recruitment system rather than traditional system.</a:t>
            </a:r>
          </a:p>
          <a:p>
            <a:pPr algn="just"/>
            <a:r>
              <a:rPr lang="en-US" dirty="0"/>
              <a:t>With the help of machine learning using classification algorithm online recruitment is done.</a:t>
            </a:r>
          </a:p>
          <a:p>
            <a:pPr algn="just"/>
            <a:r>
              <a:rPr lang="en-US" dirty="0"/>
              <a:t>Our data is taken from HR department of Escaleratechnologies.com</a:t>
            </a:r>
            <a:endParaRPr lang="en-IN" dirty="0"/>
          </a:p>
        </p:txBody>
      </p:sp>
    </p:spTree>
    <p:extLst>
      <p:ext uri="{BB962C8B-B14F-4D97-AF65-F5344CB8AC3E}">
        <p14:creationId xmlns:p14="http://schemas.microsoft.com/office/powerpoint/2010/main" val="2492149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EEF6-051C-43B9-AA20-85DA75D5D845}"/>
              </a:ext>
            </a:extLst>
          </p:cNvPr>
          <p:cNvSpPr>
            <a:spLocks noGrp="1"/>
          </p:cNvSpPr>
          <p:nvPr>
            <p:ph type="title"/>
          </p:nvPr>
        </p:nvSpPr>
        <p:spPr/>
        <p:txBody>
          <a:bodyPr/>
          <a:lstStyle/>
          <a:p>
            <a:r>
              <a:rPr lang="en-US" dirty="0"/>
              <a:t>Prediction part 1</a:t>
            </a:r>
            <a:endParaRPr lang="en-IN" dirty="0"/>
          </a:p>
        </p:txBody>
      </p:sp>
      <p:sp>
        <p:nvSpPr>
          <p:cNvPr id="3" name="Text Placeholder 2">
            <a:extLst>
              <a:ext uri="{FF2B5EF4-FFF2-40B4-BE49-F238E27FC236}">
                <a16:creationId xmlns:a16="http://schemas.microsoft.com/office/drawing/2014/main" id="{37345722-F4D4-422B-AF0B-128FE9B07E7A}"/>
              </a:ext>
            </a:extLst>
          </p:cNvPr>
          <p:cNvSpPr>
            <a:spLocks noGrp="1"/>
          </p:cNvSpPr>
          <p:nvPr>
            <p:ph type="body" idx="1"/>
          </p:nvPr>
        </p:nvSpPr>
        <p:spPr>
          <a:xfrm>
            <a:off x="457199" y="1428750"/>
            <a:ext cx="3370521" cy="3153600"/>
          </a:xfrm>
        </p:spPr>
        <p:txBody>
          <a:bodyPr/>
          <a:lstStyle/>
          <a:p>
            <a:pPr algn="just"/>
            <a:r>
              <a:rPr lang="en-US" dirty="0"/>
              <a:t>This is the prediction done on the testing set which gives probabilistic values of every term.</a:t>
            </a:r>
            <a:endParaRPr lang="en-IN" dirty="0"/>
          </a:p>
        </p:txBody>
      </p:sp>
      <p:sp>
        <p:nvSpPr>
          <p:cNvPr id="4" name="Text Placeholder 3">
            <a:extLst>
              <a:ext uri="{FF2B5EF4-FFF2-40B4-BE49-F238E27FC236}">
                <a16:creationId xmlns:a16="http://schemas.microsoft.com/office/drawing/2014/main" id="{E92F34FC-9959-461E-8223-EA3A79244BD0}"/>
              </a:ext>
            </a:extLst>
          </p:cNvPr>
          <p:cNvSpPr>
            <a:spLocks noGrp="1"/>
          </p:cNvSpPr>
          <p:nvPr>
            <p:ph type="body" idx="2"/>
          </p:nvPr>
        </p:nvSpPr>
        <p:spPr>
          <a:xfrm>
            <a:off x="3925517" y="1428750"/>
            <a:ext cx="4942036" cy="3153600"/>
          </a:xfrm>
        </p:spPr>
        <p:txBody>
          <a:bodyPr/>
          <a:lstStyle/>
          <a:p>
            <a:endParaRPr lang="en-IN" dirty="0"/>
          </a:p>
        </p:txBody>
      </p:sp>
      <p:sp>
        <p:nvSpPr>
          <p:cNvPr id="5" name="Slide Number Placeholder 4">
            <a:extLst>
              <a:ext uri="{FF2B5EF4-FFF2-40B4-BE49-F238E27FC236}">
                <a16:creationId xmlns:a16="http://schemas.microsoft.com/office/drawing/2014/main" id="{D854795F-AEC5-4F0B-9EA8-E61263DD99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7" name="Picture 6">
            <a:extLst>
              <a:ext uri="{FF2B5EF4-FFF2-40B4-BE49-F238E27FC236}">
                <a16:creationId xmlns:a16="http://schemas.microsoft.com/office/drawing/2014/main" id="{982F5ACB-9F04-4A3B-B2A7-45EA1B73CE96}"/>
              </a:ext>
            </a:extLst>
          </p:cNvPr>
          <p:cNvPicPr>
            <a:picLocks noChangeAspect="1"/>
          </p:cNvPicPr>
          <p:nvPr/>
        </p:nvPicPr>
        <p:blipFill>
          <a:blip r:embed="rId2"/>
          <a:stretch>
            <a:fillRect/>
          </a:stretch>
        </p:blipFill>
        <p:spPr>
          <a:xfrm>
            <a:off x="3925517" y="1428750"/>
            <a:ext cx="4942036" cy="3153600"/>
          </a:xfrm>
          <a:prstGeom prst="rect">
            <a:avLst/>
          </a:prstGeom>
        </p:spPr>
      </p:pic>
    </p:spTree>
    <p:extLst>
      <p:ext uri="{BB962C8B-B14F-4D97-AF65-F5344CB8AC3E}">
        <p14:creationId xmlns:p14="http://schemas.microsoft.com/office/powerpoint/2010/main" val="497656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EEF6-051C-43B9-AA20-85DA75D5D845}"/>
              </a:ext>
            </a:extLst>
          </p:cNvPr>
          <p:cNvSpPr>
            <a:spLocks noGrp="1"/>
          </p:cNvSpPr>
          <p:nvPr>
            <p:ph type="title"/>
          </p:nvPr>
        </p:nvSpPr>
        <p:spPr/>
        <p:txBody>
          <a:bodyPr/>
          <a:lstStyle/>
          <a:p>
            <a:r>
              <a:rPr lang="en-US" dirty="0"/>
              <a:t>Prediction part 2</a:t>
            </a:r>
            <a:endParaRPr lang="en-IN" dirty="0"/>
          </a:p>
        </p:txBody>
      </p:sp>
      <p:sp>
        <p:nvSpPr>
          <p:cNvPr id="3" name="Text Placeholder 2">
            <a:extLst>
              <a:ext uri="{FF2B5EF4-FFF2-40B4-BE49-F238E27FC236}">
                <a16:creationId xmlns:a16="http://schemas.microsoft.com/office/drawing/2014/main" id="{37345722-F4D4-422B-AF0B-128FE9B07E7A}"/>
              </a:ext>
            </a:extLst>
          </p:cNvPr>
          <p:cNvSpPr>
            <a:spLocks noGrp="1"/>
          </p:cNvSpPr>
          <p:nvPr>
            <p:ph type="body" idx="1"/>
          </p:nvPr>
        </p:nvSpPr>
        <p:spPr>
          <a:xfrm>
            <a:off x="457199" y="1428750"/>
            <a:ext cx="2902689" cy="3153600"/>
          </a:xfrm>
        </p:spPr>
        <p:txBody>
          <a:bodyPr/>
          <a:lstStyle/>
          <a:p>
            <a:pPr algn="just"/>
            <a:r>
              <a:rPr lang="en-US" dirty="0"/>
              <a:t>When the probabilistic values is converted into whole number by taking a threshold number which was taken as 0.5.</a:t>
            </a:r>
            <a:endParaRPr lang="en-IN" dirty="0"/>
          </a:p>
        </p:txBody>
      </p:sp>
      <p:sp>
        <p:nvSpPr>
          <p:cNvPr id="4" name="Text Placeholder 3">
            <a:extLst>
              <a:ext uri="{FF2B5EF4-FFF2-40B4-BE49-F238E27FC236}">
                <a16:creationId xmlns:a16="http://schemas.microsoft.com/office/drawing/2014/main" id="{E92F34FC-9959-461E-8223-EA3A79244BD0}"/>
              </a:ext>
            </a:extLst>
          </p:cNvPr>
          <p:cNvSpPr>
            <a:spLocks noGrp="1"/>
          </p:cNvSpPr>
          <p:nvPr>
            <p:ph type="body" idx="2"/>
          </p:nvPr>
        </p:nvSpPr>
        <p:spPr>
          <a:xfrm>
            <a:off x="3925517" y="1428750"/>
            <a:ext cx="4942036" cy="3153600"/>
          </a:xfrm>
        </p:spPr>
        <p:txBody>
          <a:bodyPr/>
          <a:lstStyle/>
          <a:p>
            <a:endParaRPr lang="en-IN" dirty="0"/>
          </a:p>
        </p:txBody>
      </p:sp>
      <p:sp>
        <p:nvSpPr>
          <p:cNvPr id="5" name="Slide Number Placeholder 4">
            <a:extLst>
              <a:ext uri="{FF2B5EF4-FFF2-40B4-BE49-F238E27FC236}">
                <a16:creationId xmlns:a16="http://schemas.microsoft.com/office/drawing/2014/main" id="{D854795F-AEC5-4F0B-9EA8-E61263DD99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8" name="Picture 7">
            <a:extLst>
              <a:ext uri="{FF2B5EF4-FFF2-40B4-BE49-F238E27FC236}">
                <a16:creationId xmlns:a16="http://schemas.microsoft.com/office/drawing/2014/main" id="{3FAB96F8-ABCB-40EF-9EC3-9EF7E099DF5D}"/>
              </a:ext>
            </a:extLst>
          </p:cNvPr>
          <p:cNvPicPr>
            <a:picLocks noChangeAspect="1"/>
          </p:cNvPicPr>
          <p:nvPr/>
        </p:nvPicPr>
        <p:blipFill>
          <a:blip r:embed="rId2"/>
          <a:stretch>
            <a:fillRect/>
          </a:stretch>
        </p:blipFill>
        <p:spPr>
          <a:xfrm>
            <a:off x="3476847" y="1428750"/>
            <a:ext cx="5552437" cy="3153600"/>
          </a:xfrm>
          <a:prstGeom prst="rect">
            <a:avLst/>
          </a:prstGeom>
        </p:spPr>
      </p:pic>
    </p:spTree>
    <p:extLst>
      <p:ext uri="{BB962C8B-B14F-4D97-AF65-F5344CB8AC3E}">
        <p14:creationId xmlns:p14="http://schemas.microsoft.com/office/powerpoint/2010/main" val="3919297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EE33-FF18-4E7E-80F4-A83C6B920A38}"/>
              </a:ext>
            </a:extLst>
          </p:cNvPr>
          <p:cNvSpPr>
            <a:spLocks noGrp="1"/>
          </p:cNvSpPr>
          <p:nvPr>
            <p:ph type="title"/>
          </p:nvPr>
        </p:nvSpPr>
        <p:spPr>
          <a:xfrm>
            <a:off x="457200" y="434575"/>
            <a:ext cx="4284921" cy="857400"/>
          </a:xfrm>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DC7D4285-D75F-40FB-8210-5F2BFEA9DD12}"/>
              </a:ext>
            </a:extLst>
          </p:cNvPr>
          <p:cNvSpPr>
            <a:spLocks noGrp="1"/>
          </p:cNvSpPr>
          <p:nvPr>
            <p:ph type="body" idx="1"/>
          </p:nvPr>
        </p:nvSpPr>
        <p:spPr>
          <a:xfrm>
            <a:off x="457200" y="1428750"/>
            <a:ext cx="4284920" cy="3153600"/>
          </a:xfrm>
        </p:spPr>
        <p:txBody>
          <a:bodyPr/>
          <a:lstStyle/>
          <a:p>
            <a:pPr algn="just"/>
            <a:r>
              <a:rPr lang="en-US" dirty="0"/>
              <a:t>It tells about the model that how accurate it is.</a:t>
            </a:r>
            <a:endParaRPr lang="en-IN" dirty="0"/>
          </a:p>
        </p:txBody>
      </p:sp>
      <p:sp>
        <p:nvSpPr>
          <p:cNvPr id="4" name="Text Placeholder 3">
            <a:extLst>
              <a:ext uri="{FF2B5EF4-FFF2-40B4-BE49-F238E27FC236}">
                <a16:creationId xmlns:a16="http://schemas.microsoft.com/office/drawing/2014/main" id="{AE9F2B4E-2B60-4724-97A7-3DFBAE872663}"/>
              </a:ext>
            </a:extLst>
          </p:cNvPr>
          <p:cNvSpPr>
            <a:spLocks noGrp="1"/>
          </p:cNvSpPr>
          <p:nvPr>
            <p:ph type="body" idx="2"/>
          </p:nvPr>
        </p:nvSpPr>
        <p:spPr>
          <a:xfrm>
            <a:off x="5061097" y="1428750"/>
            <a:ext cx="3625702" cy="3153600"/>
          </a:xfrm>
        </p:spPr>
        <p:txBody>
          <a:bodyPr/>
          <a:lstStyle/>
          <a:p>
            <a:endParaRPr lang="en-IN" dirty="0"/>
          </a:p>
        </p:txBody>
      </p:sp>
      <p:sp>
        <p:nvSpPr>
          <p:cNvPr id="5" name="Slide Number Placeholder 4">
            <a:extLst>
              <a:ext uri="{FF2B5EF4-FFF2-40B4-BE49-F238E27FC236}">
                <a16:creationId xmlns:a16="http://schemas.microsoft.com/office/drawing/2014/main" id="{AC12D53B-C655-4452-816D-89D2E6F15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7" name="Picture 6">
            <a:extLst>
              <a:ext uri="{FF2B5EF4-FFF2-40B4-BE49-F238E27FC236}">
                <a16:creationId xmlns:a16="http://schemas.microsoft.com/office/drawing/2014/main" id="{02FA2C9D-7DEB-4BA0-ADE8-DBE7FF3D53E6}"/>
              </a:ext>
            </a:extLst>
          </p:cNvPr>
          <p:cNvPicPr>
            <a:picLocks noChangeAspect="1"/>
          </p:cNvPicPr>
          <p:nvPr/>
        </p:nvPicPr>
        <p:blipFill>
          <a:blip r:embed="rId2"/>
          <a:stretch>
            <a:fillRect/>
          </a:stretch>
        </p:blipFill>
        <p:spPr>
          <a:xfrm>
            <a:off x="5061097" y="434575"/>
            <a:ext cx="3625701" cy="4147775"/>
          </a:xfrm>
          <a:prstGeom prst="rect">
            <a:avLst/>
          </a:prstGeom>
        </p:spPr>
      </p:pic>
    </p:spTree>
    <p:extLst>
      <p:ext uri="{BB962C8B-B14F-4D97-AF65-F5344CB8AC3E}">
        <p14:creationId xmlns:p14="http://schemas.microsoft.com/office/powerpoint/2010/main" val="424140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F056-56E2-4475-94D8-55519FB66648}"/>
              </a:ext>
            </a:extLst>
          </p:cNvPr>
          <p:cNvSpPr>
            <a:spLocks noGrp="1"/>
          </p:cNvSpPr>
          <p:nvPr>
            <p:ph type="title"/>
          </p:nvPr>
        </p:nvSpPr>
        <p:spPr/>
        <p:txBody>
          <a:bodyPr/>
          <a:lstStyle/>
          <a:p>
            <a:r>
              <a:rPr lang="en-US" dirty="0"/>
              <a:t>Table 1</a:t>
            </a:r>
            <a:endParaRPr lang="en-IN" dirty="0"/>
          </a:p>
        </p:txBody>
      </p:sp>
      <p:sp>
        <p:nvSpPr>
          <p:cNvPr id="3" name="Text Placeholder 2">
            <a:extLst>
              <a:ext uri="{FF2B5EF4-FFF2-40B4-BE49-F238E27FC236}">
                <a16:creationId xmlns:a16="http://schemas.microsoft.com/office/drawing/2014/main" id="{8CC10C94-664E-4435-ADF9-8EAF3000F525}"/>
              </a:ext>
            </a:extLst>
          </p:cNvPr>
          <p:cNvSpPr>
            <a:spLocks noGrp="1"/>
          </p:cNvSpPr>
          <p:nvPr>
            <p:ph type="body" idx="1"/>
          </p:nvPr>
        </p:nvSpPr>
        <p:spPr/>
        <p:txBody>
          <a:bodyPr/>
          <a:lstStyle/>
          <a:p>
            <a:pPr algn="just"/>
            <a:r>
              <a:rPr lang="en-US" dirty="0"/>
              <a:t>In this table it shows the summary of the hired and not hired candidates according to  workex (work experience).</a:t>
            </a:r>
            <a:endParaRPr lang="en-IN" dirty="0"/>
          </a:p>
        </p:txBody>
      </p:sp>
      <p:sp>
        <p:nvSpPr>
          <p:cNvPr id="4" name="Text Placeholder 3">
            <a:extLst>
              <a:ext uri="{FF2B5EF4-FFF2-40B4-BE49-F238E27FC236}">
                <a16:creationId xmlns:a16="http://schemas.microsoft.com/office/drawing/2014/main" id="{FA9D3BB3-E93F-4830-9A01-95BFAD3E872F}"/>
              </a:ext>
            </a:extLst>
          </p:cNvPr>
          <p:cNvSpPr>
            <a:spLocks noGrp="1"/>
          </p:cNvSpPr>
          <p:nvPr>
            <p:ph type="body" idx="2"/>
          </p:nvPr>
        </p:nvSpPr>
        <p:spPr>
          <a:xfrm>
            <a:off x="3558094" y="434575"/>
            <a:ext cx="5471189" cy="4147775"/>
          </a:xfrm>
        </p:spPr>
        <p:txBody>
          <a:bodyPr/>
          <a:lstStyle/>
          <a:p>
            <a:endParaRPr lang="en-IN" dirty="0"/>
          </a:p>
        </p:txBody>
      </p:sp>
      <p:sp>
        <p:nvSpPr>
          <p:cNvPr id="5" name="Slide Number Placeholder 4">
            <a:extLst>
              <a:ext uri="{FF2B5EF4-FFF2-40B4-BE49-F238E27FC236}">
                <a16:creationId xmlns:a16="http://schemas.microsoft.com/office/drawing/2014/main" id="{644C2AF7-CCA4-4C09-B2FC-CCA0A4FD70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graphicFrame>
        <p:nvGraphicFramePr>
          <p:cNvPr id="6" name="Table 6">
            <a:extLst>
              <a:ext uri="{FF2B5EF4-FFF2-40B4-BE49-F238E27FC236}">
                <a16:creationId xmlns:a16="http://schemas.microsoft.com/office/drawing/2014/main" id="{2931A08E-2D6E-4C21-B039-D0DDDCECCF04}"/>
              </a:ext>
            </a:extLst>
          </p:cNvPr>
          <p:cNvGraphicFramePr>
            <a:graphicFrameLocks noGrp="1"/>
          </p:cNvGraphicFramePr>
          <p:nvPr>
            <p:extLst>
              <p:ext uri="{D42A27DB-BD31-4B8C-83A1-F6EECF244321}">
                <p14:modId xmlns:p14="http://schemas.microsoft.com/office/powerpoint/2010/main" val="4275260702"/>
              </p:ext>
            </p:extLst>
          </p:nvPr>
        </p:nvGraphicFramePr>
        <p:xfrm>
          <a:off x="3558094" y="335350"/>
          <a:ext cx="5471190" cy="4246592"/>
        </p:xfrm>
        <a:graphic>
          <a:graphicData uri="http://schemas.openxmlformats.org/drawingml/2006/table">
            <a:tbl>
              <a:tblPr firstRow="1" bandRow="1">
                <a:tableStyleId>{8FD4443E-F989-4FC4-A0C8-D5A2AF1F390B}</a:tableStyleId>
              </a:tblPr>
              <a:tblGrid>
                <a:gridCol w="1823730">
                  <a:extLst>
                    <a:ext uri="{9D8B030D-6E8A-4147-A177-3AD203B41FA5}">
                      <a16:colId xmlns:a16="http://schemas.microsoft.com/office/drawing/2014/main" val="2941905784"/>
                    </a:ext>
                  </a:extLst>
                </a:gridCol>
                <a:gridCol w="1823730">
                  <a:extLst>
                    <a:ext uri="{9D8B030D-6E8A-4147-A177-3AD203B41FA5}">
                      <a16:colId xmlns:a16="http://schemas.microsoft.com/office/drawing/2014/main" val="1229229302"/>
                    </a:ext>
                  </a:extLst>
                </a:gridCol>
                <a:gridCol w="1823730">
                  <a:extLst>
                    <a:ext uri="{9D8B030D-6E8A-4147-A177-3AD203B41FA5}">
                      <a16:colId xmlns:a16="http://schemas.microsoft.com/office/drawing/2014/main" val="352842720"/>
                    </a:ext>
                  </a:extLst>
                </a:gridCol>
              </a:tblGrid>
              <a:tr h="606656">
                <a:tc>
                  <a:txBody>
                    <a:bodyPr/>
                    <a:lstStyle/>
                    <a:p>
                      <a:endParaRPr lang="en-IN"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Not 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0344434"/>
                  </a:ext>
                </a:extLst>
              </a:tr>
              <a:tr h="606656">
                <a:tc>
                  <a:txBody>
                    <a:bodyPr/>
                    <a:lstStyle/>
                    <a:p>
                      <a:r>
                        <a:rPr lang="en-US" sz="2000" b="1" dirty="0">
                          <a:highlight>
                            <a:srgbClr val="FF0000"/>
                          </a:highlight>
                        </a:rPr>
                        <a:t>Minimum</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latin typeface="+mn-lt"/>
                        </a:rPr>
                        <a:t>0</a:t>
                      </a:r>
                      <a:endParaRPr lang="en-IN" sz="2000" b="1" dirty="0">
                        <a:highlight>
                          <a:srgbClr val="FF0000"/>
                        </a:highligh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b="1" dirty="0">
                          <a:highlight>
                            <a:srgbClr val="FF0000"/>
                          </a:highlight>
                        </a:rPr>
                        <a:t>0</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7526460"/>
                  </a:ext>
                </a:extLst>
              </a:tr>
              <a:tr h="606656">
                <a:tc>
                  <a:txBody>
                    <a:bodyPr/>
                    <a:lstStyle/>
                    <a:p>
                      <a:pPr algn="l"/>
                      <a:r>
                        <a:rPr lang="en-US" sz="2000" b="1" dirty="0">
                          <a:highlight>
                            <a:srgbClr val="FF0000"/>
                          </a:highlight>
                        </a:rPr>
                        <a:t>First quartile</a:t>
                      </a:r>
                      <a:endParaRPr lang="en-IN" sz="2000" b="1" dirty="0">
                        <a:highlight>
                          <a:srgbClr val="FF0000"/>
                        </a:high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latin typeface="+mn-lt"/>
                        </a:rPr>
                        <a:t>8.5</a:t>
                      </a:r>
                      <a:endParaRPr lang="en-IN" sz="2000" b="1" dirty="0">
                        <a:highlight>
                          <a:srgbClr val="FF0000"/>
                        </a:highligh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rPr>
                        <a:t>4</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199550"/>
                  </a:ext>
                </a:extLst>
              </a:tr>
              <a:tr h="606656">
                <a:tc>
                  <a:txBody>
                    <a:bodyPr/>
                    <a:lstStyle/>
                    <a:p>
                      <a:r>
                        <a:rPr lang="en-US" sz="2000" b="1" dirty="0">
                          <a:highlight>
                            <a:srgbClr val="FF0000"/>
                          </a:highlight>
                        </a:rPr>
                        <a:t>Median</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latin typeface="+mn-lt"/>
                        </a:rPr>
                        <a:t>16.5</a:t>
                      </a:r>
                      <a:endParaRPr lang="en-IN" sz="2000" b="1" dirty="0">
                        <a:highlight>
                          <a:srgbClr val="FF0000"/>
                        </a:highligh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rPr>
                        <a:t>7</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359400"/>
                  </a:ext>
                </a:extLst>
              </a:tr>
              <a:tr h="606656">
                <a:tc>
                  <a:txBody>
                    <a:bodyPr/>
                    <a:lstStyle/>
                    <a:p>
                      <a:r>
                        <a:rPr lang="en-US" sz="2000" b="1" dirty="0">
                          <a:highlight>
                            <a:srgbClr val="FF0000"/>
                          </a:highlight>
                        </a:rPr>
                        <a:t>Mean</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latin typeface="+mn-lt"/>
                        </a:rPr>
                        <a:t>15.77</a:t>
                      </a:r>
                      <a:endParaRPr lang="en-IN" sz="2000" b="1" dirty="0">
                        <a:highlight>
                          <a:srgbClr val="FF0000"/>
                        </a:highligh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rPr>
                        <a:t>8.609</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14325"/>
                  </a:ext>
                </a:extLst>
              </a:tr>
              <a:tr h="606656">
                <a:tc>
                  <a:txBody>
                    <a:bodyPr/>
                    <a:lstStyle/>
                    <a:p>
                      <a:r>
                        <a:rPr lang="en-US" sz="2000" b="1" dirty="0">
                          <a:highlight>
                            <a:srgbClr val="FF0000"/>
                          </a:highlight>
                        </a:rPr>
                        <a:t>Third quartile</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latin typeface="+mn-lt"/>
                        </a:rPr>
                        <a:t>22</a:t>
                      </a:r>
                      <a:endParaRPr lang="en-IN" sz="2000" b="1" dirty="0">
                        <a:highlight>
                          <a:srgbClr val="FF0000"/>
                        </a:highligh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rPr>
                        <a:t>12</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4269"/>
                  </a:ext>
                </a:extLst>
              </a:tr>
              <a:tr h="606656">
                <a:tc>
                  <a:txBody>
                    <a:bodyPr/>
                    <a:lstStyle/>
                    <a:p>
                      <a:r>
                        <a:rPr lang="en-US" sz="2000" b="1" dirty="0">
                          <a:highlight>
                            <a:srgbClr val="FF0000"/>
                          </a:highlight>
                        </a:rPr>
                        <a:t>Maximum</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latin typeface="+mn-lt"/>
                        </a:rPr>
                        <a:t>31</a:t>
                      </a:r>
                      <a:endParaRPr lang="en-IN" sz="2000" b="1" dirty="0">
                        <a:highlight>
                          <a:srgbClr val="FF0000"/>
                        </a:highligh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highlight>
                            <a:srgbClr val="FF0000"/>
                          </a:highlight>
                        </a:rPr>
                        <a:t>27</a:t>
                      </a:r>
                      <a:endParaRPr lang="en-IN" sz="2000" b="1"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826353"/>
                  </a:ext>
                </a:extLst>
              </a:tr>
            </a:tbl>
          </a:graphicData>
        </a:graphic>
      </p:graphicFrame>
    </p:spTree>
    <p:extLst>
      <p:ext uri="{BB962C8B-B14F-4D97-AF65-F5344CB8AC3E}">
        <p14:creationId xmlns:p14="http://schemas.microsoft.com/office/powerpoint/2010/main" val="1103418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F056-56E2-4475-94D8-55519FB66648}"/>
              </a:ext>
            </a:extLst>
          </p:cNvPr>
          <p:cNvSpPr>
            <a:spLocks noGrp="1"/>
          </p:cNvSpPr>
          <p:nvPr>
            <p:ph type="title"/>
          </p:nvPr>
        </p:nvSpPr>
        <p:spPr>
          <a:xfrm>
            <a:off x="457200" y="434575"/>
            <a:ext cx="3009014" cy="857400"/>
          </a:xfrm>
        </p:spPr>
        <p:txBody>
          <a:bodyPr/>
          <a:lstStyle/>
          <a:p>
            <a:r>
              <a:rPr lang="en-US" dirty="0"/>
              <a:t>Table 2</a:t>
            </a:r>
            <a:endParaRPr lang="en-IN" dirty="0"/>
          </a:p>
        </p:txBody>
      </p:sp>
      <p:sp>
        <p:nvSpPr>
          <p:cNvPr id="3" name="Text Placeholder 2">
            <a:extLst>
              <a:ext uri="{FF2B5EF4-FFF2-40B4-BE49-F238E27FC236}">
                <a16:creationId xmlns:a16="http://schemas.microsoft.com/office/drawing/2014/main" id="{8CC10C94-664E-4435-ADF9-8EAF3000F525}"/>
              </a:ext>
            </a:extLst>
          </p:cNvPr>
          <p:cNvSpPr>
            <a:spLocks noGrp="1"/>
          </p:cNvSpPr>
          <p:nvPr>
            <p:ph type="body" idx="1"/>
          </p:nvPr>
        </p:nvSpPr>
        <p:spPr/>
        <p:txBody>
          <a:bodyPr/>
          <a:lstStyle/>
          <a:p>
            <a:pPr algn="just"/>
            <a:r>
              <a:rPr lang="en-US" dirty="0"/>
              <a:t>In this table it shows the summary of the hired and not hired candidates according to  mba_p (percentage in MBA).</a:t>
            </a:r>
            <a:endParaRPr lang="en-IN" dirty="0"/>
          </a:p>
          <a:p>
            <a:endParaRPr lang="en-IN" dirty="0"/>
          </a:p>
        </p:txBody>
      </p:sp>
      <p:sp>
        <p:nvSpPr>
          <p:cNvPr id="4" name="Text Placeholder 3">
            <a:extLst>
              <a:ext uri="{FF2B5EF4-FFF2-40B4-BE49-F238E27FC236}">
                <a16:creationId xmlns:a16="http://schemas.microsoft.com/office/drawing/2014/main" id="{FA9D3BB3-E93F-4830-9A01-95BFAD3E872F}"/>
              </a:ext>
            </a:extLst>
          </p:cNvPr>
          <p:cNvSpPr>
            <a:spLocks noGrp="1"/>
          </p:cNvSpPr>
          <p:nvPr>
            <p:ph type="body" idx="2"/>
          </p:nvPr>
        </p:nvSpPr>
        <p:spPr>
          <a:xfrm>
            <a:off x="3558094" y="434575"/>
            <a:ext cx="5471189" cy="4147775"/>
          </a:xfrm>
        </p:spPr>
        <p:txBody>
          <a:bodyPr/>
          <a:lstStyle/>
          <a:p>
            <a:endParaRPr lang="en-IN" dirty="0"/>
          </a:p>
        </p:txBody>
      </p:sp>
      <p:sp>
        <p:nvSpPr>
          <p:cNvPr id="5" name="Slide Number Placeholder 4">
            <a:extLst>
              <a:ext uri="{FF2B5EF4-FFF2-40B4-BE49-F238E27FC236}">
                <a16:creationId xmlns:a16="http://schemas.microsoft.com/office/drawing/2014/main" id="{644C2AF7-CCA4-4C09-B2FC-CCA0A4FD70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graphicFrame>
        <p:nvGraphicFramePr>
          <p:cNvPr id="6" name="Table 6">
            <a:extLst>
              <a:ext uri="{FF2B5EF4-FFF2-40B4-BE49-F238E27FC236}">
                <a16:creationId xmlns:a16="http://schemas.microsoft.com/office/drawing/2014/main" id="{2931A08E-2D6E-4C21-B039-D0DDDCECCF04}"/>
              </a:ext>
            </a:extLst>
          </p:cNvPr>
          <p:cNvGraphicFramePr>
            <a:graphicFrameLocks noGrp="1"/>
          </p:cNvGraphicFramePr>
          <p:nvPr>
            <p:extLst>
              <p:ext uri="{D42A27DB-BD31-4B8C-83A1-F6EECF244321}">
                <p14:modId xmlns:p14="http://schemas.microsoft.com/office/powerpoint/2010/main" val="2526650429"/>
              </p:ext>
            </p:extLst>
          </p:nvPr>
        </p:nvGraphicFramePr>
        <p:xfrm>
          <a:off x="3558094" y="335756"/>
          <a:ext cx="5471190" cy="4246592"/>
        </p:xfrm>
        <a:graphic>
          <a:graphicData uri="http://schemas.openxmlformats.org/drawingml/2006/table">
            <a:tbl>
              <a:tblPr firstRow="1" bandRow="1">
                <a:tableStyleId>{8FD4443E-F989-4FC4-A0C8-D5A2AF1F390B}</a:tableStyleId>
              </a:tblPr>
              <a:tblGrid>
                <a:gridCol w="1823730">
                  <a:extLst>
                    <a:ext uri="{9D8B030D-6E8A-4147-A177-3AD203B41FA5}">
                      <a16:colId xmlns:a16="http://schemas.microsoft.com/office/drawing/2014/main" val="2941905784"/>
                    </a:ext>
                  </a:extLst>
                </a:gridCol>
                <a:gridCol w="1823730">
                  <a:extLst>
                    <a:ext uri="{9D8B030D-6E8A-4147-A177-3AD203B41FA5}">
                      <a16:colId xmlns:a16="http://schemas.microsoft.com/office/drawing/2014/main" val="1229229302"/>
                    </a:ext>
                  </a:extLst>
                </a:gridCol>
                <a:gridCol w="1823730">
                  <a:extLst>
                    <a:ext uri="{9D8B030D-6E8A-4147-A177-3AD203B41FA5}">
                      <a16:colId xmlns:a16="http://schemas.microsoft.com/office/drawing/2014/main" val="352842720"/>
                    </a:ext>
                  </a:extLst>
                </a:gridCol>
              </a:tblGrid>
              <a:tr h="606656">
                <a:tc>
                  <a:txBody>
                    <a:bodyPr/>
                    <a:lstStyle/>
                    <a:p>
                      <a:endParaRPr lang="en-IN"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Not 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0344434"/>
                  </a:ext>
                </a:extLst>
              </a:tr>
              <a:tr h="606656">
                <a:tc>
                  <a:txBody>
                    <a:bodyPr/>
                    <a:lstStyle/>
                    <a:p>
                      <a:r>
                        <a:rPr lang="en-US" sz="2000" dirty="0">
                          <a:highlight>
                            <a:srgbClr val="FF0000"/>
                          </a:highlight>
                        </a:rPr>
                        <a:t>Minimum</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51.29</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51.21</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7526460"/>
                  </a:ext>
                </a:extLst>
              </a:tr>
              <a:tr h="606656">
                <a:tc>
                  <a:txBody>
                    <a:bodyPr/>
                    <a:lstStyle/>
                    <a:p>
                      <a:pPr algn="l"/>
                      <a:r>
                        <a:rPr lang="en-US" sz="2000" dirty="0">
                          <a:highlight>
                            <a:srgbClr val="FF0000"/>
                          </a:highlight>
                        </a:rPr>
                        <a:t>First quartile</a:t>
                      </a:r>
                      <a:endParaRPr lang="en-IN" sz="2000" dirty="0">
                        <a:highlight>
                          <a:srgbClr val="FF0000"/>
                        </a:high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59.26</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57.69</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199550"/>
                  </a:ext>
                </a:extLst>
              </a:tr>
              <a:tr h="606656">
                <a:tc>
                  <a:txBody>
                    <a:bodyPr/>
                    <a:lstStyle/>
                    <a:p>
                      <a:r>
                        <a:rPr lang="en-US" sz="2000" dirty="0">
                          <a:highlight>
                            <a:srgbClr val="FF0000"/>
                          </a:highlight>
                        </a:rPr>
                        <a:t>Median</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65.24</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61.95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359400"/>
                  </a:ext>
                </a:extLst>
              </a:tr>
              <a:tr h="606656">
                <a:tc>
                  <a:txBody>
                    <a:bodyPr/>
                    <a:lstStyle/>
                    <a:p>
                      <a:r>
                        <a:rPr lang="en-US" sz="2000" dirty="0">
                          <a:highlight>
                            <a:srgbClr val="FF0000"/>
                          </a:highlight>
                        </a:rPr>
                        <a:t>Mean</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64.80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61.80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14325"/>
                  </a:ext>
                </a:extLst>
              </a:tr>
              <a:tr h="606656">
                <a:tc>
                  <a:txBody>
                    <a:bodyPr/>
                    <a:lstStyle/>
                    <a:p>
                      <a:r>
                        <a:rPr lang="en-US" sz="2000" dirty="0">
                          <a:highlight>
                            <a:srgbClr val="FF0000"/>
                          </a:highlight>
                        </a:rPr>
                        <a:t>Third quartile</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70.87</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65.61</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4269"/>
                  </a:ext>
                </a:extLst>
              </a:tr>
              <a:tr h="606656">
                <a:tc>
                  <a:txBody>
                    <a:bodyPr/>
                    <a:lstStyle/>
                    <a:p>
                      <a:r>
                        <a:rPr lang="en-US" sz="2000" dirty="0">
                          <a:highlight>
                            <a:srgbClr val="FF0000"/>
                          </a:highlight>
                        </a:rPr>
                        <a:t>Maximum</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77.89</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77.89</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826353"/>
                  </a:ext>
                </a:extLst>
              </a:tr>
            </a:tbl>
          </a:graphicData>
        </a:graphic>
      </p:graphicFrame>
    </p:spTree>
    <p:extLst>
      <p:ext uri="{BB962C8B-B14F-4D97-AF65-F5344CB8AC3E}">
        <p14:creationId xmlns:p14="http://schemas.microsoft.com/office/powerpoint/2010/main" val="160164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F056-56E2-4475-94D8-55519FB66648}"/>
              </a:ext>
            </a:extLst>
          </p:cNvPr>
          <p:cNvSpPr>
            <a:spLocks noGrp="1"/>
          </p:cNvSpPr>
          <p:nvPr>
            <p:ph type="title"/>
          </p:nvPr>
        </p:nvSpPr>
        <p:spPr>
          <a:xfrm>
            <a:off x="457200" y="434575"/>
            <a:ext cx="6025500" cy="857400"/>
          </a:xfrm>
        </p:spPr>
        <p:txBody>
          <a:bodyPr/>
          <a:lstStyle/>
          <a:p>
            <a:r>
              <a:rPr lang="en-US" dirty="0"/>
              <a:t>Table 3</a:t>
            </a:r>
            <a:endParaRPr lang="en-IN" dirty="0"/>
          </a:p>
        </p:txBody>
      </p:sp>
      <p:sp>
        <p:nvSpPr>
          <p:cNvPr id="3" name="Text Placeholder 2">
            <a:extLst>
              <a:ext uri="{FF2B5EF4-FFF2-40B4-BE49-F238E27FC236}">
                <a16:creationId xmlns:a16="http://schemas.microsoft.com/office/drawing/2014/main" id="{8CC10C94-664E-4435-ADF9-8EAF3000F525}"/>
              </a:ext>
            </a:extLst>
          </p:cNvPr>
          <p:cNvSpPr>
            <a:spLocks noGrp="1"/>
          </p:cNvSpPr>
          <p:nvPr>
            <p:ph type="body" idx="1"/>
          </p:nvPr>
        </p:nvSpPr>
        <p:spPr>
          <a:xfrm>
            <a:off x="457200" y="1428750"/>
            <a:ext cx="2924700" cy="3153600"/>
          </a:xfrm>
        </p:spPr>
        <p:txBody>
          <a:bodyPr/>
          <a:lstStyle/>
          <a:p>
            <a:pPr algn="just"/>
            <a:r>
              <a:rPr lang="en-US" dirty="0"/>
              <a:t>In this table it shows the summary of the hired and not hired candidates according to  degree_p (percentage in degree or graduation).</a:t>
            </a:r>
            <a:endParaRPr lang="en-IN" dirty="0"/>
          </a:p>
          <a:p>
            <a:endParaRPr lang="en-IN" dirty="0"/>
          </a:p>
        </p:txBody>
      </p:sp>
      <p:sp>
        <p:nvSpPr>
          <p:cNvPr id="10" name="Text Placeholder 9">
            <a:extLst>
              <a:ext uri="{FF2B5EF4-FFF2-40B4-BE49-F238E27FC236}">
                <a16:creationId xmlns:a16="http://schemas.microsoft.com/office/drawing/2014/main" id="{6A843EAD-FA7A-4C78-94C4-A372F3DFE0B3}"/>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644C2AF7-CCA4-4C09-B2FC-CCA0A4FD700C}"/>
              </a:ext>
            </a:extLst>
          </p:cNvPr>
          <p:cNvSpPr>
            <a:spLocks noGrp="1"/>
          </p:cNvSpPr>
          <p:nvPr>
            <p:ph type="sldNum" idx="12"/>
          </p:nvPr>
        </p:nvSpPr>
        <p:spPr>
          <a:xfrm>
            <a:off x="8480584" y="4749851"/>
            <a:ext cx="548700" cy="393600"/>
          </a:xfrm>
        </p:spPr>
        <p:txBody>
          <a:bodyPr/>
          <a:lstStyle/>
          <a:p>
            <a:pPr lvl="0"/>
            <a:fld id="{00000000-1234-1234-1234-123412341234}" type="slidenum">
              <a:rPr lang="en" smtClean="0"/>
              <a:pPr lvl="0"/>
              <a:t>35</a:t>
            </a:fld>
            <a:endParaRPr lang="en"/>
          </a:p>
        </p:txBody>
      </p:sp>
      <p:graphicFrame>
        <p:nvGraphicFramePr>
          <p:cNvPr id="6" name="Table 6">
            <a:extLst>
              <a:ext uri="{FF2B5EF4-FFF2-40B4-BE49-F238E27FC236}">
                <a16:creationId xmlns:a16="http://schemas.microsoft.com/office/drawing/2014/main" id="{2931A08E-2D6E-4C21-B039-D0DDDCECCF04}"/>
              </a:ext>
            </a:extLst>
          </p:cNvPr>
          <p:cNvGraphicFramePr>
            <a:graphicFrameLocks noGrp="1"/>
          </p:cNvGraphicFramePr>
          <p:nvPr>
            <p:extLst>
              <p:ext uri="{D42A27DB-BD31-4B8C-83A1-F6EECF244321}">
                <p14:modId xmlns:p14="http://schemas.microsoft.com/office/powerpoint/2010/main" val="4198319338"/>
              </p:ext>
            </p:extLst>
          </p:nvPr>
        </p:nvGraphicFramePr>
        <p:xfrm>
          <a:off x="3558094" y="335756"/>
          <a:ext cx="5471190" cy="4246592"/>
        </p:xfrm>
        <a:graphic>
          <a:graphicData uri="http://schemas.openxmlformats.org/drawingml/2006/table">
            <a:tbl>
              <a:tblPr firstRow="1" bandRow="1">
                <a:tableStyleId>{8FD4443E-F989-4FC4-A0C8-D5A2AF1F390B}</a:tableStyleId>
              </a:tblPr>
              <a:tblGrid>
                <a:gridCol w="1823730">
                  <a:extLst>
                    <a:ext uri="{9D8B030D-6E8A-4147-A177-3AD203B41FA5}">
                      <a16:colId xmlns:a16="http://schemas.microsoft.com/office/drawing/2014/main" val="2941905784"/>
                    </a:ext>
                  </a:extLst>
                </a:gridCol>
                <a:gridCol w="1823730">
                  <a:extLst>
                    <a:ext uri="{9D8B030D-6E8A-4147-A177-3AD203B41FA5}">
                      <a16:colId xmlns:a16="http://schemas.microsoft.com/office/drawing/2014/main" val="1229229302"/>
                    </a:ext>
                  </a:extLst>
                </a:gridCol>
                <a:gridCol w="1823730">
                  <a:extLst>
                    <a:ext uri="{9D8B030D-6E8A-4147-A177-3AD203B41FA5}">
                      <a16:colId xmlns:a16="http://schemas.microsoft.com/office/drawing/2014/main" val="352842720"/>
                    </a:ext>
                  </a:extLst>
                </a:gridCol>
              </a:tblGrid>
              <a:tr h="606656">
                <a:tc>
                  <a:txBody>
                    <a:bodyPr/>
                    <a:lstStyle/>
                    <a:p>
                      <a:endParaRPr lang="en-IN"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Not 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0344434"/>
                  </a:ext>
                </a:extLst>
              </a:tr>
              <a:tr h="606656">
                <a:tc>
                  <a:txBody>
                    <a:bodyPr/>
                    <a:lstStyle/>
                    <a:p>
                      <a:r>
                        <a:rPr lang="en-US" sz="2000" dirty="0">
                          <a:highlight>
                            <a:srgbClr val="FF0000"/>
                          </a:highlight>
                        </a:rPr>
                        <a:t>Minimum</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7526460"/>
                  </a:ext>
                </a:extLst>
              </a:tr>
              <a:tr h="606656">
                <a:tc>
                  <a:txBody>
                    <a:bodyPr/>
                    <a:lstStyle/>
                    <a:p>
                      <a:pPr algn="l"/>
                      <a:r>
                        <a:rPr lang="en-US" sz="2000" dirty="0">
                          <a:highlight>
                            <a:srgbClr val="FF0000"/>
                          </a:highlight>
                        </a:rPr>
                        <a:t>First quartile</a:t>
                      </a:r>
                      <a:endParaRPr lang="en-IN" sz="2000" dirty="0">
                        <a:highlight>
                          <a:srgbClr val="FF0000"/>
                        </a:high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64.38</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61.37</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199550"/>
                  </a:ext>
                </a:extLst>
              </a:tr>
              <a:tr h="606656">
                <a:tc>
                  <a:txBody>
                    <a:bodyPr/>
                    <a:lstStyle/>
                    <a:p>
                      <a:r>
                        <a:rPr lang="en-US" sz="2000" dirty="0">
                          <a:highlight>
                            <a:srgbClr val="FF0000"/>
                          </a:highlight>
                        </a:rPr>
                        <a:t>Median</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69</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66</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359400"/>
                  </a:ext>
                </a:extLst>
              </a:tr>
              <a:tr h="606656">
                <a:tc>
                  <a:txBody>
                    <a:bodyPr/>
                    <a:lstStyle/>
                    <a:p>
                      <a:r>
                        <a:rPr lang="en-US" sz="2000" dirty="0">
                          <a:highlight>
                            <a:srgbClr val="FF0000"/>
                          </a:highlight>
                        </a:rPr>
                        <a:t>Mean</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68.95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66.17</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14325"/>
                  </a:ext>
                </a:extLst>
              </a:tr>
              <a:tr h="606656">
                <a:tc>
                  <a:txBody>
                    <a:bodyPr/>
                    <a:lstStyle/>
                    <a:p>
                      <a:r>
                        <a:rPr lang="en-US" sz="2000" dirty="0">
                          <a:highlight>
                            <a:srgbClr val="FF0000"/>
                          </a:highlight>
                        </a:rPr>
                        <a:t>Third quartile</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75.55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71.72</a:t>
                      </a:r>
                    </a:p>
                    <a:p>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4269"/>
                  </a:ext>
                </a:extLst>
              </a:tr>
              <a:tr h="606656">
                <a:tc>
                  <a:txBody>
                    <a:bodyPr/>
                    <a:lstStyle/>
                    <a:p>
                      <a:r>
                        <a:rPr lang="en-US" sz="2000" dirty="0">
                          <a:highlight>
                            <a:srgbClr val="FF0000"/>
                          </a:highlight>
                        </a:rPr>
                        <a:t>Maximum</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85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91</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826353"/>
                  </a:ext>
                </a:extLst>
              </a:tr>
            </a:tbl>
          </a:graphicData>
        </a:graphic>
      </p:graphicFrame>
    </p:spTree>
    <p:extLst>
      <p:ext uri="{BB962C8B-B14F-4D97-AF65-F5344CB8AC3E}">
        <p14:creationId xmlns:p14="http://schemas.microsoft.com/office/powerpoint/2010/main" val="1861820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F056-56E2-4475-94D8-55519FB66648}"/>
              </a:ext>
            </a:extLst>
          </p:cNvPr>
          <p:cNvSpPr>
            <a:spLocks noGrp="1"/>
          </p:cNvSpPr>
          <p:nvPr>
            <p:ph type="title"/>
          </p:nvPr>
        </p:nvSpPr>
        <p:spPr>
          <a:xfrm>
            <a:off x="457200" y="434575"/>
            <a:ext cx="3019647" cy="857400"/>
          </a:xfrm>
        </p:spPr>
        <p:txBody>
          <a:bodyPr/>
          <a:lstStyle/>
          <a:p>
            <a:r>
              <a:rPr lang="en-US" dirty="0"/>
              <a:t>Table 4</a:t>
            </a:r>
            <a:endParaRPr lang="en-IN" dirty="0"/>
          </a:p>
        </p:txBody>
      </p:sp>
      <p:sp>
        <p:nvSpPr>
          <p:cNvPr id="3" name="Text Placeholder 2">
            <a:extLst>
              <a:ext uri="{FF2B5EF4-FFF2-40B4-BE49-F238E27FC236}">
                <a16:creationId xmlns:a16="http://schemas.microsoft.com/office/drawing/2014/main" id="{8CC10C94-664E-4435-ADF9-8EAF3000F525}"/>
              </a:ext>
            </a:extLst>
          </p:cNvPr>
          <p:cNvSpPr>
            <a:spLocks noGrp="1"/>
          </p:cNvSpPr>
          <p:nvPr>
            <p:ph type="body" idx="1"/>
          </p:nvPr>
        </p:nvSpPr>
        <p:spPr/>
        <p:txBody>
          <a:bodyPr/>
          <a:lstStyle/>
          <a:p>
            <a:pPr algn="just"/>
            <a:r>
              <a:rPr lang="en-US" dirty="0"/>
              <a:t>In this table it shows the summary of the hired and not hired candidates according to  ssc_p (percentage in high school).</a:t>
            </a:r>
            <a:endParaRPr lang="en-IN" dirty="0"/>
          </a:p>
          <a:p>
            <a:endParaRPr lang="en-IN" dirty="0"/>
          </a:p>
        </p:txBody>
      </p:sp>
      <p:sp>
        <p:nvSpPr>
          <p:cNvPr id="4" name="Text Placeholder 3">
            <a:extLst>
              <a:ext uri="{FF2B5EF4-FFF2-40B4-BE49-F238E27FC236}">
                <a16:creationId xmlns:a16="http://schemas.microsoft.com/office/drawing/2014/main" id="{FA9D3BB3-E93F-4830-9A01-95BFAD3E872F}"/>
              </a:ext>
            </a:extLst>
          </p:cNvPr>
          <p:cNvSpPr>
            <a:spLocks noGrp="1"/>
          </p:cNvSpPr>
          <p:nvPr>
            <p:ph type="body" idx="2"/>
          </p:nvPr>
        </p:nvSpPr>
        <p:spPr>
          <a:xfrm>
            <a:off x="3558094" y="434575"/>
            <a:ext cx="5471189" cy="4147775"/>
          </a:xfrm>
        </p:spPr>
        <p:txBody>
          <a:bodyPr/>
          <a:lstStyle/>
          <a:p>
            <a:endParaRPr lang="en-IN" dirty="0"/>
          </a:p>
        </p:txBody>
      </p:sp>
      <p:sp>
        <p:nvSpPr>
          <p:cNvPr id="5" name="Slide Number Placeholder 4">
            <a:extLst>
              <a:ext uri="{FF2B5EF4-FFF2-40B4-BE49-F238E27FC236}">
                <a16:creationId xmlns:a16="http://schemas.microsoft.com/office/drawing/2014/main" id="{644C2AF7-CCA4-4C09-B2FC-CCA0A4FD70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graphicFrame>
        <p:nvGraphicFramePr>
          <p:cNvPr id="6" name="Table 6">
            <a:extLst>
              <a:ext uri="{FF2B5EF4-FFF2-40B4-BE49-F238E27FC236}">
                <a16:creationId xmlns:a16="http://schemas.microsoft.com/office/drawing/2014/main" id="{2931A08E-2D6E-4C21-B039-D0DDDCECCF04}"/>
              </a:ext>
            </a:extLst>
          </p:cNvPr>
          <p:cNvGraphicFramePr>
            <a:graphicFrameLocks noGrp="1"/>
          </p:cNvGraphicFramePr>
          <p:nvPr>
            <p:extLst>
              <p:ext uri="{D42A27DB-BD31-4B8C-83A1-F6EECF244321}">
                <p14:modId xmlns:p14="http://schemas.microsoft.com/office/powerpoint/2010/main" val="3385221797"/>
              </p:ext>
            </p:extLst>
          </p:nvPr>
        </p:nvGraphicFramePr>
        <p:xfrm>
          <a:off x="3558094" y="335756"/>
          <a:ext cx="5471190" cy="4246592"/>
        </p:xfrm>
        <a:graphic>
          <a:graphicData uri="http://schemas.openxmlformats.org/drawingml/2006/table">
            <a:tbl>
              <a:tblPr firstRow="1" bandRow="1">
                <a:tableStyleId>{8FD4443E-F989-4FC4-A0C8-D5A2AF1F390B}</a:tableStyleId>
              </a:tblPr>
              <a:tblGrid>
                <a:gridCol w="1823730">
                  <a:extLst>
                    <a:ext uri="{9D8B030D-6E8A-4147-A177-3AD203B41FA5}">
                      <a16:colId xmlns:a16="http://schemas.microsoft.com/office/drawing/2014/main" val="2941905784"/>
                    </a:ext>
                  </a:extLst>
                </a:gridCol>
                <a:gridCol w="1823730">
                  <a:extLst>
                    <a:ext uri="{9D8B030D-6E8A-4147-A177-3AD203B41FA5}">
                      <a16:colId xmlns:a16="http://schemas.microsoft.com/office/drawing/2014/main" val="1229229302"/>
                    </a:ext>
                  </a:extLst>
                </a:gridCol>
                <a:gridCol w="1823730">
                  <a:extLst>
                    <a:ext uri="{9D8B030D-6E8A-4147-A177-3AD203B41FA5}">
                      <a16:colId xmlns:a16="http://schemas.microsoft.com/office/drawing/2014/main" val="352842720"/>
                    </a:ext>
                  </a:extLst>
                </a:gridCol>
              </a:tblGrid>
              <a:tr h="606656">
                <a:tc>
                  <a:txBody>
                    <a:bodyPr/>
                    <a:lstStyle/>
                    <a:p>
                      <a:endParaRPr lang="en-IN"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tc>
                  <a:txBody>
                    <a:bodyPr/>
                    <a:lstStyle/>
                    <a:p>
                      <a:r>
                        <a:rPr lang="en-US" sz="2400" dirty="0">
                          <a:highlight>
                            <a:srgbClr val="FF0000"/>
                          </a:highlight>
                        </a:rPr>
                        <a:t>Not Hired</a:t>
                      </a:r>
                      <a:endParaRPr lang="en-IN" sz="2400" dirty="0">
                        <a:highlight>
                          <a:srgbClr val="FF0000"/>
                        </a:highligh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0344434"/>
                  </a:ext>
                </a:extLst>
              </a:tr>
              <a:tr h="606656">
                <a:tc>
                  <a:txBody>
                    <a:bodyPr/>
                    <a:lstStyle/>
                    <a:p>
                      <a:r>
                        <a:rPr lang="en-US" sz="2000" dirty="0">
                          <a:highlight>
                            <a:srgbClr val="FF0000"/>
                          </a:highlight>
                        </a:rPr>
                        <a:t>Minimum</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41</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40.89</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7526460"/>
                  </a:ext>
                </a:extLst>
              </a:tr>
              <a:tr h="606656">
                <a:tc>
                  <a:txBody>
                    <a:bodyPr/>
                    <a:lstStyle/>
                    <a:p>
                      <a:pPr algn="l"/>
                      <a:r>
                        <a:rPr lang="en-US" sz="2000" dirty="0">
                          <a:highlight>
                            <a:srgbClr val="FF0000"/>
                          </a:highlight>
                        </a:rPr>
                        <a:t>First quartile</a:t>
                      </a:r>
                      <a:endParaRPr lang="en-IN" sz="2000" dirty="0">
                        <a:highlight>
                          <a:srgbClr val="FF0000"/>
                        </a:high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63.75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59.45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199550"/>
                  </a:ext>
                </a:extLst>
              </a:tr>
              <a:tr h="606656">
                <a:tc>
                  <a:txBody>
                    <a:bodyPr/>
                    <a:lstStyle/>
                    <a:p>
                      <a:r>
                        <a:rPr lang="en-US" sz="2000" dirty="0">
                          <a:highlight>
                            <a:srgbClr val="FF0000"/>
                          </a:highlight>
                        </a:rPr>
                        <a:t>Median</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69.30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66.50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359400"/>
                  </a:ext>
                </a:extLst>
              </a:tr>
              <a:tr h="606656">
                <a:tc>
                  <a:txBody>
                    <a:bodyPr/>
                    <a:lstStyle/>
                    <a:p>
                      <a:r>
                        <a:rPr lang="en-US" sz="2000" dirty="0">
                          <a:highlight>
                            <a:srgbClr val="FF0000"/>
                          </a:highlight>
                        </a:rPr>
                        <a:t>Mean</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69.76</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66.61</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14325"/>
                  </a:ext>
                </a:extLst>
              </a:tr>
              <a:tr h="606656">
                <a:tc>
                  <a:txBody>
                    <a:bodyPr/>
                    <a:lstStyle/>
                    <a:p>
                      <a:r>
                        <a:rPr lang="en-US" sz="2000" dirty="0">
                          <a:highlight>
                            <a:srgbClr val="FF0000"/>
                          </a:highlight>
                        </a:rPr>
                        <a:t>Third quartile</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79.50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75.25</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4269"/>
                  </a:ext>
                </a:extLst>
              </a:tr>
              <a:tr h="606656">
                <a:tc>
                  <a:txBody>
                    <a:bodyPr/>
                    <a:lstStyle/>
                    <a:p>
                      <a:r>
                        <a:rPr lang="en-US" sz="2000" dirty="0">
                          <a:highlight>
                            <a:srgbClr val="FF0000"/>
                          </a:highlight>
                        </a:rPr>
                        <a:t>Maximum</a:t>
                      </a:r>
                      <a:endParaRPr lang="en-IN" sz="2000"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88</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ighlight>
                            <a:srgbClr val="FF0000"/>
                          </a:highlight>
                        </a:rPr>
                        <a:t>90</a:t>
                      </a:r>
                      <a:endParaRPr lang="en-IN" dirty="0">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826353"/>
                  </a:ext>
                </a:extLst>
              </a:tr>
            </a:tbl>
          </a:graphicData>
        </a:graphic>
      </p:graphicFrame>
    </p:spTree>
    <p:extLst>
      <p:ext uri="{BB962C8B-B14F-4D97-AF65-F5344CB8AC3E}">
        <p14:creationId xmlns:p14="http://schemas.microsoft.com/office/powerpoint/2010/main" val="2302996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A35B-C53A-5E2D-A11F-93AA43A6EC2D}"/>
              </a:ext>
            </a:extLst>
          </p:cNvPr>
          <p:cNvSpPr>
            <a:spLocks noGrp="1"/>
          </p:cNvSpPr>
          <p:nvPr>
            <p:ph type="title"/>
          </p:nvPr>
        </p:nvSpPr>
        <p:spPr>
          <a:xfrm>
            <a:off x="543261" y="447285"/>
            <a:ext cx="6025500" cy="857400"/>
          </a:xfrm>
        </p:spPr>
        <p:txBody>
          <a:bodyPr/>
          <a:lstStyle/>
          <a:p>
            <a:r>
              <a:rPr lang="en-GB" dirty="0"/>
              <a:t>Results</a:t>
            </a:r>
            <a:endParaRPr lang="en-IN" dirty="0"/>
          </a:p>
        </p:txBody>
      </p:sp>
      <p:sp>
        <p:nvSpPr>
          <p:cNvPr id="3" name="Text Placeholder 2">
            <a:extLst>
              <a:ext uri="{FF2B5EF4-FFF2-40B4-BE49-F238E27FC236}">
                <a16:creationId xmlns:a16="http://schemas.microsoft.com/office/drawing/2014/main" id="{A28BC01D-20E7-84E5-4AE1-0CB2DE6EF6B1}"/>
              </a:ext>
            </a:extLst>
          </p:cNvPr>
          <p:cNvSpPr>
            <a:spLocks noGrp="1"/>
          </p:cNvSpPr>
          <p:nvPr>
            <p:ph type="body" idx="1"/>
          </p:nvPr>
        </p:nvSpPr>
        <p:spPr>
          <a:xfrm>
            <a:off x="457200" y="1428748"/>
            <a:ext cx="8572084" cy="3197040"/>
          </a:xfrm>
        </p:spPr>
        <p:txBody>
          <a:bodyPr/>
          <a:lstStyle/>
          <a:p>
            <a:pPr algn="just"/>
            <a:r>
              <a:rPr lang="en-US" sz="1800" dirty="0">
                <a:effectLst/>
                <a:latin typeface="Times New Roman" panose="02020603050405020304" pitchFamily="18" charset="0"/>
                <a:ea typeface="Calibri" panose="020F0502020204030204" pitchFamily="34" charset="0"/>
              </a:rPr>
              <a:t>online recruitment system has revolutionized the offline recruitment system. Slowly by slowly in some ways there is a change in the recruitment process which highly affects the traditional method. From the data we have collected we have clearly seen that a company is hiring a fresher by its qualifications specially by their work experience and their MBA marks for their assistant manager post. As we have seen that for acquiring any job, we have to make our educational qualifications looks good. A student is getting hired or not is mostly depends on the academics for the first time. But apart from these qualifications students who is getting graduation marks was also important for some candidates from the process of recruitment. Therefore, we can see that recruitment system is somehow changing and using machine learning makes easy way for the recruiters and the candidates so that it will makes us life easier.</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653590EA-E7A4-05F8-1670-EDA9EA3E00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2879532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C72B-E310-20D3-CE2D-0C74468A858C}"/>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61580CCA-AC19-69CC-E5F6-8EFED799173F}"/>
              </a:ext>
            </a:extLst>
          </p:cNvPr>
          <p:cNvSpPr>
            <a:spLocks noGrp="1"/>
          </p:cNvSpPr>
          <p:nvPr>
            <p:ph type="body" idx="1"/>
          </p:nvPr>
        </p:nvSpPr>
        <p:spPr>
          <a:xfrm>
            <a:off x="457200" y="1428747"/>
            <a:ext cx="8572084" cy="3280177"/>
          </a:xfrm>
        </p:spPr>
        <p:txBody>
          <a:bodyPr/>
          <a:lstStyle/>
          <a:p>
            <a:pPr algn="just"/>
            <a:r>
              <a:rPr lang="en-US" sz="1800" dirty="0">
                <a:effectLst/>
                <a:latin typeface="Times New Roman" panose="02020603050405020304" pitchFamily="18" charset="0"/>
                <a:ea typeface="Calibri" panose="020F0502020204030204" pitchFamily="34" charset="0"/>
              </a:rPr>
              <a:t>We conclude that machine learning helps the recruitment process in many ways to ease the work of a recruiter or the candidate who is filling the post in a company or finding a job in the company. As it will also tell us work experience is most important for the post of assistant manager. Experience and marks in graduation and MBA play a crucial part in getting posted by any company. Therefore, a good work experience will get too easy for a candidate to get a job in a reputed company. We also see that hired candidates have an average in marks or inexperience. They neither are too good nor too bad. Hiring can be difficult to make our process fast we have to use machine learning. Our traditional system of hiring candidates is outdated and needs to be replaced as it will waste a huge amount of time, money, and mainly services that will use somewhere where it is also needed.</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E8CA2957-72CA-F613-FED2-3B4FAC2CAA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147647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0AD5E3-73A2-49F2-8485-B1F5D91D45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7" name="Picture 6">
            <a:extLst>
              <a:ext uri="{FF2B5EF4-FFF2-40B4-BE49-F238E27FC236}">
                <a16:creationId xmlns:a16="http://schemas.microsoft.com/office/drawing/2014/main" id="{D2963AEE-A685-4A7F-AA2E-CB879D13596D}"/>
              </a:ext>
            </a:extLst>
          </p:cNvPr>
          <p:cNvPicPr>
            <a:picLocks noChangeAspect="1"/>
          </p:cNvPicPr>
          <p:nvPr/>
        </p:nvPicPr>
        <p:blipFill>
          <a:blip r:embed="rId2"/>
          <a:stretch>
            <a:fillRect/>
          </a:stretch>
        </p:blipFill>
        <p:spPr>
          <a:xfrm>
            <a:off x="1118705" y="1280932"/>
            <a:ext cx="6906589" cy="2581635"/>
          </a:xfrm>
          <a:prstGeom prst="rect">
            <a:avLst/>
          </a:prstGeom>
        </p:spPr>
      </p:pic>
    </p:spTree>
    <p:extLst>
      <p:ext uri="{BB962C8B-B14F-4D97-AF65-F5344CB8AC3E}">
        <p14:creationId xmlns:p14="http://schemas.microsoft.com/office/powerpoint/2010/main" val="245757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itle 1">
            <a:extLst>
              <a:ext uri="{FF2B5EF4-FFF2-40B4-BE49-F238E27FC236}">
                <a16:creationId xmlns:a16="http://schemas.microsoft.com/office/drawing/2014/main" id="{E7B0EF54-F0A3-4B09-8564-23174498A402}"/>
              </a:ext>
            </a:extLst>
          </p:cNvPr>
          <p:cNvSpPr>
            <a:spLocks noGrp="1"/>
          </p:cNvSpPr>
          <p:nvPr>
            <p:ph type="title"/>
          </p:nvPr>
        </p:nvSpPr>
        <p:spPr/>
        <p:txBody>
          <a:bodyPr/>
          <a:lstStyle/>
          <a:p>
            <a:r>
              <a:rPr lang="en-US" dirty="0"/>
              <a:t>RECRUITMENT</a:t>
            </a:r>
            <a:endParaRPr lang="en-IN" dirty="0"/>
          </a:p>
        </p:txBody>
      </p:sp>
      <p:sp>
        <p:nvSpPr>
          <p:cNvPr id="3" name="Text Placeholder 2">
            <a:extLst>
              <a:ext uri="{FF2B5EF4-FFF2-40B4-BE49-F238E27FC236}">
                <a16:creationId xmlns:a16="http://schemas.microsoft.com/office/drawing/2014/main" id="{CB9256FF-F6F7-475D-B6B9-93099E722B89}"/>
              </a:ext>
            </a:extLst>
          </p:cNvPr>
          <p:cNvSpPr>
            <a:spLocks noGrp="1"/>
          </p:cNvSpPr>
          <p:nvPr>
            <p:ph type="body" idx="1"/>
          </p:nvPr>
        </p:nvSpPr>
        <p:spPr>
          <a:xfrm>
            <a:off x="457200" y="1428750"/>
            <a:ext cx="4986670" cy="3153600"/>
          </a:xfrm>
        </p:spPr>
        <p:txBody>
          <a:bodyPr/>
          <a:lstStyle/>
          <a:p>
            <a:pPr algn="just"/>
            <a:r>
              <a:rPr lang="en-US" dirty="0"/>
              <a:t>Recruitment is the method to determine requirements the number of vacancies, analyze the job, reviewing the participants, screening them and then select for the post.</a:t>
            </a:r>
          </a:p>
          <a:p>
            <a:pPr marL="101600" indent="0">
              <a:buNone/>
            </a:pPr>
            <a:endParaRPr lang="en-IN" dirty="0"/>
          </a:p>
        </p:txBody>
      </p:sp>
      <p:sp>
        <p:nvSpPr>
          <p:cNvPr id="4" name="Text Placeholder 3">
            <a:extLst>
              <a:ext uri="{FF2B5EF4-FFF2-40B4-BE49-F238E27FC236}">
                <a16:creationId xmlns:a16="http://schemas.microsoft.com/office/drawing/2014/main" id="{33BA7D90-C146-46F3-8CB5-D769A57ADAD3}"/>
              </a:ext>
            </a:extLst>
          </p:cNvPr>
          <p:cNvSpPr>
            <a:spLocks noGrp="1"/>
          </p:cNvSpPr>
          <p:nvPr>
            <p:ph type="body" idx="2"/>
          </p:nvPr>
        </p:nvSpPr>
        <p:spPr>
          <a:xfrm>
            <a:off x="5536873" y="1459476"/>
            <a:ext cx="3266883" cy="2746831"/>
          </a:xfrm>
        </p:spPr>
        <p:txBody>
          <a:bodyPr/>
          <a:lstStyle/>
          <a:p>
            <a:endParaRPr lang="en-IN" dirty="0"/>
          </a:p>
        </p:txBody>
      </p:sp>
      <p:sp>
        <p:nvSpPr>
          <p:cNvPr id="63" name="Google Shape;63;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9D92ECCB-528E-4A20-A522-1766A7B61CEB}"/>
              </a:ext>
            </a:extLst>
          </p:cNvPr>
          <p:cNvPicPr>
            <a:picLocks noChangeAspect="1"/>
          </p:cNvPicPr>
          <p:nvPr/>
        </p:nvPicPr>
        <p:blipFill>
          <a:blip r:embed="rId3"/>
          <a:stretch>
            <a:fillRect/>
          </a:stretch>
        </p:blipFill>
        <p:spPr>
          <a:xfrm>
            <a:off x="5536875" y="1459476"/>
            <a:ext cx="3266882" cy="27468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70" name="Google Shape;70;p13"/>
          <p:cNvSpPr txBox="1">
            <a:spLocks noGrp="1"/>
          </p:cNvSpPr>
          <p:nvPr>
            <p:ph type="sldNum" idx="12"/>
          </p:nvPr>
        </p:nvSpPr>
        <p:spPr/>
        <p:txBody>
          <a:bodyPr spcFirstLastPara="1" wrap="square" lIns="0" tIns="0" rIns="0" bIns="0" anchor="ctr" anchorCtr="0">
            <a:noAutofit/>
          </a:bodyPr>
          <a:lstStyle/>
          <a:p>
            <a:pPr lvl="0"/>
            <a:fld id="{00000000-1234-1234-1234-123412341234}" type="slidenum">
              <a:rPr lang="en"/>
              <a:pPr lvl="0"/>
              <a:t>5</a:t>
            </a:fld>
            <a:endParaRPr lang="en"/>
          </a:p>
        </p:txBody>
      </p:sp>
      <p:sp>
        <p:nvSpPr>
          <p:cNvPr id="3" name="Text Placeholder 2">
            <a:extLst>
              <a:ext uri="{FF2B5EF4-FFF2-40B4-BE49-F238E27FC236}">
                <a16:creationId xmlns:a16="http://schemas.microsoft.com/office/drawing/2014/main" id="{69E4D671-C47C-4945-97F6-179990E93CD4}"/>
              </a:ext>
            </a:extLst>
          </p:cNvPr>
          <p:cNvSpPr>
            <a:spLocks noGrp="1"/>
          </p:cNvSpPr>
          <p:nvPr>
            <p:ph type="body" idx="4294967295"/>
          </p:nvPr>
        </p:nvSpPr>
        <p:spPr>
          <a:xfrm>
            <a:off x="435935" y="1036638"/>
            <a:ext cx="6762307" cy="3660775"/>
          </a:xfrm>
        </p:spPr>
        <p:txBody>
          <a:bodyPr/>
          <a:lstStyle/>
          <a:p>
            <a:pPr marL="12700" indent="0">
              <a:buNone/>
            </a:pPr>
            <a:r>
              <a:rPr lang="en-US" b="1" dirty="0"/>
              <a:t>According to </a:t>
            </a:r>
            <a:r>
              <a:rPr lang="en-US" sz="3600" b="1" dirty="0"/>
              <a:t>EDWIN B FLIPPO</a:t>
            </a:r>
          </a:p>
          <a:p>
            <a:pPr marL="12700" indent="0" algn="just">
              <a:buNone/>
            </a:pPr>
            <a:r>
              <a:rPr lang="en-US" dirty="0"/>
              <a:t>“</a:t>
            </a:r>
            <a:r>
              <a:rPr lang="en-US" sz="3200" b="1" dirty="0"/>
              <a:t>Recruitment is the process of searching the candidates for employment and stimulating them to apply for jobs in an organization</a:t>
            </a:r>
            <a:r>
              <a:rPr lang="en-US" sz="3200" dirty="0"/>
              <a:t>.”</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F26E-0879-4FFA-B073-B18C9469C0D5}"/>
              </a:ext>
            </a:extLst>
          </p:cNvPr>
          <p:cNvSpPr>
            <a:spLocks noGrp="1"/>
          </p:cNvSpPr>
          <p:nvPr>
            <p:ph type="title"/>
          </p:nvPr>
        </p:nvSpPr>
        <p:spPr/>
        <p:txBody>
          <a:bodyPr/>
          <a:lstStyle/>
          <a:p>
            <a:r>
              <a:rPr lang="en-US" dirty="0"/>
              <a:t>Online recruitment system</a:t>
            </a:r>
            <a:endParaRPr lang="en-IN" dirty="0"/>
          </a:p>
        </p:txBody>
      </p:sp>
      <p:sp>
        <p:nvSpPr>
          <p:cNvPr id="5" name="Text Placeholder 4">
            <a:extLst>
              <a:ext uri="{FF2B5EF4-FFF2-40B4-BE49-F238E27FC236}">
                <a16:creationId xmlns:a16="http://schemas.microsoft.com/office/drawing/2014/main" id="{3D08574D-ABBF-4035-92B2-86D3C594E5CE}"/>
              </a:ext>
            </a:extLst>
          </p:cNvPr>
          <p:cNvSpPr>
            <a:spLocks noGrp="1"/>
          </p:cNvSpPr>
          <p:nvPr>
            <p:ph type="body" idx="1"/>
          </p:nvPr>
        </p:nvSpPr>
        <p:spPr>
          <a:xfrm>
            <a:off x="457200" y="1428750"/>
            <a:ext cx="4534946" cy="3153600"/>
          </a:xfrm>
        </p:spPr>
        <p:txBody>
          <a:bodyPr/>
          <a:lstStyle/>
          <a:p>
            <a:pPr algn="just"/>
            <a:r>
              <a:rPr lang="en-US" dirty="0"/>
              <a:t>An online recruitment system is a service that automates a company’s recruiting needs by getting volumes of employment applications over the internet.</a:t>
            </a:r>
          </a:p>
          <a:p>
            <a:pPr algn="just"/>
            <a:r>
              <a:rPr lang="en-US" dirty="0"/>
              <a:t>It allows a company to easily streamline the different processes involved.</a:t>
            </a:r>
            <a:endParaRPr lang="en-IN" dirty="0"/>
          </a:p>
        </p:txBody>
      </p:sp>
      <p:sp>
        <p:nvSpPr>
          <p:cNvPr id="6" name="Text Placeholder 5">
            <a:extLst>
              <a:ext uri="{FF2B5EF4-FFF2-40B4-BE49-F238E27FC236}">
                <a16:creationId xmlns:a16="http://schemas.microsoft.com/office/drawing/2014/main" id="{8BA7C4AA-275E-45AA-A202-BA0963B3EFBA}"/>
              </a:ext>
            </a:extLst>
          </p:cNvPr>
          <p:cNvSpPr>
            <a:spLocks noGrp="1"/>
          </p:cNvSpPr>
          <p:nvPr>
            <p:ph type="body" idx="2"/>
          </p:nvPr>
        </p:nvSpPr>
        <p:spPr>
          <a:xfrm>
            <a:off x="5029200" y="1428750"/>
            <a:ext cx="3912781" cy="3153600"/>
          </a:xfrm>
        </p:spPr>
        <p:txBody>
          <a:bodyPr/>
          <a:lstStyle/>
          <a:p>
            <a:endParaRPr lang="en-IN" dirty="0"/>
          </a:p>
        </p:txBody>
      </p:sp>
      <p:sp>
        <p:nvSpPr>
          <p:cNvPr id="4" name="Slide Number Placeholder 3">
            <a:extLst>
              <a:ext uri="{FF2B5EF4-FFF2-40B4-BE49-F238E27FC236}">
                <a16:creationId xmlns:a16="http://schemas.microsoft.com/office/drawing/2014/main" id="{2A87284D-516B-4608-A639-A28670BAAD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8" name="Picture 7">
            <a:extLst>
              <a:ext uri="{FF2B5EF4-FFF2-40B4-BE49-F238E27FC236}">
                <a16:creationId xmlns:a16="http://schemas.microsoft.com/office/drawing/2014/main" id="{8D339FF3-3785-4015-A8D6-BDEFF6BBD4D3}"/>
              </a:ext>
            </a:extLst>
          </p:cNvPr>
          <p:cNvPicPr>
            <a:picLocks noChangeAspect="1"/>
          </p:cNvPicPr>
          <p:nvPr/>
        </p:nvPicPr>
        <p:blipFill>
          <a:blip r:embed="rId2"/>
          <a:stretch>
            <a:fillRect/>
          </a:stretch>
        </p:blipFill>
        <p:spPr>
          <a:xfrm>
            <a:off x="5066254" y="1459476"/>
            <a:ext cx="3912781" cy="3122874"/>
          </a:xfrm>
          <a:prstGeom prst="rect">
            <a:avLst/>
          </a:prstGeom>
        </p:spPr>
      </p:pic>
    </p:spTree>
    <p:extLst>
      <p:ext uri="{BB962C8B-B14F-4D97-AF65-F5344CB8AC3E}">
        <p14:creationId xmlns:p14="http://schemas.microsoft.com/office/powerpoint/2010/main" val="93424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2A6C-B316-49AA-ADBA-0C56A2A2A37E}"/>
              </a:ext>
            </a:extLst>
          </p:cNvPr>
          <p:cNvSpPr>
            <a:spLocks noGrp="1"/>
          </p:cNvSpPr>
          <p:nvPr>
            <p:ph type="title"/>
          </p:nvPr>
        </p:nvSpPr>
        <p:spPr>
          <a:xfrm>
            <a:off x="457199" y="434575"/>
            <a:ext cx="7070651" cy="857400"/>
          </a:xfrm>
        </p:spPr>
        <p:txBody>
          <a:bodyPr/>
          <a:lstStyle/>
          <a:p>
            <a:r>
              <a:rPr lang="en-US" sz="2800" dirty="0"/>
              <a:t>MERITS OF ONLINE RECRUITMENT SYSTEM</a:t>
            </a:r>
            <a:endParaRPr lang="en-IN" sz="2800" dirty="0"/>
          </a:p>
        </p:txBody>
      </p:sp>
      <p:sp>
        <p:nvSpPr>
          <p:cNvPr id="3" name="Text Placeholder 2">
            <a:extLst>
              <a:ext uri="{FF2B5EF4-FFF2-40B4-BE49-F238E27FC236}">
                <a16:creationId xmlns:a16="http://schemas.microsoft.com/office/drawing/2014/main" id="{7A6A77B4-EC82-4CBD-B5F3-54F7D56E7D7A}"/>
              </a:ext>
            </a:extLst>
          </p:cNvPr>
          <p:cNvSpPr>
            <a:spLocks noGrp="1"/>
          </p:cNvSpPr>
          <p:nvPr>
            <p:ph type="body" idx="1"/>
          </p:nvPr>
        </p:nvSpPr>
        <p:spPr>
          <a:xfrm>
            <a:off x="457199" y="1428750"/>
            <a:ext cx="6655981" cy="3153600"/>
          </a:xfrm>
        </p:spPr>
        <p:txBody>
          <a:bodyPr/>
          <a:lstStyle/>
          <a:p>
            <a:r>
              <a:rPr lang="en-US" dirty="0"/>
              <a:t> </a:t>
            </a:r>
            <a:r>
              <a:rPr lang="en-US" dirty="0">
                <a:solidFill>
                  <a:schemeClr val="bg1"/>
                </a:solidFill>
              </a:rPr>
              <a:t>Cost-effective process.</a:t>
            </a:r>
          </a:p>
          <a:p>
            <a:r>
              <a:rPr lang="en-IN" dirty="0">
                <a:solidFill>
                  <a:schemeClr val="bg1"/>
                </a:solidFill>
              </a:rPr>
              <a:t>It’s immediate and easy.</a:t>
            </a:r>
          </a:p>
          <a:p>
            <a:r>
              <a:rPr lang="en-IN" dirty="0">
                <a:solidFill>
                  <a:schemeClr val="bg1"/>
                </a:solidFill>
              </a:rPr>
              <a:t>We can reach to a bigger audience.</a:t>
            </a:r>
          </a:p>
          <a:p>
            <a:r>
              <a:rPr lang="en-IN" dirty="0">
                <a:solidFill>
                  <a:schemeClr val="bg1"/>
                </a:solidFill>
              </a:rPr>
              <a:t> company make jobs advertisement more attractive.</a:t>
            </a:r>
          </a:p>
          <a:p>
            <a:r>
              <a:rPr lang="en-IN" dirty="0">
                <a:solidFill>
                  <a:schemeClr val="bg1"/>
                </a:solidFill>
              </a:rPr>
              <a:t>It is flexible, durable and accessible.</a:t>
            </a:r>
          </a:p>
          <a:p>
            <a:r>
              <a:rPr lang="en-IN" dirty="0">
                <a:solidFill>
                  <a:schemeClr val="bg1"/>
                </a:solidFill>
              </a:rPr>
              <a:t>It expedites the hiring process.</a:t>
            </a:r>
          </a:p>
          <a:p>
            <a:r>
              <a:rPr lang="en-IN" dirty="0">
                <a:solidFill>
                  <a:schemeClr val="bg1"/>
                </a:solidFill>
              </a:rPr>
              <a:t>It allows confidentiality. </a:t>
            </a:r>
          </a:p>
          <a:p>
            <a:pPr marL="101600" indent="0">
              <a:buNone/>
            </a:pPr>
            <a:r>
              <a:rPr lang="en-US" dirty="0"/>
              <a:t> </a:t>
            </a:r>
            <a:endParaRPr lang="en-IN" dirty="0"/>
          </a:p>
        </p:txBody>
      </p:sp>
      <p:sp>
        <p:nvSpPr>
          <p:cNvPr id="5" name="Slide Number Placeholder 4">
            <a:extLst>
              <a:ext uri="{FF2B5EF4-FFF2-40B4-BE49-F238E27FC236}">
                <a16:creationId xmlns:a16="http://schemas.microsoft.com/office/drawing/2014/main" id="{EB30B267-7F55-496B-BD45-870C817BD8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6369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2A6C-B316-49AA-ADBA-0C56A2A2A37E}"/>
              </a:ext>
            </a:extLst>
          </p:cNvPr>
          <p:cNvSpPr>
            <a:spLocks noGrp="1"/>
          </p:cNvSpPr>
          <p:nvPr>
            <p:ph type="title"/>
          </p:nvPr>
        </p:nvSpPr>
        <p:spPr>
          <a:xfrm>
            <a:off x="457199" y="434575"/>
            <a:ext cx="7070651" cy="857400"/>
          </a:xfrm>
        </p:spPr>
        <p:txBody>
          <a:bodyPr/>
          <a:lstStyle/>
          <a:p>
            <a:r>
              <a:rPr lang="en-US" sz="2800" dirty="0"/>
              <a:t>DEMERITS OF ONLINE RECRUITMENT SYSTEM</a:t>
            </a:r>
            <a:endParaRPr lang="en-IN" sz="2800" dirty="0"/>
          </a:p>
        </p:txBody>
      </p:sp>
      <p:sp>
        <p:nvSpPr>
          <p:cNvPr id="3" name="Text Placeholder 2">
            <a:extLst>
              <a:ext uri="{FF2B5EF4-FFF2-40B4-BE49-F238E27FC236}">
                <a16:creationId xmlns:a16="http://schemas.microsoft.com/office/drawing/2014/main" id="{7A6A77B4-EC82-4CBD-B5F3-54F7D56E7D7A}"/>
              </a:ext>
            </a:extLst>
          </p:cNvPr>
          <p:cNvSpPr>
            <a:spLocks noGrp="1"/>
          </p:cNvSpPr>
          <p:nvPr>
            <p:ph type="body" idx="1"/>
          </p:nvPr>
        </p:nvSpPr>
        <p:spPr>
          <a:xfrm>
            <a:off x="457199" y="1428750"/>
            <a:ext cx="6655981" cy="3153600"/>
          </a:xfrm>
        </p:spPr>
        <p:txBody>
          <a:bodyPr/>
          <a:lstStyle/>
          <a:p>
            <a:pPr marL="342900" indent="-342900">
              <a:buFont typeface="Arial" panose="020B0604020202020204" pitchFamily="34" charset="0"/>
              <a:buChar char="•"/>
            </a:pPr>
            <a:r>
              <a:rPr lang="en-US" dirty="0"/>
              <a:t> </a:t>
            </a:r>
            <a:r>
              <a:rPr lang="en-US" dirty="0">
                <a:solidFill>
                  <a:schemeClr val="bg1"/>
                </a:solidFill>
              </a:rPr>
              <a:t>Costs can spiral.</a:t>
            </a:r>
          </a:p>
          <a:p>
            <a:pPr marL="342900" indent="-342900">
              <a:buFont typeface="Arial" panose="020B0604020202020204" pitchFamily="34" charset="0"/>
              <a:buChar char="•"/>
            </a:pPr>
            <a:r>
              <a:rPr lang="en-US" dirty="0">
                <a:solidFill>
                  <a:schemeClr val="bg1"/>
                </a:solidFill>
              </a:rPr>
              <a:t>It can be difficult to measure their effectiveness.</a:t>
            </a:r>
          </a:p>
          <a:p>
            <a:pPr marL="342900" indent="-342900">
              <a:buFont typeface="Arial" panose="020B0604020202020204" pitchFamily="34" charset="0"/>
              <a:buChar char="•"/>
            </a:pPr>
            <a:r>
              <a:rPr lang="en-US" dirty="0">
                <a:solidFill>
                  <a:schemeClr val="bg1"/>
                </a:solidFill>
              </a:rPr>
              <a:t>It’s informal.</a:t>
            </a:r>
          </a:p>
          <a:p>
            <a:pPr marL="342900" indent="-342900">
              <a:buFont typeface="Arial" panose="020B0604020202020204" pitchFamily="34" charset="0"/>
              <a:buChar char="•"/>
            </a:pPr>
            <a:r>
              <a:rPr lang="en-US" dirty="0">
                <a:solidFill>
                  <a:schemeClr val="bg1"/>
                </a:solidFill>
              </a:rPr>
              <a:t>It attracts bad candidates.</a:t>
            </a:r>
          </a:p>
          <a:p>
            <a:pPr marL="342900" indent="-342900">
              <a:buFont typeface="Arial" panose="020B0604020202020204" pitchFamily="34" charset="0"/>
              <a:buChar char="•"/>
            </a:pPr>
            <a:r>
              <a:rPr lang="en-US" dirty="0">
                <a:solidFill>
                  <a:schemeClr val="bg1"/>
                </a:solidFill>
              </a:rPr>
              <a:t>There’s a lot of competition.</a:t>
            </a:r>
          </a:p>
          <a:p>
            <a:pPr marL="342900" indent="-342900">
              <a:buFont typeface="Arial" panose="020B0604020202020204" pitchFamily="34" charset="0"/>
              <a:buChar char="•"/>
            </a:pPr>
            <a:r>
              <a:rPr lang="en-US" dirty="0">
                <a:solidFill>
                  <a:schemeClr val="bg1"/>
                </a:solidFill>
              </a:rPr>
              <a:t>It could lead to lost labor hours.</a:t>
            </a:r>
          </a:p>
          <a:p>
            <a:pPr marL="342900" indent="-342900">
              <a:buFont typeface="Arial" panose="020B0604020202020204" pitchFamily="34" charset="0"/>
              <a:buChar char="•"/>
            </a:pPr>
            <a:r>
              <a:rPr lang="en-US" dirty="0">
                <a:solidFill>
                  <a:schemeClr val="bg1"/>
                </a:solidFill>
              </a:rPr>
              <a:t>You may miss out great employees.</a:t>
            </a:r>
            <a:endParaRPr lang="en-IN" dirty="0">
              <a:solidFill>
                <a:schemeClr val="bg1"/>
              </a:solidFill>
            </a:endParaRPr>
          </a:p>
          <a:p>
            <a:pPr marL="101600" indent="0">
              <a:buNone/>
            </a:pPr>
            <a:endParaRPr lang="en-IN" dirty="0"/>
          </a:p>
        </p:txBody>
      </p:sp>
      <p:sp>
        <p:nvSpPr>
          <p:cNvPr id="5" name="Slide Number Placeholder 4">
            <a:extLst>
              <a:ext uri="{FF2B5EF4-FFF2-40B4-BE49-F238E27FC236}">
                <a16:creationId xmlns:a16="http://schemas.microsoft.com/office/drawing/2014/main" id="{EB30B267-7F55-496B-BD45-870C817BD8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28304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5C93-55FA-4837-B67A-C4D9D62EF21D}"/>
              </a:ext>
            </a:extLst>
          </p:cNvPr>
          <p:cNvSpPr>
            <a:spLocks noGrp="1"/>
          </p:cNvSpPr>
          <p:nvPr>
            <p:ph type="title"/>
          </p:nvPr>
        </p:nvSpPr>
        <p:spPr>
          <a:xfrm>
            <a:off x="457199" y="434575"/>
            <a:ext cx="8240233" cy="857400"/>
          </a:xfrm>
        </p:spPr>
        <p:txBody>
          <a:bodyPr/>
          <a:lstStyle/>
          <a:p>
            <a:r>
              <a:rPr lang="en-US" dirty="0"/>
              <a:t>Process of online recruitment system</a:t>
            </a:r>
            <a:endParaRPr lang="en-IN" dirty="0"/>
          </a:p>
        </p:txBody>
      </p:sp>
      <p:sp>
        <p:nvSpPr>
          <p:cNvPr id="3" name="Text Placeholder 2">
            <a:extLst>
              <a:ext uri="{FF2B5EF4-FFF2-40B4-BE49-F238E27FC236}">
                <a16:creationId xmlns:a16="http://schemas.microsoft.com/office/drawing/2014/main" id="{34C5DD15-C8B4-4B7D-9217-B6E01B0935E1}"/>
              </a:ext>
            </a:extLst>
          </p:cNvPr>
          <p:cNvSpPr>
            <a:spLocks noGrp="1"/>
          </p:cNvSpPr>
          <p:nvPr>
            <p:ph type="body" idx="1"/>
          </p:nvPr>
        </p:nvSpPr>
        <p:spPr>
          <a:xfrm>
            <a:off x="457200" y="1428750"/>
            <a:ext cx="3795824" cy="3153600"/>
          </a:xfrm>
        </p:spPr>
        <p:txBody>
          <a:bodyPr/>
          <a:lstStyle/>
          <a:p>
            <a:pPr algn="just"/>
            <a:r>
              <a:rPr lang="en-US" dirty="0"/>
              <a:t>These are steps taken by any company through which online recruitment  is done.</a:t>
            </a:r>
            <a:endParaRPr lang="en-IN" dirty="0"/>
          </a:p>
        </p:txBody>
      </p:sp>
      <p:sp>
        <p:nvSpPr>
          <p:cNvPr id="4" name="Text Placeholder 3">
            <a:extLst>
              <a:ext uri="{FF2B5EF4-FFF2-40B4-BE49-F238E27FC236}">
                <a16:creationId xmlns:a16="http://schemas.microsoft.com/office/drawing/2014/main" id="{425B134F-31BF-45A9-8E5C-92412BD30EC2}"/>
              </a:ext>
            </a:extLst>
          </p:cNvPr>
          <p:cNvSpPr>
            <a:spLocks noGrp="1"/>
          </p:cNvSpPr>
          <p:nvPr>
            <p:ph type="body" idx="2"/>
          </p:nvPr>
        </p:nvSpPr>
        <p:spPr>
          <a:xfrm>
            <a:off x="4338084" y="1428750"/>
            <a:ext cx="4348715" cy="3153600"/>
          </a:xfrm>
        </p:spPr>
        <p:txBody>
          <a:bodyPr/>
          <a:lstStyle/>
          <a:p>
            <a:endParaRPr lang="en-IN" dirty="0"/>
          </a:p>
        </p:txBody>
      </p:sp>
      <p:sp>
        <p:nvSpPr>
          <p:cNvPr id="5" name="Slide Number Placeholder 4">
            <a:extLst>
              <a:ext uri="{FF2B5EF4-FFF2-40B4-BE49-F238E27FC236}">
                <a16:creationId xmlns:a16="http://schemas.microsoft.com/office/drawing/2014/main" id="{0C1FBCDB-12B0-43CC-A0B8-4A8C278ABC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846F541-B304-459A-91EF-FC4DB02C62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38084" y="1533414"/>
            <a:ext cx="4263655" cy="3153600"/>
          </a:xfrm>
          <a:prstGeom prst="rect">
            <a:avLst/>
          </a:prstGeom>
          <a:noFill/>
          <a:ln>
            <a:noFill/>
          </a:ln>
        </p:spPr>
      </p:pic>
    </p:spTree>
    <p:extLst>
      <p:ext uri="{BB962C8B-B14F-4D97-AF65-F5344CB8AC3E}">
        <p14:creationId xmlns:p14="http://schemas.microsoft.com/office/powerpoint/2010/main" val="1649920792"/>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8085</TotalTime>
  <Words>1750</Words>
  <Application>Microsoft Office PowerPoint</Application>
  <PresentationFormat>On-screen Show (16:9)</PresentationFormat>
  <Paragraphs>261</Paragraphs>
  <Slides>39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Titillium Web Light</vt:lpstr>
      <vt:lpstr>Calibri</vt:lpstr>
      <vt:lpstr>Times New Roman</vt:lpstr>
      <vt:lpstr>Titillium Web</vt:lpstr>
      <vt:lpstr>Arial</vt:lpstr>
      <vt:lpstr>Ninacor template</vt:lpstr>
      <vt:lpstr>Application of machine learning in online recruitment</vt:lpstr>
      <vt:lpstr>INTRODUCTION</vt:lpstr>
      <vt:lpstr>PowerPoint Presentation</vt:lpstr>
      <vt:lpstr>RECRUITMENT</vt:lpstr>
      <vt:lpstr>PowerPoint Presentation</vt:lpstr>
      <vt:lpstr>Online recruitment system</vt:lpstr>
      <vt:lpstr>MERITS OF ONLINE RECRUITMENT SYSTEM</vt:lpstr>
      <vt:lpstr>DEMERITS OF ONLINE RECRUITMENT SYSTEM</vt:lpstr>
      <vt:lpstr>Process of online recruitment system</vt:lpstr>
      <vt:lpstr>Machine learning</vt:lpstr>
      <vt:lpstr>PowerPoint Presentation</vt:lpstr>
      <vt:lpstr>Application of Machine Learning</vt:lpstr>
      <vt:lpstr>Process of machine learning</vt:lpstr>
      <vt:lpstr>Types of Machine Learning</vt:lpstr>
      <vt:lpstr>Machine Learning in Recruitment</vt:lpstr>
      <vt:lpstr>How machine learning is revolutinizing recruitment</vt:lpstr>
      <vt:lpstr>Regression Analysis</vt:lpstr>
      <vt:lpstr>Classification algorithm</vt:lpstr>
      <vt:lpstr>Logistic regression</vt:lpstr>
      <vt:lpstr>Application of logistic regression</vt:lpstr>
      <vt:lpstr>Sigmoid curve</vt:lpstr>
      <vt:lpstr>Types of logistic regression</vt:lpstr>
      <vt:lpstr>Assumption of Logistic Regression</vt:lpstr>
      <vt:lpstr>Dataset</vt:lpstr>
      <vt:lpstr>Training Dataset</vt:lpstr>
      <vt:lpstr>Testing Dataset</vt:lpstr>
      <vt:lpstr>ANALYSIS</vt:lpstr>
      <vt:lpstr>PowerPoint Presentation</vt:lpstr>
      <vt:lpstr>MODEL</vt:lpstr>
      <vt:lpstr>Prediction part 1</vt:lpstr>
      <vt:lpstr>Prediction part 2</vt:lpstr>
      <vt:lpstr>Confusion Matrix</vt:lpstr>
      <vt:lpstr>Table 1</vt:lpstr>
      <vt:lpstr>Table 2</vt:lpstr>
      <vt:lpstr>Table 3</vt:lpstr>
      <vt:lpstr>Table 4</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machine learning in online recruitment</dc:title>
  <dc:creator>Lenovo</dc:creator>
  <cp:lastModifiedBy>Aditya Srivastava</cp:lastModifiedBy>
  <cp:revision>77</cp:revision>
  <dcterms:modified xsi:type="dcterms:W3CDTF">2022-06-10T05:42:11Z</dcterms:modified>
</cp:coreProperties>
</file>