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10b89356a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10b89356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10b89356a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10b89356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10b89356a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10b89356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10b89356a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10b89356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22f9ce9ed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22f9ce9e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45753141e7f3b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45753141e7f3b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45753141e7f3b1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45753141e7f3b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f45753141e7f3b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f45753141e7f3b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22f9ce9ed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22f9ce9e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10b89356a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10b89356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10b89356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10b8935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10b89356a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10b89356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10b89356a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10b89356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10b89356a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10b89356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10b89356a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10b89356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f45753141e7f3b1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f45753141e7f3b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971925" y="1083174"/>
            <a:ext cx="7747634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05A5A"/>
              </a:buClr>
              <a:buSzPts val="6000"/>
              <a:buFont typeface="Trebuchet M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971925" y="3562849"/>
            <a:ext cx="7747634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3971925" y="6356348"/>
            <a:ext cx="15791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6207986" y="6383333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10129838" y="6356350"/>
            <a:ext cx="158972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095897" y="417376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05A5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3095897" y="1841862"/>
            <a:ext cx="8623663" cy="4387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095897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5909853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9815647" y="6356350"/>
            <a:ext cx="1903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095896" y="1709738"/>
            <a:ext cx="8251553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05A5A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095896" y="4589463"/>
            <a:ext cx="8251553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095897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5909853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9815647" y="6356350"/>
            <a:ext cx="1903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3095897" y="417376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05A5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3095897" y="1825625"/>
            <a:ext cx="420624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7421880" y="1825625"/>
            <a:ext cx="429768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3095897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5909853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9815647" y="6356350"/>
            <a:ext cx="1903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3095897" y="352062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05A5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3095894" y="1668100"/>
            <a:ext cx="438912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3095895" y="2492012"/>
            <a:ext cx="438912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7602583" y="1668100"/>
            <a:ext cx="411697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7602583" y="2492012"/>
            <a:ext cx="411697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3095897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5909853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9815647" y="6356350"/>
            <a:ext cx="1903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095897" y="417376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05A5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3095897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5909853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9815647" y="6356350"/>
            <a:ext cx="1903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3095897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5909853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9815647" y="6356350"/>
            <a:ext cx="1903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3095897" y="465138"/>
            <a:ext cx="309998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05A5A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6348548" y="465138"/>
            <a:ext cx="5371011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3095897" y="2065338"/>
            <a:ext cx="3099980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3095897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5909853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9815647" y="6356350"/>
            <a:ext cx="1903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3095897" y="457200"/>
            <a:ext cx="2677886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05A5A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5909852" y="457200"/>
            <a:ext cx="5809707" cy="540385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3095897" y="2057400"/>
            <a:ext cx="2677886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3095897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5909853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9815647" y="6356350"/>
            <a:ext cx="1903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095897" y="417376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05A5A"/>
              </a:buClr>
              <a:buSzPts val="4400"/>
              <a:buFont typeface="Trebuchet MS"/>
              <a:buNone/>
              <a:defRPr b="1" i="0" sz="4400" u="none" cap="none" strike="noStrike">
                <a:solidFill>
                  <a:srgbClr val="E05A5A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095897" y="1841862"/>
            <a:ext cx="8623663" cy="4387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3095897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5909853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9815647" y="6356350"/>
            <a:ext cx="1903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610475" y="4914981"/>
            <a:ext cx="896556" cy="32439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/>
        </p:nvSpPr>
        <p:spPr>
          <a:xfrm rot="-5400000">
            <a:off x="-2113768" y="2546065"/>
            <a:ext cx="3888671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s-Latn-BA" sz="12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Find more PowerPoint templates on </a:t>
            </a:r>
            <a:r>
              <a:rPr b="1" i="0" lang="bs-Latn-BA" sz="12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prezentr.com</a:t>
            </a:r>
            <a:r>
              <a:rPr b="0" i="0" lang="bs-Latn-BA" sz="12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!</a:t>
            </a:r>
            <a:endParaRPr sz="1200">
              <a:solidFill>
                <a:srgbClr val="A5A5A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ctrTitle"/>
          </p:nvPr>
        </p:nvSpPr>
        <p:spPr>
          <a:xfrm>
            <a:off x="3971925" y="1083174"/>
            <a:ext cx="7747634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05A5A"/>
              </a:buClr>
              <a:buSzPct val="100000"/>
              <a:buFont typeface="Trebuchet MS"/>
              <a:buNone/>
            </a:pPr>
            <a:r>
              <a:rPr lang="bs-Latn-BA"/>
              <a:t>Disease Prediction Using Machine Learning</a:t>
            </a:r>
            <a:endParaRPr/>
          </a:p>
        </p:txBody>
      </p:sp>
      <p:sp>
        <p:nvSpPr>
          <p:cNvPr id="75" name="Google Shape;75;p11"/>
          <p:cNvSpPr txBox="1"/>
          <p:nvPr>
            <p:ph idx="1" type="subTitle"/>
          </p:nvPr>
        </p:nvSpPr>
        <p:spPr>
          <a:xfrm>
            <a:off x="3971925" y="3562851"/>
            <a:ext cx="7747500" cy="27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bs-Latn-BA"/>
              <a:t>Aditya Srivastava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bs-Latn-BA"/>
              <a:t>A8979220002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bs-Latn-BA"/>
              <a:t>F</a:t>
            </a:r>
            <a:r>
              <a:rPr lang="bs-Latn-BA"/>
              <a:t>aculty</a:t>
            </a:r>
            <a:r>
              <a:rPr lang="bs-Latn-BA"/>
              <a:t> Guide’s Name- Dr. Gunjan Singh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bs-Latn-BA"/>
              <a:t>Industry Guide’s Name - Mr. Jaison Leon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bs-Latn-BA"/>
              <a:t>NTCC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bs-Latn-BA"/>
              <a:t>Amity School of Applied Sciences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bs-Latn-BA"/>
              <a:t>Amity University </a:t>
            </a:r>
            <a:endParaRPr/>
          </a:p>
        </p:txBody>
      </p:sp>
      <p:pic>
        <p:nvPicPr>
          <p:cNvPr id="76" name="Google Shape;7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037425" cy="112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095897" y="417376"/>
            <a:ext cx="86238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/>
              <a:t>Dataset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095897" y="1841862"/>
            <a:ext cx="8623800" cy="438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bs-Latn-BA"/>
              <a:t>the dataset is based on some diseases with their symptons.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s-Latn-BA"/>
              <a:t>data is of  500 people for the disease prediction.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s-Latn-BA"/>
              <a:t>some symtons of predicting the disease are nodal skin eruptions, cold, itching, stomach pain, joint pain etc.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095897" y="417376"/>
            <a:ext cx="86238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/>
              <a:t>Training And Testing Dataset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3095897" y="1825625"/>
            <a:ext cx="42063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7421880" y="1825625"/>
            <a:ext cx="42978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1875" y="1825625"/>
            <a:ext cx="4297800" cy="43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5900" y="1825625"/>
            <a:ext cx="420630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3095900" y="2049124"/>
            <a:ext cx="8623800" cy="261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sz="7200"/>
              <a:t>ANALYSIS</a:t>
            </a:r>
            <a:endParaRPr sz="7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3095897" y="417376"/>
            <a:ext cx="86238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/>
              <a:t>Table 1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056150" y="4660125"/>
            <a:ext cx="8703300" cy="186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/>
              <a:t>this table shows the summary of all the </a:t>
            </a:r>
            <a:r>
              <a:rPr lang="bs-Latn-BA"/>
              <a:t>symptoms</a:t>
            </a:r>
            <a:r>
              <a:rPr lang="bs-Latn-BA"/>
              <a:t> through disease can be predicted.</a:t>
            </a:r>
            <a:endParaRPr/>
          </a:p>
        </p:txBody>
      </p:sp>
      <p:sp>
        <p:nvSpPr>
          <p:cNvPr id="156" name="Google Shape;156;p23"/>
          <p:cNvSpPr txBox="1"/>
          <p:nvPr>
            <p:ph idx="2" type="body"/>
          </p:nvPr>
        </p:nvSpPr>
        <p:spPr>
          <a:xfrm>
            <a:off x="3095875" y="1825625"/>
            <a:ext cx="8623800" cy="220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900" y="1907375"/>
            <a:ext cx="8623800" cy="27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3095897" y="417376"/>
            <a:ext cx="86238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/>
              <a:t>Table2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3095897" y="1825625"/>
            <a:ext cx="42063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bs-Latn-BA"/>
              <a:t>this analysis shows the summary of the model in this every node will work.each nodes outcomes will leads to additional nodes.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s-Latn-BA"/>
              <a:t>the pictorial representation is shown in the next slide. </a:t>
            </a:r>
            <a:endParaRPr/>
          </a:p>
        </p:txBody>
      </p:sp>
      <p:sp>
        <p:nvSpPr>
          <p:cNvPr id="164" name="Google Shape;164;p24"/>
          <p:cNvSpPr txBox="1"/>
          <p:nvPr>
            <p:ph idx="2" type="body"/>
          </p:nvPr>
        </p:nvSpPr>
        <p:spPr>
          <a:xfrm>
            <a:off x="7421880" y="1825625"/>
            <a:ext cx="42978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1875" y="1825625"/>
            <a:ext cx="4297800" cy="435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095897" y="417376"/>
            <a:ext cx="86238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3095897" y="1825625"/>
            <a:ext cx="42063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5"/>
          <p:cNvSpPr txBox="1"/>
          <p:nvPr>
            <p:ph idx="2" type="body"/>
          </p:nvPr>
        </p:nvSpPr>
        <p:spPr>
          <a:xfrm>
            <a:off x="7421880" y="1825625"/>
            <a:ext cx="42978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900" y="417375"/>
            <a:ext cx="8838924" cy="57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3095897" y="417376"/>
            <a:ext cx="86238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/>
              <a:t>Table3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3095897" y="1825625"/>
            <a:ext cx="42063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bs-Latn-BA"/>
              <a:t>this table shows  the how much the </a:t>
            </a:r>
            <a:r>
              <a:rPr lang="bs-Latn-BA"/>
              <a:t>symptoms affect on diseases.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s-Latn-BA"/>
              <a:t>itching has highest </a:t>
            </a:r>
            <a:r>
              <a:rPr lang="bs-Latn-BA"/>
              <a:t>symptoms</a:t>
            </a:r>
            <a:r>
              <a:rPr lang="bs-Latn-BA"/>
              <a:t> shown by any diseases whereas nodal skin eruptions and shivering is the lowest </a:t>
            </a:r>
            <a:r>
              <a:rPr lang="bs-Latn-BA"/>
              <a:t>symptoms</a:t>
            </a:r>
            <a:r>
              <a:rPr lang="bs-Latn-BA"/>
              <a:t> on the human body.</a:t>
            </a:r>
            <a:endParaRPr/>
          </a:p>
        </p:txBody>
      </p:sp>
      <p:sp>
        <p:nvSpPr>
          <p:cNvPr id="180" name="Google Shape;180;p26"/>
          <p:cNvSpPr txBox="1"/>
          <p:nvPr>
            <p:ph idx="2" type="body"/>
          </p:nvPr>
        </p:nvSpPr>
        <p:spPr>
          <a:xfrm>
            <a:off x="7421880" y="1825625"/>
            <a:ext cx="42978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3725" y="1825625"/>
            <a:ext cx="429780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3095897" y="417376"/>
            <a:ext cx="86238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/>
              <a:t>Graph1</a:t>
            </a:r>
            <a:endParaRPr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3095900" y="4476075"/>
            <a:ext cx="8623800" cy="170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/>
              <a:t>this bar chart shows the level of symptons which can be visible on the human body.</a:t>
            </a:r>
            <a:endParaRPr/>
          </a:p>
        </p:txBody>
      </p:sp>
      <p:sp>
        <p:nvSpPr>
          <p:cNvPr id="188" name="Google Shape;188;p27"/>
          <p:cNvSpPr txBox="1"/>
          <p:nvPr>
            <p:ph idx="2" type="body"/>
          </p:nvPr>
        </p:nvSpPr>
        <p:spPr>
          <a:xfrm>
            <a:off x="3095875" y="1825625"/>
            <a:ext cx="8623800" cy="188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200" y="1825625"/>
            <a:ext cx="8623800" cy="25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ctrTitle"/>
          </p:nvPr>
        </p:nvSpPr>
        <p:spPr>
          <a:xfrm>
            <a:off x="3971925" y="1083174"/>
            <a:ext cx="77475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sz="9600"/>
              <a:t>THE END</a:t>
            </a:r>
            <a:endParaRPr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>
            <a:off x="3095897" y="417376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05A5A"/>
              </a:buClr>
              <a:buSzPts val="4400"/>
              <a:buFont typeface="Trebuchet MS"/>
              <a:buNone/>
            </a:pPr>
            <a:r>
              <a:rPr lang="bs-Latn-BA"/>
              <a:t>Introduction</a:t>
            </a:r>
            <a:endParaRPr/>
          </a:p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>
            <a:off x="3095897" y="1841862"/>
            <a:ext cx="8623800" cy="438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bs-Latn-BA"/>
              <a:t>prediction of disease is sometimes a difficult process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s-Latn-BA"/>
              <a:t>using machine learning algorithm disease prediction is much more easy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s-Latn-BA"/>
              <a:t>decision tree algorithm is used to predict the disease based on their symptons.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s-Latn-BA"/>
              <a:t>today, using these algorithm disease prediction is fast and efficient way to acknowledge about the diseases otherwise it could be fatal to death.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3095897" y="417376"/>
            <a:ext cx="86238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/>
              <a:t>Disease Prediction</a:t>
            </a:r>
            <a:endParaRPr/>
          </a:p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3095897" y="1841862"/>
            <a:ext cx="8623800" cy="438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bs-Latn-BA"/>
              <a:t>it is the way to recognize the diseases based on their symptons.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s-Latn-BA"/>
              <a:t>prediction can be done on an early stage for any diseases otherwise it would fatal for that person to death.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s-Latn-BA"/>
              <a:t>based on their </a:t>
            </a:r>
            <a:r>
              <a:rPr lang="bs-Latn-BA"/>
              <a:t>symptoms</a:t>
            </a:r>
            <a:r>
              <a:rPr lang="bs-Latn-BA"/>
              <a:t> disease could be predicted accurately otherwise person’s life could be at risk.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2557750" y="1825625"/>
            <a:ext cx="4744500" cy="4351200"/>
          </a:xfrm>
          <a:prstGeom prst="rect">
            <a:avLst/>
          </a:prstGeom>
          <a:noFill/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rebuchet MS"/>
              <a:buChar char="●"/>
            </a:pPr>
            <a:r>
              <a:rPr lang="bs-Latn-BA" sz="2400"/>
              <a:t>Machine learning is a method of data analysis is that automates analytical model building.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rebuchet MS"/>
              <a:buChar char="●"/>
            </a:pPr>
            <a:r>
              <a:rPr lang="bs-Latn-BA" sz="2400"/>
              <a:t>It is a branch of artificial intelligence based on the idea that the systems can learn from data, identify patterns and make decisions with minimal human intervention.</a:t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type="title"/>
          </p:nvPr>
        </p:nvSpPr>
        <p:spPr>
          <a:xfrm>
            <a:off x="3095897" y="417376"/>
            <a:ext cx="86238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/>
              <a:t>Machine Learning</a:t>
            </a:r>
            <a:endParaRPr/>
          </a:p>
        </p:txBody>
      </p:sp>
      <p:sp>
        <p:nvSpPr>
          <p:cNvPr id="95" name="Google Shape;95;p14"/>
          <p:cNvSpPr txBox="1"/>
          <p:nvPr>
            <p:ph idx="2" type="body"/>
          </p:nvPr>
        </p:nvSpPr>
        <p:spPr>
          <a:xfrm>
            <a:off x="7421880" y="1825625"/>
            <a:ext cx="42978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1875" y="1825625"/>
            <a:ext cx="429780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ctrTitle"/>
          </p:nvPr>
        </p:nvSpPr>
        <p:spPr>
          <a:xfrm>
            <a:off x="3971925" y="148725"/>
            <a:ext cx="7747500" cy="5304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76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s-Latn-BA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Arthur Samuel </a:t>
            </a:r>
            <a:r>
              <a:rPr b="0" lang="bs-Latn-BA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stated that</a:t>
            </a:r>
            <a:endParaRPr b="0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bs-Latn-BA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“It gives computers the ability to learn without being explicitly programmed”</a:t>
            </a:r>
            <a:endParaRPr b="0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s-Latn-BA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Tom M. Mitchell </a:t>
            </a:r>
            <a:r>
              <a:rPr b="0" lang="bs-Latn-BA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said that</a:t>
            </a:r>
            <a:endParaRPr b="0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bs-Latn-BA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 computer program is said to learn from experience E concerning some class of tasks T and performance measure p if its performance at tasks int, as measured by P improves with experience E.”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095897" y="417376"/>
            <a:ext cx="86238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/>
              <a:t>Types of Machine Learning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095897" y="1841862"/>
            <a:ext cx="8623800" cy="438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375" y="1733550"/>
            <a:ext cx="8714325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095900" y="175850"/>
            <a:ext cx="8623800" cy="1134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/>
              <a:t>Process of Machine Learning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095897" y="1841862"/>
            <a:ext cx="8623800" cy="438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6925" y="1138475"/>
            <a:ext cx="8701776" cy="50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095897" y="417376"/>
            <a:ext cx="86238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/>
              <a:t>Disease Prediction Using Machine Learning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095897" y="1841862"/>
            <a:ext cx="8623800" cy="438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bs-Latn-BA"/>
              <a:t>through machine learning disease prediction is a way to recongnize the diseases based on their symptons in a fast and efficient way.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s-Latn-BA"/>
              <a:t>decision tree is an supervised learning algorithm is used in case of flow-chart structure.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s-Latn-BA"/>
              <a:t>using machine learning, the process is easy, helpful and understandable easily and doctors can predict the diseases in an early stage and cured properly.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095897" y="465138"/>
            <a:ext cx="3099900" cy="160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/>
              <a:t>Decision Tree Algorithm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6348548" y="465138"/>
            <a:ext cx="5370900" cy="540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SzPts val="3200"/>
              <a:buChar char="●"/>
            </a:pPr>
            <a:r>
              <a:rPr lang="bs-Latn-BA"/>
              <a:t>a decision tree algorithm is a classification algorithm.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bs-Latn-BA"/>
              <a:t>it typically starts with a single node, which branches into possible outcomes.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bs-Latn-BA"/>
              <a:t>each of these outcomes leads to additional nodes, which branch off into their possibilities.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bs-Latn-BA"/>
              <a:t>it is loike a flow-chart </a:t>
            </a:r>
            <a:r>
              <a:rPr lang="bs-Latn-BA"/>
              <a:t>structure, which each internal node represents a “test” on an attribute.</a:t>
            </a:r>
            <a:endParaRPr/>
          </a:p>
        </p:txBody>
      </p:sp>
      <p:sp>
        <p:nvSpPr>
          <p:cNvPr id="128" name="Google Shape;128;p19"/>
          <p:cNvSpPr txBox="1"/>
          <p:nvPr>
            <p:ph idx="2" type="body"/>
          </p:nvPr>
        </p:nvSpPr>
        <p:spPr>
          <a:xfrm>
            <a:off x="3095897" y="2065338"/>
            <a:ext cx="3099900" cy="381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900" y="2065350"/>
            <a:ext cx="3252650" cy="38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