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6" r:id="rId3"/>
    <p:sldId id="277" r:id="rId4"/>
    <p:sldId id="278" r:id="rId5"/>
    <p:sldId id="256" r:id="rId6"/>
    <p:sldId id="257" r:id="rId7"/>
    <p:sldId id="258" r:id="rId8"/>
    <p:sldId id="305" r:id="rId9"/>
    <p:sldId id="260" r:id="rId10"/>
    <p:sldId id="261" r:id="rId11"/>
    <p:sldId id="262" r:id="rId12"/>
    <p:sldId id="279" r:id="rId13"/>
    <p:sldId id="259" r:id="rId14"/>
    <p:sldId id="263" r:id="rId15"/>
    <p:sldId id="265" r:id="rId16"/>
    <p:sldId id="281" r:id="rId17"/>
    <p:sldId id="282" r:id="rId18"/>
    <p:sldId id="285" r:id="rId19"/>
    <p:sldId id="268" r:id="rId21"/>
    <p:sldId id="269" r:id="rId22"/>
    <p:sldId id="270" r:id="rId23"/>
    <p:sldId id="271" r:id="rId24"/>
    <p:sldId id="272" r:id="rId25"/>
    <p:sldId id="273" r:id="rId26"/>
    <p:sldId id="286" r:id="rId27"/>
    <p:sldId id="287" r:id="rId28"/>
    <p:sldId id="288" r:id="rId29"/>
    <p:sldId id="289" r:id="rId30"/>
    <p:sldId id="274" r:id="rId31"/>
    <p:sldId id="283" r:id="rId3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29697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DCB7F-AE40-4A97-AE75-EF87D462C60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292" name="Rectangle 29699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2" name="Rectangle 29701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>
                <a:latin typeface="Calibri" pitchFamily="34" charset="0"/>
              </a:rPr>
            </a:fld>
            <a:endParaRPr lang="en-US" altLang="en-US" sz="120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297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>
                <a:latin typeface="Calibri" pitchFamily="34" charset="0"/>
              </a:rPr>
            </a:fld>
            <a:endParaRPr lang="en-US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Calibri" pitchFamily="34" charset="0"/>
              </a:rPr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en-US" dirty="0"/>
              <a:t>We can draw an obvious analogy with how we, humans, function. </a:t>
            </a:r>
            <a:endParaRPr lang="en-US" altLang="en-US" dirty="0"/>
          </a:p>
          <a:p>
            <a:pPr lvl="0"/>
            <a:r>
              <a:rPr lang="en-US" altLang="en-US" dirty="0"/>
              <a:t>	</a:t>
            </a:r>
            <a:endParaRPr lang="en-US" altLang="en-US" dirty="0"/>
          </a:p>
          <a:p>
            <a:pPr lvl="0"/>
            <a:r>
              <a:rPr lang="en-US" altLang="en-US" dirty="0"/>
              <a:t>	- we get inputs from our senses </a:t>
            </a:r>
            <a:endParaRPr lang="en-US" altLang="en-US" dirty="0"/>
          </a:p>
          <a:p>
            <a:pPr lvl="0"/>
            <a:r>
              <a:rPr lang="en-US" altLang="en-US" dirty="0"/>
              <a:t>	- our brain processes this information </a:t>
            </a:r>
            <a:endParaRPr lang="en-US" altLang="en-US" dirty="0"/>
          </a:p>
          <a:p>
            <a:pPr lvl="0"/>
            <a:r>
              <a:rPr lang="en-US" altLang="en-US" dirty="0"/>
              <a:t>	- we behave accordingly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* Notice that some modern theories deny that the humans have a “central processing unit”, namely the brain!</a:t>
            </a:r>
            <a:endParaRPr lang="bg-BG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5410200" y="3897313"/>
            <a:ext cx="3733800" cy="1920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26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27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3675063"/>
            <a:ext cx="9144000" cy="1412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5" name="Date Placeholder 27"/>
          <p:cNvSpPr>
            <a:spLocks noGrp="1"/>
          </p:cNvSpPr>
          <p:nvPr>
            <p:ph type="dt" sz="half" idx="2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320088" y="1588"/>
            <a:ext cx="747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>
                <a:solidFill>
                  <a:schemeClr val="bg1"/>
                </a:solidFill>
              </a:rPr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0" name="Date Placeholder 25"/>
          <p:cNvSpPr>
            <a:spLocks noGrp="1"/>
          </p:cNvSpPr>
          <p:nvPr>
            <p:ph type="dt" sz="half" idx="1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 rtlCol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Slide Number Placeholder 26"/>
          <p:cNvSpPr>
            <a:spLocks noGrp="1"/>
          </p:cNvSpPr>
          <p:nvPr>
            <p:ph type="sldNum" sz="quarter" idx="1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  <p:sp>
        <p:nvSpPr>
          <p:cNvPr id="22" name="Footer Placeholder 27"/>
          <p:cNvSpPr>
            <a:spLocks noGrp="1"/>
          </p:cNvSpPr>
          <p:nvPr>
            <p:ph type="ftr" sz="quarter" idx="1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rtlCol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6583363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" name="Rectangle 27"/>
          <p:cNvSpPr/>
          <p:nvPr/>
        </p:nvSpPr>
        <p:spPr>
          <a:xfrm>
            <a:off x="0" y="366713"/>
            <a:ext cx="9144000" cy="8413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7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7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7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7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905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38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655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3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jpeg"/><Relationship Id="rId2" Type="http://schemas.openxmlformats.org/officeDocument/2006/relationships/image" Target="../media/image18.jpeg"/><Relationship Id="rId1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GI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media" Target="file:///D:\Peng%20Rabotika\asimo2.mpg" TargetMode="External"/><Relationship Id="rId2" Type="http://schemas.openxmlformats.org/officeDocument/2006/relationships/video" Target="file:///D:\Peng%20Rabotika\asimo2.mpg" TargetMode="Externa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331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738" y="50800"/>
            <a:ext cx="4679950" cy="647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88" y="2857500"/>
            <a:ext cx="4471988" cy="16430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  <a:t>PENGANTAR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  <a:t> 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  <a:t>ROBOTIKA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19863"/>
            <a:ext cx="9144000" cy="3381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sz="1600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By : TIM Humanoid RUVY</a:t>
            </a:r>
            <a:endParaRPr kumimoji="0" lang="en-US" sz="1600" i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3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Rectangle 194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1214438"/>
            <a:ext cx="8643937" cy="5072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68313" y="6237288"/>
            <a:ext cx="8229600" cy="360362"/>
          </a:xfrm>
          <a:ln/>
        </p:spPr>
        <p:txBody>
          <a:bodyPr vert="horz" wrap="square" lIns="91440" tIns="45720" rIns="91440" bIns="45720" anchor="ctr" anchorCtr="0"/>
          <a:p>
            <a:pPr algn="ctr"/>
            <a:r>
              <a:rPr lang="id-ID" altLang="en-US" sz="3600" b="1" dirty="0">
                <a:solidFill>
                  <a:schemeClr val="tx1"/>
                </a:solidFill>
              </a:rPr>
              <a:t>Robot NAO</a:t>
            </a:r>
            <a:endParaRPr lang="id-ID" altLang="en-US" sz="3600" b="1" dirty="0">
              <a:solidFill>
                <a:schemeClr val="tx1"/>
              </a:solidFill>
            </a:endParaRP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476250"/>
            <a:ext cx="7145337" cy="565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86800" cy="125253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Sejarah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Perkembangan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Teknologi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Robot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2"/>
          <p:cNvSpPr txBox="1"/>
          <p:nvPr/>
        </p:nvSpPr>
        <p:spPr>
          <a:xfrm>
            <a:off x="228600" y="1676400"/>
            <a:ext cx="8686800" cy="46482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Menurut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Fu, et al. (1987)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penelitian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pengembangan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berbuah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produk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robotika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dapat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dilacak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tahun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1940-an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ketika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Argone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National Laboratories di Oak Ridge, Amerika, memperkenalkan sebuah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mekanisme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robotika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dinamai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master-slave manipulator. Robot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i-FI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digunakan untuk menangani material radioaktif.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Namun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demikian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seperti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ditulis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dalam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beberapa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penelitian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intensif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dibidang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teknologi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robotika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keinginan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menjadikan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robotika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sebagai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sebuah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disiplin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ilmu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belum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terpikirkan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8229600" cy="4525963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65760" marR="0" lvl="0" indent="-255905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 panose="02040502050405020303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Robotika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adalah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mengenai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robot,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yakni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sistem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otomatis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(autonomous)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berinteraksi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lingkungan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fisika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di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sekitarnya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Oleh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karena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walaupun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serupa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sistem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instrumentasi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kendali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hanya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sebagian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kecil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saja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robotika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65760" marR="0" lvl="0" indent="-255905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 panose="02040502050405020303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 panose="02040502050405020303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Robotika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cakupannya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lebih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luas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yakni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menyangkut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pula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persepsi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bagaimana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robot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memandang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suatu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situasi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interaksi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bagaimana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robot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berinteraksi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lingkungan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aksi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bagaimana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robot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bertindak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terhadap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perubahan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lingkungan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charRg st="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7" end="4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charRg st="247" end="4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hape 27651"/>
          <p:cNvSpPr>
            <a:spLocks noGrp="1"/>
          </p:cNvSpPr>
          <p:nvPr>
            <p:ph type="title"/>
          </p:nvPr>
        </p:nvSpPr>
        <p:spPr>
          <a:xfrm>
            <a:off x="271463" y="428625"/>
            <a:ext cx="8229600" cy="106997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kern="1200" dirty="0">
                <a:latin typeface="+mj-lt"/>
                <a:ea typeface="+mj-ea"/>
                <a:cs typeface="+mj-cs"/>
              </a:rPr>
              <a:t>A Multidiscipline Subject</a:t>
            </a:r>
            <a:endParaRPr lang="en-US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7653" name="Oval 27652"/>
          <p:cNvSpPr>
            <a:spLocks noChangeArrowheads="1"/>
          </p:cNvSpPr>
          <p:nvPr/>
        </p:nvSpPr>
        <p:spPr bwMode="auto">
          <a:xfrm>
            <a:off x="3429000" y="2971800"/>
            <a:ext cx="3200400" cy="1219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Robotics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4" name="TextBox 21506"/>
          <p:cNvSpPr txBox="1"/>
          <p:nvPr/>
        </p:nvSpPr>
        <p:spPr>
          <a:xfrm>
            <a:off x="1812925" y="1635125"/>
            <a:ext cx="2178050" cy="650875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65125" indent="-25590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3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655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380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Mathematics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Spatial Description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TextBox 21507"/>
          <p:cNvSpPr txBox="1"/>
          <p:nvPr/>
        </p:nvSpPr>
        <p:spPr>
          <a:xfrm>
            <a:off x="6143625" y="1357313"/>
            <a:ext cx="2632075" cy="1119187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65125" indent="-25590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3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655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380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Mechanical Engineering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Kinematics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Dynamics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Actuators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57" name="TextBox 27656"/>
          <p:cNvSpPr txBox="1">
            <a:spLocks noChangeArrowheads="1"/>
          </p:cNvSpPr>
          <p:nvPr/>
        </p:nvSpPr>
        <p:spPr bwMode="auto">
          <a:xfrm>
            <a:off x="5318125" y="4672013"/>
            <a:ext cx="3419475" cy="1119188"/>
          </a:xfrm>
          <a:prstGeom prst="rect">
            <a:avLst/>
          </a:prstGeom>
          <a:solidFill>
            <a:schemeClr val="accent2">
              <a:tint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Computer Engineering/ Science</a:t>
            </a:r>
            <a:endParaRPr kumimoji="0" lang="en-US" kern="1200" cap="none" spc="0" normalizeH="0" baseline="0" noProof="0"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Computer Architecture</a:t>
            </a:r>
            <a:endParaRPr kumimoji="0" lang="en-US" kern="1200" cap="none" spc="0" normalizeH="0" baseline="0" noProof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Embedded System</a:t>
            </a:r>
            <a:endParaRPr kumimoji="0" lang="en-US" kern="1200" cap="none" spc="0" normalizeH="0" baseline="0" noProof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 eaLnBrk="1" hangingPunct="1">
              <a:lnSpc>
                <a:spcPct val="90000"/>
              </a:lnSpc>
              <a:buClrTx/>
              <a:buSzTx/>
              <a:buFontTx/>
              <a:buChar char="•"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Artificial Intelligence</a:t>
            </a:r>
            <a:endParaRPr kumimoji="0" lang="en-US" kern="1200" cap="none" spc="0" normalizeH="0" baseline="0" noProof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7" name="TextBox 21509"/>
          <p:cNvSpPr txBox="1"/>
          <p:nvPr/>
        </p:nvSpPr>
        <p:spPr>
          <a:xfrm>
            <a:off x="2282825" y="4913313"/>
            <a:ext cx="2212975" cy="871537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65125" indent="-25590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3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655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380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Control Engineering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Control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Stability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TextBox 21510"/>
          <p:cNvSpPr txBox="1"/>
          <p:nvPr/>
        </p:nvSpPr>
        <p:spPr>
          <a:xfrm>
            <a:off x="152400" y="3541713"/>
            <a:ext cx="2403475" cy="111918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65125" indent="-25590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3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655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380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Electrical Engineering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Sensors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Vision System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Actuators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09" name="Shape 21511"/>
          <p:cNvSpPr/>
          <p:nvPr/>
        </p:nvSpPr>
        <p:spPr>
          <a:xfrm rot="-3338953">
            <a:off x="3657600" y="4191000"/>
            <a:ext cx="685800" cy="5334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5610" name="Shape 21512"/>
          <p:cNvSpPr/>
          <p:nvPr/>
        </p:nvSpPr>
        <p:spPr>
          <a:xfrm rot="-7236725">
            <a:off x="6324600" y="3962400"/>
            <a:ext cx="685800" cy="5334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5611" name="Shape 21513"/>
          <p:cNvSpPr/>
          <p:nvPr/>
        </p:nvSpPr>
        <p:spPr>
          <a:xfrm rot="7278959">
            <a:off x="6324600" y="2667000"/>
            <a:ext cx="685800" cy="5334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5612" name="Shape 21514"/>
          <p:cNvSpPr/>
          <p:nvPr/>
        </p:nvSpPr>
        <p:spPr>
          <a:xfrm rot="3234257">
            <a:off x="3429000" y="2438400"/>
            <a:ext cx="685800" cy="5334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5613" name="Shape 21515"/>
          <p:cNvSpPr/>
          <p:nvPr/>
        </p:nvSpPr>
        <p:spPr>
          <a:xfrm rot="-970721">
            <a:off x="2743200" y="3657600"/>
            <a:ext cx="685800" cy="5334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id-ID" altLang="en-US" dirty="0"/>
              <a:t>3 Aturan Robot</a:t>
            </a:r>
            <a:endParaRPr lang="id-ID" altLang="en-US" dirty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22300" indent="-514350">
              <a:buFont typeface="Trebuchet MS" panose="020B0603020202020204" pitchFamily="34" charset="0"/>
              <a:buAutoNum type="arabicPeriod"/>
            </a:pPr>
            <a:r>
              <a:rPr lang="id-ID" altLang="en-US" dirty="0"/>
              <a:t>Robot tidak boleh melukai manusia.</a:t>
            </a:r>
            <a:endParaRPr lang="id-ID" altLang="en-US" dirty="0"/>
          </a:p>
          <a:p>
            <a:pPr marL="622300" indent="-514350">
              <a:buFont typeface="Trebuchet MS" panose="020B0603020202020204" pitchFamily="34" charset="0"/>
              <a:buAutoNum type="arabicPeriod"/>
            </a:pPr>
            <a:r>
              <a:rPr lang="id-ID" altLang="en-US" dirty="0"/>
              <a:t>Robot harus mengikuti perintah manusia, kecuali bertentangan dengan aturan no. 1.</a:t>
            </a:r>
            <a:endParaRPr lang="id-ID" altLang="en-US" dirty="0"/>
          </a:p>
          <a:p>
            <a:pPr marL="622300" indent="-514350">
              <a:buFont typeface="Trebuchet MS" panose="020B0603020202020204" pitchFamily="34" charset="0"/>
              <a:buAutoNum type="arabicPeriod"/>
            </a:pPr>
            <a:r>
              <a:rPr lang="id-ID" altLang="en-US" dirty="0"/>
              <a:t>Robot harus menjaga eksistensinya, kecuali bertentangan dengan aturan no. 1 dan no. 2.</a:t>
            </a:r>
            <a:endParaRPr lang="id-ID" altLang="en-US" dirty="0"/>
          </a:p>
          <a:p>
            <a:pPr marL="622300" indent="-514350">
              <a:buFont typeface="Trebuchet MS" panose="020B0603020202020204" pitchFamily="34" charset="0"/>
              <a:buAutoNum type="arabicPeriod"/>
            </a:pPr>
            <a:endParaRPr lang="id-ID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29600" cy="1066800"/>
          </a:xfrm>
          <a:ln/>
        </p:spPr>
        <p:txBody>
          <a:bodyPr vert="horz" wrap="square" lIns="91440" tIns="45720" rIns="91440" bIns="45720" anchor="ctr" anchorCtr="0"/>
          <a:p>
            <a:r>
              <a:rPr lang="id-ID" altLang="en-US" dirty="0"/>
              <a:t>Tujuan Robot Dibuat</a:t>
            </a:r>
            <a:endParaRPr lang="id-ID" altLang="en-US" dirty="0"/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323850" y="1196975"/>
            <a:ext cx="8351838" cy="5040313"/>
          </a:xfrm>
          <a:ln/>
        </p:spPr>
        <p:txBody>
          <a:bodyPr vert="horz" wrap="square" lIns="91440" tIns="45720" rIns="91440" bIns="45720" anchor="t" anchorCtr="0"/>
          <a:p>
            <a:pPr algn="just"/>
            <a:r>
              <a:rPr lang="id-ID" altLang="en-US" sz="2000" dirty="0"/>
              <a:t>Untuk meningkatkan produksi melalui otomasi di industri.</a:t>
            </a:r>
            <a:endParaRPr lang="id-ID" altLang="en-US" sz="2000" dirty="0"/>
          </a:p>
          <a:p>
            <a:pPr lvl="1" algn="just"/>
            <a:r>
              <a:rPr lang="id-ID" altLang="en-US" sz="2000" dirty="0">
                <a:solidFill>
                  <a:schemeClr val="tx1"/>
                </a:solidFill>
              </a:rPr>
              <a:t>Menciptakan tenaga kerja yang berkinerja tinggi dan dapat bekerja 24 jam.</a:t>
            </a:r>
            <a:endParaRPr lang="id-ID" altLang="en-US" sz="2000" dirty="0">
              <a:solidFill>
                <a:schemeClr val="tx1"/>
              </a:solidFill>
            </a:endParaRPr>
          </a:p>
          <a:p>
            <a:pPr lvl="1" algn="just"/>
            <a:r>
              <a:rPr lang="fi-FI" altLang="en-US" sz="2000" dirty="0">
                <a:solidFill>
                  <a:schemeClr val="tx1"/>
                </a:solidFill>
              </a:rPr>
              <a:t>Untuk menjalankan pekerjaan yang memerlukan ketelitian tinggi.</a:t>
            </a:r>
            <a:endParaRPr lang="id-ID" altLang="en-US" sz="2000" dirty="0">
              <a:solidFill>
                <a:schemeClr val="tx1"/>
              </a:solidFill>
            </a:endParaRPr>
          </a:p>
          <a:p>
            <a:pPr lvl="1" algn="just"/>
            <a:r>
              <a:rPr lang="id-ID" altLang="en-US" sz="2000" dirty="0">
                <a:solidFill>
                  <a:schemeClr val="tx1"/>
                </a:solidFill>
              </a:rPr>
              <a:t>Menggantikan manusia dalam pekerjaan yang bersifat selalu berulang-ulang</a:t>
            </a:r>
            <a:endParaRPr lang="id-ID" altLang="en-US" sz="2000" dirty="0">
              <a:solidFill>
                <a:schemeClr val="tx1"/>
              </a:solidFill>
            </a:endParaRPr>
          </a:p>
          <a:p>
            <a:pPr lvl="1" algn="just">
              <a:buNone/>
            </a:pPr>
            <a:endParaRPr lang="id-ID" altLang="en-US" sz="2000" dirty="0">
              <a:solidFill>
                <a:schemeClr val="tx1"/>
              </a:solidFill>
            </a:endParaRPr>
          </a:p>
          <a:p>
            <a:pPr algn="just"/>
            <a:r>
              <a:rPr lang="id-ID" altLang="en-US" sz="2000" dirty="0"/>
              <a:t>Sebagai alat bantu manusia dalam melakukan eksperimen ilmiah di luar angkasa.</a:t>
            </a:r>
            <a:endParaRPr lang="id-ID" altLang="en-US" sz="2000" dirty="0"/>
          </a:p>
          <a:p>
            <a:pPr algn="just"/>
            <a:r>
              <a:rPr lang="id-ID" altLang="en-US" sz="2000" dirty="0"/>
              <a:t>Untuk dapat bekerja pada tempat yang berbahaya bagi manusia (daerah radio aktif, daerah dengan tekanan udara maupun air yang tinggi, dekat dengan bahan kimia berbahaya, dll).</a:t>
            </a:r>
            <a:endParaRPr lang="id-ID" altLang="en-US" sz="2000" dirty="0"/>
          </a:p>
          <a:p>
            <a:pPr algn="just"/>
            <a:r>
              <a:rPr lang="id-ID" altLang="en-US" sz="2000" dirty="0"/>
              <a:t>Sebagai media entertainment (hiburan) bagi manusia.</a:t>
            </a:r>
            <a:endParaRPr lang="id-ID" altLang="en-US" sz="2000" dirty="0"/>
          </a:p>
          <a:p>
            <a:pPr algn="just"/>
            <a:r>
              <a:rPr lang="id-ID" altLang="en-US" sz="2000" dirty="0"/>
              <a:t>Sebagai penyalur hobby</a:t>
            </a:r>
            <a:endParaRPr lang="id-ID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1066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Beberapa Macam Robot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 Robot Mobile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Georgia" panose="02040502050405020303" pitchFamily="18" charset="0"/>
              <a:buChar char="•"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Georgia" panose="02040502050405020303" pitchFamily="18" charset="0"/>
              <a:buChar char="•"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				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				      		Robot Jaringan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4" name="Picture 3" descr="Rmobile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24400" y="1524000"/>
            <a:ext cx="2209800" cy="1871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Right Arrow 5"/>
          <p:cNvSpPr/>
          <p:nvPr/>
        </p:nvSpPr>
        <p:spPr>
          <a:xfrm flipH="1">
            <a:off x="3276600" y="1752600"/>
            <a:ext cx="1219200" cy="1143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76600" y="4038600"/>
            <a:ext cx="1485900" cy="1143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83" name="Picture 8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8225"/>
            <a:ext cx="21336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    Robot Humanoid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Georgia" panose="02040502050405020303" pitchFamily="18" charset="0"/>
              <a:buChar char="•"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Georgia" panose="02040502050405020303" pitchFamily="18" charset="0"/>
              <a:buChar char="•"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				    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                                        Robot berkaki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BoostLightSSK"/>
            </a:endParaRP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  Under Water Robot</a:t>
            </a:r>
            <a:endParaRPr lang="en-US" altLang="en-US" dirty="0">
              <a:latin typeface="BoostLightSSK"/>
            </a:endParaRPr>
          </a:p>
        </p:txBody>
      </p:sp>
      <p:pic>
        <p:nvPicPr>
          <p:cNvPr id="4" name="Picture 3" descr="Rhumanoid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5000" y="381000"/>
            <a:ext cx="1676400" cy="23632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 descr="robot_cra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2438400" cy="20802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Right Arrow 6"/>
          <p:cNvSpPr/>
          <p:nvPr/>
        </p:nvSpPr>
        <p:spPr>
          <a:xfrm flipH="1">
            <a:off x="4023995" y="991235"/>
            <a:ext cx="1386205" cy="1143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52800" y="2667000"/>
            <a:ext cx="1361440" cy="1143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4195445" y="4509135"/>
            <a:ext cx="1062355" cy="1143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15219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2" y="4024312"/>
            <a:ext cx="2381250" cy="1781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comb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				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                                    Robot Animalia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                 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     Flying robot</a:t>
            </a:r>
            <a:endParaRPr lang="en-US" altLang="en-US" dirty="0">
              <a:latin typeface="BoostLightSSK"/>
            </a:endParaRPr>
          </a:p>
          <a:p>
            <a:pPr eaLnBrk="1" hangingPunct="1">
              <a:buFont typeface="Georgia" panose="02040502050405020303" pitchFamily="18" charset="0"/>
              <a:buChar char="•"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BoostLightSSK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BoostLightSSK"/>
              </a:rPr>
              <a:t>			                   Robot Manipulator</a:t>
            </a:r>
            <a:endParaRPr lang="en-US" altLang="en-US" dirty="0">
              <a:latin typeface="BoostLightSSK"/>
            </a:endParaRPr>
          </a:p>
        </p:txBody>
      </p:sp>
      <p:pic>
        <p:nvPicPr>
          <p:cNvPr id="4" name="Picture 3" descr="beaaef2c49df9544e86dcd7c0b87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76800" y="2362200"/>
            <a:ext cx="2928328" cy="20895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ight Arrow 4"/>
          <p:cNvSpPr/>
          <p:nvPr/>
        </p:nvSpPr>
        <p:spPr>
          <a:xfrm flipH="1">
            <a:off x="3392170" y="2743200"/>
            <a:ext cx="1256030" cy="1143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71800" y="1219200"/>
            <a:ext cx="1348740" cy="1143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Ranj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33400"/>
            <a:ext cx="2057400" cy="22469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 descr="robot manipulator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810000"/>
            <a:ext cx="1981200" cy="2209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ight Arrow 8"/>
          <p:cNvSpPr/>
          <p:nvPr/>
        </p:nvSpPr>
        <p:spPr>
          <a:xfrm>
            <a:off x="3200400" y="4267200"/>
            <a:ext cx="1043940" cy="1143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2" descr="http://www.cavalierdaily.com/.Archives/2006/04/26/op-box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3788" y="1571625"/>
            <a:ext cx="3851275" cy="395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Box 4"/>
          <p:cNvSpPr txBox="1"/>
          <p:nvPr/>
        </p:nvSpPr>
        <p:spPr>
          <a:xfrm>
            <a:off x="214313" y="455613"/>
            <a:ext cx="5119687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65125" indent="-25590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3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655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380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 b="1" dirty="0">
                <a:solidFill>
                  <a:srgbClr val="FF0000"/>
                </a:solidFill>
                <a:latin typeface="Berlin Sans FB Demi" pitchFamily="34" charset="0"/>
              </a:rPr>
              <a:t>APA ITU ROBOT ?</a:t>
            </a:r>
            <a:endParaRPr lang="en-US" altLang="en-US" sz="4800" b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14340" name="TextBox 5"/>
          <p:cNvSpPr txBox="1"/>
          <p:nvPr/>
        </p:nvSpPr>
        <p:spPr>
          <a:xfrm>
            <a:off x="3429000" y="2714625"/>
            <a:ext cx="785813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3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655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380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0" dirty="0">
                <a:solidFill>
                  <a:schemeClr val="bg1"/>
                </a:solidFill>
                <a:latin typeface="Berlin Sans FB Demi" pitchFamily="34" charset="0"/>
              </a:rPr>
              <a:t>?</a:t>
            </a:r>
            <a:endParaRPr lang="en-US" altLang="en-US" sz="120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524000"/>
            <a:ext cx="4876800" cy="50292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65125" marR="0" lvl="0" indent="-255905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Mobile Robot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konstruksi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robot yang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khasnya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mempunyai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aktuator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berupa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menggerakkan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keseluruhan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robot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sehingga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robot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perpindahan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lain.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905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membuat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robot mobile minimal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diperlukan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pengetahuan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tentang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mikrokontroler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sensor-sensor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elektronik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905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robot mobile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mudah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dibuat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plywood 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triplek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akrilik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sampai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aluminium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G:\Δ₪ Datarect Aplication ₪Δ\Project UMM\Tugas Pengembangan Teknologi Informasi\Gambar Robot\mobile-robot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2057400"/>
            <a:ext cx="3730528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77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86800" cy="1252537"/>
          </a:xfrm>
          <a:ln/>
        </p:spPr>
        <p:txBody>
          <a:bodyPr vert="horz" wrap="square" lIns="91440" tIns="45720" rIns="91440" bIns="45720" anchor="ctr" anchorCtr="0"/>
          <a:p>
            <a:pPr marL="742950" indent="-742950" eaLnBrk="1" hangingPunct="1">
              <a:buFont typeface="Trebuchet MS" panose="020B0603020202020204" pitchFamily="34" charset="0"/>
              <a:buAutoNum type="arabicPeriod"/>
            </a:pPr>
            <a:r>
              <a:rPr lang="en-US" altLang="en-US" dirty="0">
                <a:solidFill>
                  <a:srgbClr val="002060"/>
                </a:solidFill>
              </a:rPr>
              <a:t>Robot Mobile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447800"/>
            <a:ext cx="4419600" cy="50292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65125" marR="0" lvl="0" indent="-255905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pendekatan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kontrol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robot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internet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protokol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TCP/IP.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Perkembangan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robot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dipicu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kemajuan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internet yang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koneksi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kontrol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monitoring,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termasuk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akuisisi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seluruhnya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dilakukan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melalui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Keuntungan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lain,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koneksi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bisa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dilakukan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secara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nirkabel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G:\Δ₪ Datarect Aplication ₪Δ\Project UMM\Tugas Pengembangan Teknologi Informasi\Gambar Robot\robot-jaringan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2622884"/>
            <a:ext cx="3657600" cy="24063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86800" cy="1252537"/>
          </a:xfrm>
          <a:ln/>
        </p:spPr>
        <p:txBody>
          <a:bodyPr vert="horz" wrap="square" lIns="91440" tIns="45720" rIns="91440" bIns="45720" anchor="ctr" anchorCtr="0"/>
          <a:p>
            <a:pPr marL="742950" indent="-742950" eaLnBrk="1" hangingPunct="1">
              <a:buFont typeface="Trebuchet MS" panose="020B0603020202020204" pitchFamily="34" charset="0"/>
              <a:buAutoNum type="arabicPeriod" startAt="2"/>
            </a:pPr>
            <a:r>
              <a:rPr lang="en-US" altLang="en-US" dirty="0">
                <a:solidFill>
                  <a:srgbClr val="002060"/>
                </a:solidFill>
              </a:rPr>
              <a:t>Robot Jaringan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105400" y="2133600"/>
            <a:ext cx="3657600" cy="4267200"/>
          </a:xfrm>
          <a:ln/>
        </p:spPr>
        <p:txBody>
          <a:bodyPr vert="horz" wrap="square" lIns="91440" tIns="45720" rIns="91440" bIns="45720" anchor="t" anchorCtr="0"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Robot yang memiliki kemampuan menyerupai manusia, baik fungsi maupun cara bertindak, contoh robot ini adalah Ashimo yang dikembangkan oleh Honda.</a:t>
            </a:r>
            <a:endParaRPr lang="en-US" altLang="en-US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Contoh Robot “KOJIRO” yang dikembangkan oleh Musculoskeletal.</a:t>
            </a:r>
            <a:endParaRPr lang="en-US" altLang="en-US" sz="2000" dirty="0"/>
          </a:p>
        </p:txBody>
      </p:sp>
      <p:pic>
        <p:nvPicPr>
          <p:cNvPr id="4" name="Picture 2" descr="G:\Δ₪ Datarect Aplication ₪Δ\Project UMM\Tugas Pengembangan Teknologi Informasi\Gambar Robot\human-robot-system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599" y="2209800"/>
            <a:ext cx="4967273" cy="372901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86800" cy="1252537"/>
          </a:xfrm>
          <a:ln/>
        </p:spPr>
        <p:txBody>
          <a:bodyPr vert="horz" wrap="square" lIns="91440" tIns="45720" rIns="91440" bIns="45720" anchor="ctr" anchorCtr="0"/>
          <a:p>
            <a:pPr marL="742950" indent="-742950" eaLnBrk="1" hangingPunct="1">
              <a:buFont typeface="Trebuchet MS" panose="020B0603020202020204" pitchFamily="34" charset="0"/>
              <a:buAutoNum type="arabicPeriod" startAt="3"/>
            </a:pPr>
            <a:r>
              <a:rPr lang="en-US" altLang="en-US" dirty="0">
                <a:solidFill>
                  <a:srgbClr val="002060"/>
                </a:solidFill>
              </a:rPr>
              <a:t>Robot Humanoid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461000" y="2971800"/>
            <a:ext cx="3378200" cy="2971800"/>
          </a:xfrm>
          <a:ln/>
        </p:spPr>
        <p:txBody>
          <a:bodyPr vert="horz" wrap="square" lIns="91440" tIns="45720" rIns="91440" bIns="45720" anchor="t" anchorCtr="0"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/>
              <a:t>Robot ini memiliki kaki seperti hewan atau manusia, yang mampu</a:t>
            </a:r>
            <a:r>
              <a:rPr lang="en-US" altLang="en-US" dirty="0"/>
              <a:t> </a:t>
            </a:r>
            <a:r>
              <a:rPr lang="en-US" altLang="en-US" sz="2400" dirty="0"/>
              <a:t>melangkah, seperti robot serangga, robot kepiting dll.</a:t>
            </a:r>
            <a:endParaRPr lang="en-US" altLang="en-US" sz="2400" dirty="0"/>
          </a:p>
        </p:txBody>
      </p:sp>
      <p:pic>
        <p:nvPicPr>
          <p:cNvPr id="4" name="Picture 2" descr="G:\Δ₪ Datarect Aplication ₪Δ\Project UMM\Tugas Pengembangan Teknologi Informasi\Gambar Robot\motor-servo-robotics-berkaki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936002"/>
            <a:ext cx="5079423" cy="4312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844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86800" cy="1252537"/>
          </a:xfrm>
          <a:ln/>
        </p:spPr>
        <p:txBody>
          <a:bodyPr vert="horz" wrap="square" lIns="91440" tIns="45720" rIns="91440" bIns="45720" anchor="ctr" anchorCtr="0"/>
          <a:p>
            <a:pPr marL="742950" indent="-742950" eaLnBrk="1" hangingPunct="1">
              <a:buFont typeface="Trebuchet MS" panose="020B0603020202020204" pitchFamily="34" charset="0"/>
              <a:buAutoNum type="arabicPeriod" startAt="4"/>
            </a:pPr>
            <a:r>
              <a:rPr lang="en-US" altLang="en-US" dirty="0">
                <a:solidFill>
                  <a:srgbClr val="002060"/>
                </a:solidFill>
              </a:rPr>
              <a:t>Robot Berkaki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562350" y="2133600"/>
            <a:ext cx="5429250" cy="4343400"/>
          </a:xfrm>
          <a:ln/>
        </p:spPr>
        <p:txBody>
          <a:bodyPr vert="horz" wrap="square" lIns="91440" tIns="45720" rIns="91440" bIns="45720" anchor="t" anchorCtr="0"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Digunakan di bawah laut untuk memonitor kondisi bawah laut dan juga untuk mengambil sesuatu di bawah laut. Ada beberapa untuk kerja robot yang perlu diketahui, antara lain:</a:t>
            </a:r>
            <a:br>
              <a:rPr lang="en-US" altLang="en-US" sz="2200" dirty="0"/>
            </a:br>
            <a:r>
              <a:rPr lang="en-US" altLang="en-US" sz="2200" dirty="0"/>
              <a:t>• Resolusi (perubahan gerak) </a:t>
            </a:r>
            <a:br>
              <a:rPr lang="en-US" altLang="en-US" sz="2200" dirty="0"/>
            </a:br>
            <a:r>
              <a:rPr lang="en-US" altLang="en-US" sz="2200" dirty="0"/>
              <a:t>•      Akurasi (besarnya penyimpangan) </a:t>
            </a:r>
            <a:br>
              <a:rPr lang="en-US" altLang="en-US" sz="2200" dirty="0"/>
            </a:br>
            <a:r>
              <a:rPr lang="en-US" altLang="en-US" sz="2200" dirty="0"/>
              <a:t>•    Repeatability (kemampuan robot)</a:t>
            </a:r>
            <a:br>
              <a:rPr lang="en-US" altLang="en-US" sz="2200" dirty="0"/>
            </a:br>
            <a:r>
              <a:rPr lang="en-US" altLang="en-US" sz="2200" dirty="0"/>
              <a:t>•       Fleksibilitas (kelebihan)</a:t>
            </a: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Hal ini pun tergantung kepada pemprogram dalam merencanakan Pola,  sesuai Kebutuhan.</a:t>
            </a:r>
            <a:endParaRPr lang="en-US" altLang="en-US" sz="2200" dirty="0"/>
          </a:p>
        </p:txBody>
      </p:sp>
      <p:pic>
        <p:nvPicPr>
          <p:cNvPr id="4" name="Picture 2" descr="G:\Δ₪ Datarect Aplication ₪Δ\Project UMM\Tugas Pengembangan Teknologi Informasi\Gambar Robot\underwater robot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718635">
            <a:off x="352378" y="1292215"/>
            <a:ext cx="3124200" cy="2072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1521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75485">
            <a:off x="287725" y="3725847"/>
            <a:ext cx="1847859" cy="13821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RUnderWaterRo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105400"/>
            <a:ext cx="1676400" cy="13358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6870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252538"/>
          </a:xfrm>
          <a:ln/>
        </p:spPr>
        <p:txBody>
          <a:bodyPr vert="horz" wrap="square" lIns="91440" tIns="45720" rIns="91440" bIns="45720" anchor="ctr" anchorCtr="0"/>
          <a:p>
            <a:pPr marL="742950" indent="-742950" eaLnBrk="1" hangingPunct="1">
              <a:buFont typeface="Trebuchet MS" panose="020B0603020202020204" pitchFamily="34" charset="0"/>
              <a:buAutoNum type="arabicPeriod" startAt="5"/>
            </a:pPr>
            <a:r>
              <a:rPr lang="en-US" altLang="en-US" dirty="0">
                <a:solidFill>
                  <a:srgbClr val="002060"/>
                </a:solidFill>
              </a:rPr>
              <a:t>Under WaterRobot 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724400" y="2895600"/>
            <a:ext cx="4038600" cy="3048000"/>
          </a:xfrm>
          <a:ln/>
        </p:spPr>
        <p:txBody>
          <a:bodyPr vert="horz" wrap="square" lIns="91440" tIns="45720" rIns="91440" bIns="45720" anchor="t" anchorCtr="0"/>
          <a:p>
            <a:pPr marL="1905" indent="-1905" algn="just" defTabSz="1027430">
              <a:buFont typeface="Arial" panose="020B0604020202020204" pitchFamily="34" charset="0"/>
              <a:buNone/>
            </a:pPr>
            <a:r>
              <a:rPr lang="en-US" altLang="en-US" dirty="0">
                <a:latin typeface="Fortunaschwein"/>
              </a:rPr>
              <a:t>Robot yang ciri dan karakteristiknya mirip atau seperti hewan (animal) dalam bentuk bermacam-macam</a:t>
            </a:r>
            <a:br>
              <a:rPr lang="en-US" altLang="en-US" dirty="0">
                <a:latin typeface="Fortunaschwein"/>
              </a:rPr>
            </a:br>
            <a:endParaRPr lang="en-US" altLang="en-US" dirty="0">
              <a:latin typeface="Fortunaschwein"/>
            </a:endParaRPr>
          </a:p>
        </p:txBody>
      </p:sp>
      <p:pic>
        <p:nvPicPr>
          <p:cNvPr id="4" name="Picture 3" descr="mindstormsnxtspike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21133643">
            <a:off x="990600" y="1892531"/>
            <a:ext cx="2362200" cy="2244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2-24-08-solar-dragonf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343400"/>
            <a:ext cx="2819400" cy="18069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7893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86800" cy="1252537"/>
          </a:xfrm>
          <a:ln/>
        </p:spPr>
        <p:txBody>
          <a:bodyPr vert="horz" wrap="square" lIns="91440" tIns="45720" rIns="91440" bIns="45720" anchor="ctr" anchorCtr="0"/>
          <a:p>
            <a:pPr marL="742950" indent="-742950" eaLnBrk="1" hangingPunct="1">
              <a:buFont typeface="Trebuchet MS" panose="020B0603020202020204" pitchFamily="34" charset="0"/>
              <a:buAutoNum type="arabicPeriod" startAt="6"/>
            </a:pPr>
            <a:r>
              <a:rPr lang="en-US" altLang="en-US" dirty="0">
                <a:solidFill>
                  <a:srgbClr val="002060"/>
                </a:solidFill>
              </a:rPr>
              <a:t>Robot Animalia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6248400" cy="2590800"/>
          </a:xfrm>
          <a:ln/>
        </p:spPr>
        <p:txBody>
          <a:bodyPr vert="horz" wrap="square" lIns="91440" tIns="45720" rIns="91440" bIns="45720" anchor="t" anchorCtr="0"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/>
              <a:t>Robot yang mampu terbang</a:t>
            </a:r>
            <a:endParaRPr lang="en-US" alt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/>
              <a:t>robot ini menyerupai pesawat model yang deprogram khusus untuk memonitor keadaan di tanah dari atas, dan juga untuk meneruskan komunikasi.</a:t>
            </a:r>
            <a:endParaRPr lang="en-US" altLang="en-US" sz="2400" dirty="0"/>
          </a:p>
        </p:txBody>
      </p:sp>
      <p:pic>
        <p:nvPicPr>
          <p:cNvPr id="4" name="Picture 3" descr="Flyper_Mk2_01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9200" y="4831661"/>
            <a:ext cx="4495800" cy="17945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flyingrobot1005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3886199"/>
            <a:ext cx="2279487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 descr="Rhel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4291">
            <a:off x="6970989" y="2036523"/>
            <a:ext cx="1901504" cy="129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8918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86800" cy="1252537"/>
          </a:xfrm>
          <a:ln/>
        </p:spPr>
        <p:txBody>
          <a:bodyPr vert="horz" wrap="square" lIns="91440" tIns="45720" rIns="91440" bIns="45720" anchor="ctr" anchorCtr="0"/>
          <a:p>
            <a:pPr marL="742950" indent="-742950" eaLnBrk="1" hangingPunct="1">
              <a:buFont typeface="Trebuchet MS" panose="020B0603020202020204" pitchFamily="34" charset="0"/>
              <a:buAutoNum type="arabicPeriod" startAt="7"/>
            </a:pPr>
            <a:r>
              <a:rPr lang="en-US" altLang="en-US" dirty="0">
                <a:solidFill>
                  <a:srgbClr val="002060"/>
                </a:solidFill>
              </a:rPr>
              <a:t>Flying Robot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5029200" y="2465388"/>
            <a:ext cx="3657600" cy="3859212"/>
          </a:xfrm>
          <a:ln/>
        </p:spPr>
        <p:txBody>
          <a:bodyPr vert="horz" wrap="square" lIns="91440" tIns="45720" rIns="91440" bIns="45720" anchor="t" anchorCtr="0"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/>
              <a:t>Robot ini hanyak memiliki satu tangan seperti tangan manusia yang fungsinya untuk memegang atau memindahkan barang, contoh robot ini adalah robot las di Industri mobil, robot merakit elektronik dll.</a:t>
            </a:r>
            <a:endParaRPr lang="en-US" altLang="en-US" sz="2400" dirty="0"/>
          </a:p>
        </p:txBody>
      </p:sp>
      <p:pic>
        <p:nvPicPr>
          <p:cNvPr id="7" name="Picture 6" descr="ROBOT1IMG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00400" y="4800600"/>
            <a:ext cx="1815905" cy="13163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robot manipulator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2743200" cy="24140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Fasilitas_Robotika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4572000"/>
            <a:ext cx="2362200" cy="1771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994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86800" cy="1252537"/>
          </a:xfrm>
          <a:ln/>
        </p:spPr>
        <p:txBody>
          <a:bodyPr vert="horz" wrap="square" lIns="91440" tIns="45720" rIns="91440" bIns="45720" anchor="ctr" anchorCtr="0"/>
          <a:p>
            <a:pPr marL="742950" indent="-742950" eaLnBrk="1" hangingPunct="1">
              <a:buFont typeface="Trebuchet MS" panose="020B0603020202020204" pitchFamily="34" charset="0"/>
              <a:buAutoNum type="arabicPeriod" startAt="8"/>
            </a:pPr>
            <a:r>
              <a:rPr lang="en-US" altLang="en-US" dirty="0">
                <a:solidFill>
                  <a:srgbClr val="002060"/>
                </a:solidFill>
              </a:rPr>
              <a:t>Robot Manipulator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8291" name="Object 2"/>
          <p:cNvGraphicFramePr>
            <a:graphicFrameLocks noChangeAspect="1"/>
          </p:cNvGraphicFramePr>
          <p:nvPr>
            <p:ph idx="1"/>
          </p:nvPr>
        </p:nvGraphicFramePr>
        <p:xfrm>
          <a:off x="571500" y="785813"/>
          <a:ext cx="800100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004800" imgH="9753600" progId="Photoshop.Image.7">
                  <p:embed/>
                </p:oleObj>
              </mc:Choice>
              <mc:Fallback>
                <p:oleObj name="" r:id="rId1" imgW="13004800" imgH="9753600" progId="Photoshop.Image.7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71500" y="785813"/>
                        <a:ext cx="8001000" cy="6000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0" name="Rectangle 2"/>
          <p:cNvSpPr>
            <a:spLocks noGrp="1"/>
          </p:cNvSpPr>
          <p:nvPr>
            <p:ph type="title"/>
          </p:nvPr>
        </p:nvSpPr>
        <p:spPr>
          <a:xfrm>
            <a:off x="685800" y="357188"/>
            <a:ext cx="7772400" cy="9286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An analogy..</a:t>
            </a:r>
            <a:endParaRPr lang="bg-BG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en-US" altLang="en-US" kern="1200" dirty="0">
                <a:latin typeface="+mj-lt"/>
                <a:ea typeface="+mj-ea"/>
                <a:cs typeface="+mj-cs"/>
              </a:rPr>
              <a:t>Any Question ?</a:t>
            </a:r>
            <a:endParaRPr lang="en-US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58140" y="621030"/>
            <a:ext cx="5571490" cy="714375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b="1" dirty="0">
                <a:solidFill>
                  <a:srgbClr val="FF0000"/>
                </a:solidFill>
                <a:latin typeface="Berlin Sans FB Demi" pitchFamily="34" charset="0"/>
              </a:rPr>
              <a:t>APA ITU ROBOT?</a:t>
            </a:r>
            <a:endParaRPr lang="en-US" altLang="en-US" dirty="0"/>
          </a:p>
        </p:txBody>
      </p:sp>
      <p:pic>
        <p:nvPicPr>
          <p:cNvPr id="15363" name="Picture 3" descr="robocop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714500"/>
            <a:ext cx="2500312" cy="35004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1"/>
          <p:cNvGrpSpPr/>
          <p:nvPr/>
        </p:nvGrpSpPr>
        <p:grpSpPr>
          <a:xfrm>
            <a:off x="3286125" y="1714500"/>
            <a:ext cx="2500313" cy="3571875"/>
            <a:chOff x="3286125" y="1714500"/>
            <a:chExt cx="2500313" cy="3571875"/>
          </a:xfrm>
        </p:grpSpPr>
        <p:pic>
          <p:nvPicPr>
            <p:cNvPr id="15371" name="Picture 4" descr="terminator.jpg"/>
            <p:cNvPicPr>
              <a:picLocks noChangeAspect="1"/>
            </p:cNvPicPr>
            <p:nvPr/>
          </p:nvPicPr>
          <p:blipFill>
            <a:blip r:embed="rId2"/>
            <a:srcRect l="34500" r="8499"/>
            <a:stretch>
              <a:fillRect/>
            </a:stretch>
          </p:blipFill>
          <p:spPr>
            <a:xfrm>
              <a:off x="3286125" y="1714500"/>
              <a:ext cx="2500313" cy="35004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303588" y="4762500"/>
              <a:ext cx="2411412" cy="523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sz="2800" b="1" kern="1200" cap="none" spc="0" normalizeH="0" baseline="0" noProof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 Demi" pitchFamily="34" charset="0"/>
                  <a:ea typeface="+mn-ea"/>
                  <a:cs typeface="+mn-cs"/>
                </a:rPr>
                <a:t>TERMINATOR</a:t>
              </a:r>
              <a:endParaRPr kumimoji="0" lang="en-US" sz="2800" b="1" kern="1200" cap="none" spc="0" normalizeH="0" baseline="0" noProof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6000750" y="1714500"/>
            <a:ext cx="2714625" cy="3571875"/>
            <a:chOff x="6000750" y="1714500"/>
            <a:chExt cx="2714625" cy="3571875"/>
          </a:xfrm>
        </p:grpSpPr>
        <p:pic>
          <p:nvPicPr>
            <p:cNvPr id="15369" name="Picture 5" descr="predator.jpg"/>
            <p:cNvPicPr>
              <a:picLocks noChangeAspect="1"/>
            </p:cNvPicPr>
            <p:nvPr/>
          </p:nvPicPr>
          <p:blipFill>
            <a:blip r:embed="rId3"/>
            <a:srcRect l="10715" r="14285"/>
            <a:stretch>
              <a:fillRect/>
            </a:stretch>
          </p:blipFill>
          <p:spPr>
            <a:xfrm>
              <a:off x="6000750" y="1714500"/>
              <a:ext cx="2714625" cy="35004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357938" y="4762500"/>
              <a:ext cx="2044700" cy="523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sz="2800" b="1" kern="1200" cap="none" spc="0" normalizeH="0" baseline="0" noProof="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 Demi" pitchFamily="34" charset="0"/>
                  <a:ea typeface="+mn-ea"/>
                  <a:cs typeface="+mn-cs"/>
                </a:rPr>
                <a:t>PREDATOR</a:t>
              </a:r>
              <a:endParaRPr kumimoji="0" lang="en-US" sz="2800" b="1" kern="1200" cap="none" spc="0" normalizeH="0" baseline="0" noProof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+mn-ea"/>
                <a:cs typeface="+mn-cs"/>
              </a:endParaRPr>
            </a:p>
          </p:txBody>
        </p:sp>
      </p:grpSp>
      <p:sp>
        <p:nvSpPr>
          <p:cNvPr id="9" name="Multiply 8"/>
          <p:cNvSpPr/>
          <p:nvPr/>
        </p:nvSpPr>
        <p:spPr>
          <a:xfrm>
            <a:off x="214313" y="1714500"/>
            <a:ext cx="3071813" cy="350043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2928938" y="1714500"/>
            <a:ext cx="3071813" cy="350043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5929313" y="1714500"/>
            <a:ext cx="3071813" cy="350043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asimo2.mpg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87338"/>
            <a:ext cx="9148763" cy="6237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6FA">
                <a:alpha val="100000"/>
              </a:srgbClr>
            </a:gs>
            <a:gs pos="74001">
              <a:srgbClr val="AEAECE">
                <a:alpha val="100000"/>
              </a:srgbClr>
            </a:gs>
            <a:gs pos="83000">
              <a:srgbClr val="AEAECE">
                <a:alpha val="100000"/>
              </a:srgbClr>
            </a:gs>
            <a:gs pos="100000">
              <a:srgbClr val="C9C9DE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Shape 3073"/>
          <p:cNvSpPr>
            <a:spLocks noGrp="1"/>
          </p:cNvSpPr>
          <p:nvPr>
            <p:ph type="title"/>
          </p:nvPr>
        </p:nvSpPr>
        <p:spPr>
          <a:xfrm>
            <a:off x="4000500" y="577850"/>
            <a:ext cx="4929188" cy="8509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Book Antiqua" pitchFamily="18" charset="0"/>
              </a:rPr>
              <a:t>DEFINISI ROBOT</a:t>
            </a:r>
            <a:endParaRPr lang="id-ID" altLang="en-US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body" idx="1"/>
          </p:nvPr>
        </p:nvSpPr>
        <p:spPr>
          <a:xfrm>
            <a:off x="214313" y="1760538"/>
            <a:ext cx="8229600" cy="4525963"/>
          </a:xfrm>
        </p:spPr>
        <p:txBody>
          <a:bodyPr vert="horz" wrap="square" lIns="91440" tIns="45720" rIns="91440" bIns="45720" numCol="1" rtlCol="0" anchor="t" anchorCtr="0" compatLnSpc="1"/>
          <a:lstStyle/>
          <a:p>
            <a:pPr marL="10922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Georgia" panose="02040502050405020303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 kata robot :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22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Georgia" panose="02040502050405020303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berasal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bahasa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Cekoslovakia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berarti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kerja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cepat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22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Georgia" panose="02040502050405020303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22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Georgia" panose="02040502050405020303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Definisi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Robot :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22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didefinisikan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automaton,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yakni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piranti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mekanik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cerdas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ts val="45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Georgia" panose="02040502050405020303" pitchFamily="18" charset="0"/>
              <a:buNone/>
              <a:tabLst>
                <a:tab pos="6076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(1)	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Menurut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Kamus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Webster :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anose="02040502050405020303" pitchFamily="18" charset="0"/>
              <a:buNone/>
              <a:tabLst>
                <a:tab pos="6076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Robot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otomatis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digunakan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pekerjaan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biasanya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dilakukan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oleh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manusia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operator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kecerdasan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hampir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menyamai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manusia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memindahkan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material,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komponen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perkakas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piranti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khusus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meningkatkan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kinerja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berbagai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tugas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8330" marR="0" lvl="0" indent="-608330" algn="just" defTabSz="914400" rtl="0" eaLnBrk="0" fontAlgn="base" latinLnBrk="0" hangingPunct="0">
              <a:lnSpc>
                <a:spcPct val="105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anose="02040502050405020303" pitchFamily="18" charset="0"/>
              <a:buChar char="•"/>
              <a:tabLst>
                <a:tab pos="60769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>
                                            <p:txEl>
                                              <p:charRg st="1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2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>
                                            <p:txEl>
                                              <p:charRg st="112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0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">
                                            <p:txEl>
                                              <p:charRg st="200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9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">
                                            <p:txEl>
                                              <p:charRg st="229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939800"/>
          </a:xfrm>
          <a:ln/>
        </p:spPr>
        <p:txBody>
          <a:bodyPr vert="horz" wrap="square" lIns="91440" tIns="45720" rIns="91440" bIns="45720" anchor="ctr" anchorCtr="0"/>
          <a:p>
            <a:pPr algn="r" eaLnBrk="1" hangingPunct="1"/>
            <a:r>
              <a:rPr lang="en-US" alt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DEFINISI ROBOT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71463" y="1714500"/>
            <a:ext cx="8229600" cy="4143375"/>
          </a:xfrm>
          <a:ln/>
        </p:spPr>
        <p:txBody>
          <a:bodyPr vert="horz" wrap="square" lIns="91440" tIns="45720" rIns="91440" bIns="45720" anchor="t" anchorCtr="0"/>
          <a:p>
            <a:pPr marL="0" indent="0" algn="just" defTabSz="914400">
              <a:lnSpc>
                <a:spcPct val="105000"/>
              </a:lnSpc>
              <a:spcBef>
                <a:spcPts val="450"/>
              </a:spcBef>
              <a:buClr>
                <a:srgbClr val="0099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/>
              <a:t>(2)	Menurut Institut of America :</a:t>
            </a:r>
            <a:endParaRPr lang="en-US" altLang="en-US" sz="2000" b="1" dirty="0"/>
          </a:p>
          <a:p>
            <a:pPr marL="0" indent="0" algn="just" defTabSz="914400">
              <a:lnSpc>
                <a:spcPct val="105000"/>
              </a:lnSpc>
              <a:spcBef>
                <a:spcPts val="450"/>
              </a:spcBef>
              <a:buClr>
                <a:srgbClr val="0000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	Robot</a:t>
            </a:r>
            <a:r>
              <a:rPr lang="en-US" altLang="en-US" sz="2000" i="1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adalah manipulator multi fungsi yang dapat diprogram berulang-ulang, yang dirancang untuk memindahkan bahan, suku cadang, perkakas, atau alat khusus tertentu melalui serangkaian gerakan terprogram untuk memenuhi serangkaian tugas.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0" indent="0" algn="just" defTabSz="9144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/>
              <a:t>(3) 	</a:t>
            </a:r>
            <a:r>
              <a:rPr lang="en-US" altLang="en-US" sz="2000" dirty="0"/>
              <a:t>Robot juga didefinisikan sebagai sebuah mesin yang mampu mengekstrak informasi dari lingkungannya dan menggunakan pengetahuan tentang lingkungannya untuk beraksi secara selamat dengan cara yang sesuai yang diinginkan oleh pemrogrammnya. 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charRg st="34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2" end="5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charRg st="272" end="5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47495" y="5877560"/>
            <a:ext cx="600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Gambar 1. Archie Humanoid</a:t>
            </a:r>
            <a:endParaRPr lang="en-US" b="1"/>
          </a:p>
        </p:txBody>
      </p:sp>
      <p:pic>
        <p:nvPicPr>
          <p:cNvPr id="2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065" y="2565400"/>
            <a:ext cx="2915920" cy="3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Rectangle 174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1125220"/>
            <a:ext cx="5000625" cy="455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Rectangle 18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563" y="428625"/>
            <a:ext cx="7429500" cy="5830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5810</Words>
  <Application>WPS Presentation</Application>
  <PresentationFormat>On-screen Show (4:3)</PresentationFormat>
  <Paragraphs>162</Paragraphs>
  <Slides>29</Slides>
  <Notes>2</Notes>
  <HiddenSlides>0</HiddenSlides>
  <MMClips>1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SimSun</vt:lpstr>
      <vt:lpstr>Wingdings</vt:lpstr>
      <vt:lpstr>Trebuchet MS</vt:lpstr>
      <vt:lpstr>Georgia</vt:lpstr>
      <vt:lpstr>Wingdings 2</vt:lpstr>
      <vt:lpstr>Gubbi</vt:lpstr>
      <vt:lpstr>Calibri</vt:lpstr>
      <vt:lpstr>Berlin Sans FB Demi</vt:lpstr>
      <vt:lpstr>Book Antiqua</vt:lpstr>
      <vt:lpstr>Times New Roman</vt:lpstr>
      <vt:lpstr>BoostLightSSK</vt:lpstr>
      <vt:lpstr>Webdings</vt:lpstr>
      <vt:lpstr>Fortunaschwein</vt:lpstr>
      <vt:lpstr>Georgia</vt:lpstr>
      <vt:lpstr>Microsoft YaHei</vt:lpstr>
      <vt:lpstr>Droid Sans Fallback</vt:lpstr>
      <vt:lpstr>Arial Unicode MS</vt:lpstr>
      <vt:lpstr>Urban</vt:lpstr>
      <vt:lpstr>Photoshop.Image.7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MDP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SUSANTI</dc:creator>
  <cp:lastModifiedBy>aditya</cp:lastModifiedBy>
  <cp:revision>66</cp:revision>
  <dcterms:created xsi:type="dcterms:W3CDTF">2022-09-23T18:58:01Z</dcterms:created>
  <dcterms:modified xsi:type="dcterms:W3CDTF">2022-09-23T18:58:01Z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