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28.png" ContentType="image/png"/>
  <Override PartName="/ppt/media/image1.jpeg" ContentType="image/jpeg"/>
  <Override PartName="/ppt/media/image3.png" ContentType="image/png"/>
  <Override PartName="/ppt/media/image38.png" ContentType="image/png"/>
  <Override PartName="/ppt/media/image2.jpeg" ContentType="image/jpeg"/>
  <Override PartName="/ppt/media/image8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70654E-5633-47BD-AD1D-5FAC8A1BE9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A477B9-1055-498A-B2DF-33AC237AD5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6DDE37-4804-45E7-9E12-478F798483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06DD6DC-4860-4821-B292-0D63AE60CD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2D83DC-F94D-4043-A9A5-E27410687DDE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C21F41-3806-4A1E-A9B4-09907369AD68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7"/>
          </p:nvPr>
        </p:nvSpPr>
        <p:spPr>
          <a:xfrm>
            <a:off x="4095360" y="5510160"/>
            <a:ext cx="1274760" cy="1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&lt;footer&gt;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8"/>
          </p:nvPr>
        </p:nvSpPr>
        <p:spPr>
          <a:xfrm>
            <a:off x="9056880" y="5309280"/>
            <a:ext cx="28404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FB1F03AB-0656-4B0D-9C82-838DC2BA7E74}" type="slidenum">
              <a:rPr b="0" lang="en-IN" sz="1200" spc="-52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9"/>
          </p:nvPr>
        </p:nvSpPr>
        <p:spPr>
          <a:xfrm>
            <a:off x="504000" y="5273280"/>
            <a:ext cx="2316600" cy="28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0"/>
          </p:nvPr>
        </p:nvSpPr>
        <p:spPr>
          <a:xfrm>
            <a:off x="4095360" y="5510160"/>
            <a:ext cx="1274760" cy="1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&lt;footer&gt;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1"/>
          </p:nvPr>
        </p:nvSpPr>
        <p:spPr>
          <a:xfrm>
            <a:off x="9056880" y="5309280"/>
            <a:ext cx="28404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91698B53-5D95-40C7-BE22-084306D1E26C}" type="slidenum">
              <a:rPr b="0" lang="en-IN" sz="1200" spc="-52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12"/>
          </p:nvPr>
        </p:nvSpPr>
        <p:spPr>
          <a:xfrm>
            <a:off x="504000" y="5273280"/>
            <a:ext cx="2316600" cy="28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9069840" cy="156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4000" spc="-1" strike="noStrike">
                <a:solidFill>
                  <a:schemeClr val="dk1"/>
                </a:solidFill>
                <a:latin typeface="Mononoki Nerd Font"/>
                <a:ea typeface="Arial"/>
              </a:rPr>
              <a:t>Advanced Programming</a:t>
            </a:r>
            <a:r>
              <a:rPr b="0" lang="en-US" sz="4000" spc="-1" strike="noStrike">
                <a:solidFill>
                  <a:srgbClr val="000000"/>
                </a:solidFill>
                <a:latin typeface="Mononoki Nerd Font"/>
                <a:ea typeface="Arial"/>
              </a:rPr>
              <a:t> </a:t>
            </a:r>
            <a:br>
              <a:rPr sz="4000"/>
            </a:br>
            <a:r>
              <a:rPr b="1" lang="en-US" sz="4000" spc="-1" strike="noStrike">
                <a:solidFill>
                  <a:schemeClr val="dk1"/>
                </a:solidFill>
                <a:latin typeface="Mononoki Nerd Font"/>
                <a:ea typeface="Arial"/>
              </a:rPr>
              <a:t>CSE 201</a:t>
            </a:r>
            <a:r>
              <a:rPr b="0" lang="en-US" sz="4000" spc="-1" strike="noStrike">
                <a:solidFill>
                  <a:srgbClr val="000000"/>
                </a:solidFill>
                <a:latin typeface="Mononoki Nerd Font"/>
                <a:ea typeface="Arial"/>
              </a:rPr>
              <a:t> </a:t>
            </a:r>
            <a:br>
              <a:rPr sz="4000"/>
            </a:br>
            <a:r>
              <a:rPr b="1" lang="en-US" sz="2800" spc="-1" strike="noStrike">
                <a:solidFill>
                  <a:schemeClr val="dk1"/>
                </a:solidFill>
                <a:latin typeface="Mononoki Nerd Font"/>
                <a:ea typeface="Arial"/>
              </a:rPr>
              <a:t>Instructor: Sambuddho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               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(Semester: Monsoon 2024)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       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Week 3 – Inheritance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22"/>
          <p:cNvSpPr/>
          <p:nvPr/>
        </p:nvSpPr>
        <p:spPr>
          <a:xfrm>
            <a:off x="4279680" y="989640"/>
            <a:ext cx="489636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190440" indent="-177840">
              <a:lnSpc>
                <a:spcPts val="201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IN" sz="2779" spc="1" strike="noStrike" baseline="3000">
                <a:solidFill>
                  <a:srgbClr val="000000"/>
                </a:solidFill>
                <a:latin typeface="Trebuchet MS"/>
              </a:rPr>
              <a:t>●</a:t>
            </a:r>
            <a:r>
              <a:rPr b="1" lang="en-IN" sz="1850" spc="-1" strike="noStrike">
                <a:solidFill>
                  <a:srgbClr val="00af4f"/>
                </a:solidFill>
                <a:latin typeface="Arial"/>
              </a:rPr>
              <a:t>Superclass/parent/base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:</a:t>
            </a:r>
            <a:r>
              <a:rPr b="0" lang="en-IN" sz="1850" spc="-60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en-IN" sz="1850" spc="-80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class</a:t>
            </a:r>
            <a:r>
              <a:rPr b="0" lang="en-IN" sz="1850" spc="3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that</a:t>
            </a:r>
            <a:r>
              <a:rPr b="0" lang="en-IN" sz="1850" spc="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26" strike="noStrike">
                <a:solidFill>
                  <a:srgbClr val="000000"/>
                </a:solidFill>
                <a:latin typeface="Arial MT"/>
              </a:rPr>
              <a:t>is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inherited</a:t>
            </a:r>
            <a:r>
              <a:rPr b="0" lang="en-IN" sz="1850" spc="3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21" strike="noStrike">
                <a:solidFill>
                  <a:srgbClr val="000000"/>
                </a:solidFill>
                <a:latin typeface="Arial MT"/>
              </a:rPr>
              <a:t>from</a:t>
            </a:r>
            <a:endParaRPr b="0" lang="en-IN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object 23"/>
          <p:cNvSpPr/>
          <p:nvPr/>
        </p:nvSpPr>
        <p:spPr>
          <a:xfrm>
            <a:off x="4251960" y="1663200"/>
            <a:ext cx="5502600" cy="30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 anchor="t">
            <a:spAutoFit/>
          </a:bodyPr>
          <a:p>
            <a:pPr marL="216000" indent="-177840">
              <a:lnSpc>
                <a:spcPts val="2021"/>
              </a:lnSpc>
              <a:spcBef>
                <a:spcPts val="349"/>
              </a:spcBef>
              <a:tabLst>
                <a:tab algn="l" pos="0"/>
              </a:tabLst>
            </a:pPr>
            <a:r>
              <a:rPr b="0" lang="en-IN" sz="2779" spc="-1" strike="noStrike" baseline="1000">
                <a:solidFill>
                  <a:srgbClr val="000000"/>
                </a:solidFill>
                <a:latin typeface="Trebuchet MS"/>
              </a:rPr>
              <a:t>●</a:t>
            </a:r>
            <a:r>
              <a:rPr b="1" lang="en-IN" sz="1850" spc="-1" strike="noStrike">
                <a:solidFill>
                  <a:srgbClr val="ff3fff"/>
                </a:solidFill>
                <a:latin typeface="Arial"/>
              </a:rPr>
              <a:t>Subclass/child/derived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:</a:t>
            </a:r>
            <a:r>
              <a:rPr b="0" lang="en-IN" sz="185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en-IN" sz="185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class</a:t>
            </a:r>
            <a:r>
              <a:rPr b="0" lang="en-IN" sz="1850" spc="117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that</a:t>
            </a:r>
            <a:r>
              <a:rPr b="0" lang="en-IN" sz="1850" spc="100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2" strike="noStrike">
                <a:solidFill>
                  <a:srgbClr val="000000"/>
                </a:solidFill>
                <a:latin typeface="Arial MT"/>
              </a:rPr>
              <a:t>inherits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from</a:t>
            </a:r>
            <a:r>
              <a:rPr b="0" lang="en-IN" sz="1850" spc="1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2" strike="noStrike">
                <a:solidFill>
                  <a:srgbClr val="000000"/>
                </a:solidFill>
                <a:latin typeface="Arial MT"/>
              </a:rPr>
              <a:t>another</a:t>
            </a:r>
            <a:endParaRPr b="0" lang="en-IN" sz="185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550"/>
              </a:spcBef>
              <a:tabLst>
                <a:tab algn="l" pos="0"/>
              </a:tabLst>
            </a:pPr>
            <a:r>
              <a:rPr b="0" lang="en-IN" sz="2779" spc="123" strike="noStrike" baseline="1000">
                <a:solidFill>
                  <a:srgbClr val="000000"/>
                </a:solidFill>
                <a:latin typeface="Trebuchet MS"/>
              </a:rPr>
              <a:t>●</a:t>
            </a:r>
            <a:r>
              <a:rPr b="0" lang="en-IN" sz="1850" spc="77" strike="noStrike">
                <a:solidFill>
                  <a:srgbClr val="000000"/>
                </a:solidFill>
                <a:latin typeface="Arial MT"/>
              </a:rPr>
              <a:t>“</a:t>
            </a:r>
            <a:r>
              <a:rPr b="0" lang="en-IN" sz="1850" spc="77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en-IN" sz="1850" spc="-97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ff3fff"/>
                </a:solidFill>
                <a:latin typeface="Arial MT"/>
              </a:rPr>
              <a:t>Poodle</a:t>
            </a:r>
            <a:r>
              <a:rPr b="0" lang="en-IN" sz="1850" spc="18" strike="noStrike">
                <a:solidFill>
                  <a:srgbClr val="ff3fff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is a</a:t>
            </a:r>
            <a:r>
              <a:rPr b="0" lang="en-IN" sz="1850" spc="7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21" strike="noStrike">
                <a:solidFill>
                  <a:srgbClr val="00af4f"/>
                </a:solidFill>
                <a:latin typeface="Arial MT"/>
              </a:rPr>
              <a:t>Dog</a:t>
            </a:r>
            <a:r>
              <a:rPr b="0" lang="en-IN" sz="1850" spc="-21" strike="noStrike">
                <a:solidFill>
                  <a:srgbClr val="000000"/>
                </a:solidFill>
                <a:latin typeface="Arial MT"/>
              </a:rPr>
              <a:t>”</a:t>
            </a:r>
            <a:endParaRPr b="0" lang="en-IN" sz="1850" spc="-1" strike="noStrike">
              <a:solidFill>
                <a:srgbClr val="000000"/>
              </a:solidFill>
              <a:latin typeface="Arial"/>
            </a:endParaRPr>
          </a:p>
          <a:p>
            <a:pPr marL="570240" indent="-17640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Font typeface="Courier New"/>
              <a:buChar char="o"/>
              <a:tabLst>
                <a:tab algn="l" pos="570240"/>
              </a:tabLst>
            </a:pPr>
            <a:r>
              <a:rPr b="0" lang="en-IN" sz="1550" spc="-1" strike="noStrike">
                <a:solidFill>
                  <a:srgbClr val="ff3fff"/>
                </a:solidFill>
                <a:latin typeface="Arial MT"/>
              </a:rPr>
              <a:t>Poodle</a:t>
            </a:r>
            <a:r>
              <a:rPr b="0" lang="en-IN" sz="1550" spc="-15" strike="noStrike">
                <a:solidFill>
                  <a:srgbClr val="ff3fff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is</a:t>
            </a:r>
            <a:r>
              <a:rPr b="0" lang="en-IN" sz="155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the</a:t>
            </a:r>
            <a:r>
              <a:rPr b="0" lang="en-IN" sz="1550" spc="-7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2" strike="noStrike">
                <a:solidFill>
                  <a:srgbClr val="ff3fff"/>
                </a:solidFill>
                <a:latin typeface="Arial MT"/>
              </a:rPr>
              <a:t>subclass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  <a:p>
            <a:pPr marL="570240" indent="-1764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Courier New"/>
              <a:buChar char="o"/>
              <a:tabLst>
                <a:tab algn="l" pos="570240"/>
              </a:tabLst>
            </a:pPr>
            <a:r>
              <a:rPr b="0" lang="en-IN" sz="1550" spc="-1" strike="noStrike">
                <a:solidFill>
                  <a:srgbClr val="00af4f"/>
                </a:solidFill>
                <a:latin typeface="Arial MT"/>
              </a:rPr>
              <a:t>Dog</a:t>
            </a:r>
            <a:r>
              <a:rPr b="0" lang="en-IN" sz="1550" spc="-12" strike="noStrike">
                <a:solidFill>
                  <a:srgbClr val="00af4f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is</a:t>
            </a:r>
            <a:r>
              <a:rPr b="0" lang="en-IN" sz="155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the </a:t>
            </a:r>
            <a:r>
              <a:rPr b="0" lang="en-IN" sz="1550" spc="-12" strike="noStrike">
                <a:solidFill>
                  <a:srgbClr val="00af4f"/>
                </a:solidFill>
                <a:latin typeface="Arial MT"/>
              </a:rPr>
              <a:t>superclass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  <a:p>
            <a:pPr marL="216000" indent="-177840">
              <a:lnSpc>
                <a:spcPts val="2021"/>
              </a:lnSpc>
              <a:spcBef>
                <a:spcPts val="805"/>
              </a:spcBef>
              <a:tabLst>
                <a:tab algn="l" pos="0"/>
              </a:tabLst>
            </a:pPr>
            <a:r>
              <a:rPr b="0" lang="en-IN" sz="2779" spc="188" strike="noStrike" baseline="1000">
                <a:solidFill>
                  <a:srgbClr val="000000"/>
                </a:solidFill>
                <a:latin typeface="Trebuchet MS"/>
              </a:rPr>
              <a:t>●</a:t>
            </a:r>
            <a:r>
              <a:rPr b="0" lang="en-IN" sz="1850" spc="123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en-IN" sz="1850" spc="-97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class</a:t>
            </a:r>
            <a:r>
              <a:rPr b="0" lang="en-IN" sz="1850" spc="1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can</a:t>
            </a:r>
            <a:r>
              <a:rPr b="0" lang="en-IN" sz="1850" spc="1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be</a:t>
            </a:r>
            <a:r>
              <a:rPr b="0" lang="en-IN" sz="1850" spc="1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both</a:t>
            </a:r>
            <a:r>
              <a:rPr b="0" lang="en-IN" sz="1850" spc="1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en-IN" sz="1850" spc="3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af4f"/>
                </a:solidFill>
                <a:latin typeface="Arial MT"/>
              </a:rPr>
              <a:t>superclass</a:t>
            </a:r>
            <a:r>
              <a:rPr b="0" lang="en-IN" sz="1850" spc="21" strike="noStrike">
                <a:solidFill>
                  <a:srgbClr val="00af4f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and</a:t>
            </a:r>
            <a:r>
              <a:rPr b="0" lang="en-IN" sz="1850" spc="1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52" strike="noStrike">
                <a:solidFill>
                  <a:srgbClr val="000000"/>
                </a:solidFill>
                <a:latin typeface="Arial MT"/>
              </a:rPr>
              <a:t>a </a:t>
            </a:r>
            <a:r>
              <a:rPr b="0" lang="en-IN" sz="1850" spc="-12" strike="noStrike">
                <a:solidFill>
                  <a:srgbClr val="ff3fff"/>
                </a:solidFill>
                <a:latin typeface="Arial MT"/>
              </a:rPr>
              <a:t>subclass</a:t>
            </a:r>
            <a:endParaRPr b="0" lang="en-IN" sz="1850" spc="-1" strike="noStrike">
              <a:solidFill>
                <a:srgbClr val="000000"/>
              </a:solidFill>
              <a:latin typeface="Arial"/>
            </a:endParaRPr>
          </a:p>
          <a:p>
            <a:pPr marL="570240" indent="-176400">
              <a:lnSpc>
                <a:spcPct val="100000"/>
              </a:lnSpc>
              <a:spcBef>
                <a:spcPts val="184"/>
              </a:spcBef>
              <a:buClr>
                <a:srgbClr val="000000"/>
              </a:buClr>
              <a:buFont typeface="Courier New"/>
              <a:buChar char="o"/>
              <a:tabLst>
                <a:tab algn="l" pos="570240"/>
              </a:tabLst>
            </a:pP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Ex. </a:t>
            </a:r>
            <a:r>
              <a:rPr b="0" lang="en-IN" sz="1550" spc="-26" strike="noStrike">
                <a:solidFill>
                  <a:srgbClr val="000000"/>
                </a:solidFill>
                <a:latin typeface="Arial MT"/>
              </a:rPr>
              <a:t>Dog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  <a:p>
            <a:pPr marL="216000" indent="-177840">
              <a:lnSpc>
                <a:spcPts val="2021"/>
              </a:lnSpc>
              <a:spcBef>
                <a:spcPts val="805"/>
              </a:spcBef>
              <a:tabLst>
                <a:tab algn="l" pos="0"/>
              </a:tabLst>
            </a:pPr>
            <a:r>
              <a:rPr b="0" lang="en-IN" sz="2779" spc="123" strike="noStrike" baseline="1000">
                <a:solidFill>
                  <a:srgbClr val="000000"/>
                </a:solidFill>
                <a:latin typeface="Trebuchet MS"/>
              </a:rPr>
              <a:t>●</a:t>
            </a:r>
            <a:r>
              <a:rPr b="0" lang="en-IN" sz="1850" spc="77" strike="noStrike">
                <a:solidFill>
                  <a:srgbClr val="000000"/>
                </a:solidFill>
                <a:latin typeface="Arial MT"/>
              </a:rPr>
              <a:t>In</a:t>
            </a:r>
            <a:r>
              <a:rPr b="0" lang="en-IN" sz="1850" spc="1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Java</a:t>
            </a:r>
            <a:r>
              <a:rPr b="0" lang="en-IN" sz="1850" spc="1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you</a:t>
            </a:r>
            <a:r>
              <a:rPr b="0" lang="en-IN" sz="1850" spc="1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can</a:t>
            </a:r>
            <a:r>
              <a:rPr b="0" lang="en-IN" sz="1850" spc="1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only</a:t>
            </a:r>
            <a:r>
              <a:rPr b="0" lang="en-IN" sz="1850" spc="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inherit</a:t>
            </a:r>
            <a:r>
              <a:rPr b="0" lang="en-IN" sz="1850" spc="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from</a:t>
            </a:r>
            <a:r>
              <a:rPr b="0" lang="en-IN" sz="1850" spc="1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26" strike="noStrike">
                <a:solidFill>
                  <a:srgbClr val="000000"/>
                </a:solidFill>
                <a:latin typeface="Arial MT"/>
              </a:rPr>
              <a:t>one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superclass</a:t>
            </a:r>
            <a:r>
              <a:rPr b="0" lang="en-IN" sz="1850" spc="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(no</a:t>
            </a:r>
            <a:r>
              <a:rPr b="0" lang="en-IN" sz="1850" spc="38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" strike="noStrike">
                <a:solidFill>
                  <a:srgbClr val="000000"/>
                </a:solidFill>
                <a:latin typeface="Arial MT"/>
              </a:rPr>
              <a:t>multiple</a:t>
            </a:r>
            <a:r>
              <a:rPr b="0" lang="en-IN" sz="1850" spc="3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50" spc="-12" strike="noStrike">
                <a:solidFill>
                  <a:srgbClr val="000000"/>
                </a:solidFill>
                <a:latin typeface="Arial MT"/>
              </a:rPr>
              <a:t>inheritance)</a:t>
            </a:r>
            <a:endParaRPr b="0" lang="en-IN" sz="1850" spc="-1" strike="noStrike">
              <a:solidFill>
                <a:srgbClr val="000000"/>
              </a:solidFill>
              <a:latin typeface="Arial"/>
            </a:endParaRPr>
          </a:p>
          <a:p>
            <a:pPr marL="570240" indent="-176400">
              <a:lnSpc>
                <a:spcPct val="100000"/>
              </a:lnSpc>
              <a:spcBef>
                <a:spcPts val="184"/>
              </a:spcBef>
              <a:buClr>
                <a:srgbClr val="000000"/>
              </a:buClr>
              <a:buFont typeface="Courier New"/>
              <a:buChar char="o"/>
              <a:tabLst>
                <a:tab algn="l" pos="570240"/>
              </a:tabLst>
            </a:pP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Other</a:t>
            </a:r>
            <a:r>
              <a:rPr b="0" lang="en-IN" sz="155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languages,</a:t>
            </a:r>
            <a:r>
              <a:rPr b="0" lang="en-IN" sz="155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like</a:t>
            </a:r>
            <a:r>
              <a:rPr b="0" lang="en-IN" sz="155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C++,</a:t>
            </a:r>
            <a:r>
              <a:rPr b="0" lang="en-IN" sz="155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allow</a:t>
            </a:r>
            <a:r>
              <a:rPr b="0" lang="en-IN" sz="155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for</a:t>
            </a:r>
            <a:r>
              <a:rPr b="0" lang="en-IN" sz="155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2" strike="noStrike">
                <a:solidFill>
                  <a:srgbClr val="000000"/>
                </a:solidFill>
                <a:latin typeface="Arial MT"/>
              </a:rPr>
              <a:t>multiple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93120" y="290880"/>
            <a:ext cx="855864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Modeling</a:t>
            </a:r>
            <a:r>
              <a:rPr b="1" lang="en-IN" sz="3600" spc="-137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Inheritance</a:t>
            </a:r>
            <a:r>
              <a:rPr b="1" lang="en-IN" sz="3600" spc="-137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Mononoki Nerd Font"/>
              </a:rPr>
              <a:t>(2/2)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bject 25"/>
          <p:cNvSpPr/>
          <p:nvPr/>
        </p:nvSpPr>
        <p:spPr>
          <a:xfrm>
            <a:off x="1389960" y="1741320"/>
            <a:ext cx="1770840" cy="376920"/>
          </a:xfrm>
          <a:prstGeom prst="rect">
            <a:avLst/>
          </a:prstGeom>
          <a:noFill/>
          <a:ln w="934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2960" bIns="0" anchor="t">
            <a:spAutoFit/>
          </a:bodyPr>
          <a:p>
            <a:pPr marL="366480">
              <a:lnSpc>
                <a:spcPct val="100000"/>
              </a:lnSpc>
              <a:spcBef>
                <a:spcPts val="811"/>
              </a:spcBef>
            </a:pP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Mammal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object 64"/>
          <p:cNvSpPr/>
          <p:nvPr/>
        </p:nvSpPr>
        <p:spPr>
          <a:xfrm>
            <a:off x="1389960" y="2652840"/>
            <a:ext cx="1770840" cy="376920"/>
          </a:xfrm>
          <a:prstGeom prst="rect">
            <a:avLst/>
          </a:prstGeom>
          <a:noFill/>
          <a:ln w="28393">
            <a:solidFill>
              <a:srgbClr val="00af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2960" bIns="0" anchor="t">
            <a:spAutoFit/>
          </a:bodyPr>
          <a:p>
            <a:pPr marL="1440" algn="ctr">
              <a:lnSpc>
                <a:spcPct val="100000"/>
              </a:lnSpc>
              <a:spcBef>
                <a:spcPts val="811"/>
              </a:spcBef>
            </a:pPr>
            <a:r>
              <a:rPr b="0" lang="en-IN" sz="1800" spc="-26" strike="noStrike">
                <a:solidFill>
                  <a:srgbClr val="00af4f"/>
                </a:solidFill>
                <a:latin typeface="Arial MT"/>
              </a:rPr>
              <a:t>Dog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object 65"/>
          <p:cNvSpPr/>
          <p:nvPr/>
        </p:nvSpPr>
        <p:spPr>
          <a:xfrm>
            <a:off x="295200" y="3946320"/>
            <a:ext cx="1770840" cy="378000"/>
          </a:xfrm>
          <a:prstGeom prst="rect">
            <a:avLst/>
          </a:prstGeom>
          <a:noFill/>
          <a:ln w="28393">
            <a:solidFill>
              <a:srgbClr val="ff3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449640">
              <a:lnSpc>
                <a:spcPct val="100000"/>
              </a:lnSpc>
              <a:spcBef>
                <a:spcPts val="819"/>
              </a:spcBef>
            </a:pPr>
            <a:r>
              <a:rPr b="0" lang="en-IN" sz="1800" spc="-12" strike="noStrike">
                <a:solidFill>
                  <a:srgbClr val="ff3fff"/>
                </a:solidFill>
                <a:latin typeface="Arial MT"/>
              </a:rPr>
              <a:t>Poodle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object 66"/>
          <p:cNvSpPr/>
          <p:nvPr/>
        </p:nvSpPr>
        <p:spPr>
          <a:xfrm>
            <a:off x="2420640" y="3946320"/>
            <a:ext cx="1770840" cy="378000"/>
          </a:xfrm>
          <a:prstGeom prst="rect">
            <a:avLst/>
          </a:prstGeom>
          <a:noFill/>
          <a:ln w="934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348120">
              <a:lnSpc>
                <a:spcPct val="100000"/>
              </a:lnSpc>
              <a:spcBef>
                <a:spcPts val="819"/>
              </a:spcBef>
            </a:pP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Labrador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" name="object 67"/>
          <p:cNvGrpSpPr/>
          <p:nvPr/>
        </p:nvGrpSpPr>
        <p:grpSpPr>
          <a:xfrm>
            <a:off x="1723320" y="3178080"/>
            <a:ext cx="149400" cy="769680"/>
            <a:chOff x="1723320" y="3178080"/>
            <a:chExt cx="149400" cy="769680"/>
          </a:xfrm>
        </p:grpSpPr>
        <p:sp>
          <p:nvSpPr>
            <p:cNvPr id="103" name="object 68"/>
            <p:cNvSpPr/>
            <p:nvPr/>
          </p:nvSpPr>
          <p:spPr>
            <a:xfrm>
              <a:off x="1803240" y="3355920"/>
              <a:ext cx="360" cy="591840"/>
            </a:xfrm>
            <a:custGeom>
              <a:avLst/>
              <a:gdLst>
                <a:gd name="textAreaLeft" fmla="*/ 0 w 360"/>
                <a:gd name="textAreaRight" fmla="*/ 11520 w 360"/>
                <a:gd name="textAreaTop" fmla="*/ 0 h 591840"/>
                <a:gd name="textAreaBottom" fmla="*/ 593640 h 591840"/>
              </a:gdLst>
              <a:ahLst/>
              <a:rect l="textAreaLeft" t="textAreaTop" r="textAreaRight" b="textAreaBottom"/>
              <a:pathLst>
                <a:path w="0" h="538479">
                  <a:moveTo>
                    <a:pt x="0" y="538480"/>
                  </a:moveTo>
                  <a:lnTo>
                    <a:pt x="0" y="0"/>
                  </a:lnTo>
                </a:path>
              </a:pathLst>
            </a:custGeom>
            <a:noFill/>
            <a:ln w="6469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4" name="object 69" descr=""/>
            <p:cNvPicPr/>
            <p:nvPr/>
          </p:nvPicPr>
          <p:blipFill>
            <a:blip r:embed="rId1"/>
            <a:stretch/>
          </p:blipFill>
          <p:spPr>
            <a:xfrm>
              <a:off x="1723320" y="3178080"/>
              <a:ext cx="149400" cy="185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5" name="object 70"/>
          <p:cNvGrpSpPr/>
          <p:nvPr/>
        </p:nvGrpSpPr>
        <p:grpSpPr>
          <a:xfrm>
            <a:off x="2613960" y="3170880"/>
            <a:ext cx="147960" cy="783720"/>
            <a:chOff x="2613960" y="3170880"/>
            <a:chExt cx="147960" cy="783720"/>
          </a:xfrm>
        </p:grpSpPr>
        <p:sp>
          <p:nvSpPr>
            <p:cNvPr id="106" name="object 71"/>
            <p:cNvSpPr/>
            <p:nvPr/>
          </p:nvSpPr>
          <p:spPr>
            <a:xfrm>
              <a:off x="2693160" y="3361320"/>
              <a:ext cx="360" cy="593280"/>
            </a:xfrm>
            <a:custGeom>
              <a:avLst/>
              <a:gdLst>
                <a:gd name="textAreaLeft" fmla="*/ 0 w 360"/>
                <a:gd name="textAreaRight" fmla="*/ 8640 w 360"/>
                <a:gd name="textAreaTop" fmla="*/ 0 h 593280"/>
                <a:gd name="textAreaBottom" fmla="*/ 595080 h 593280"/>
              </a:gdLst>
              <a:ahLst/>
              <a:rect l="textAreaLeft" t="textAreaTop" r="textAreaRight" b="textAreaBottom"/>
              <a:pathLst>
                <a:path w="0" h="539750">
                  <a:moveTo>
                    <a:pt x="0" y="539750"/>
                  </a:moveTo>
                  <a:lnTo>
                    <a:pt x="0" y="0"/>
                  </a:lnTo>
                </a:path>
              </a:pathLst>
            </a:custGeom>
            <a:noFill/>
            <a:ln w="6469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7" name="object 72" descr=""/>
            <p:cNvPicPr/>
            <p:nvPr/>
          </p:nvPicPr>
          <p:blipFill>
            <a:blip r:embed="rId2"/>
            <a:stretch/>
          </p:blipFill>
          <p:spPr>
            <a:xfrm>
              <a:off x="2613960" y="3170880"/>
              <a:ext cx="147960" cy="185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8" name="object 73" descr=""/>
          <p:cNvPicPr/>
          <p:nvPr/>
        </p:nvPicPr>
        <p:blipFill>
          <a:blip r:embed="rId3"/>
          <a:stretch/>
        </p:blipFill>
        <p:spPr>
          <a:xfrm>
            <a:off x="2178360" y="2260800"/>
            <a:ext cx="149400" cy="388800"/>
          </a:xfrm>
          <a:prstGeom prst="rect">
            <a:avLst/>
          </a:prstGeom>
          <a:ln w="0">
            <a:noFill/>
          </a:ln>
        </p:spPr>
      </p:pic>
      <p:sp>
        <p:nvSpPr>
          <p:cNvPr id="109" name="object 74"/>
          <p:cNvSpPr/>
          <p:nvPr/>
        </p:nvSpPr>
        <p:spPr>
          <a:xfrm>
            <a:off x="4095360" y="5156280"/>
            <a:ext cx="4295880" cy="4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13160">
              <a:lnSpc>
                <a:spcPts val="1820"/>
              </a:lnSpc>
            </a:pP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inheritance,</a:t>
            </a:r>
            <a:r>
              <a:rPr b="0" lang="en-IN" sz="155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but</a:t>
            </a:r>
            <a:r>
              <a:rPr b="0" lang="en-IN" sz="155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too</a:t>
            </a:r>
            <a:r>
              <a:rPr b="0" lang="en-IN" sz="155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easy</a:t>
            </a:r>
            <a:r>
              <a:rPr b="0" lang="en-IN" sz="155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to</a:t>
            </a:r>
            <a:r>
              <a:rPr b="0" lang="en-IN" sz="155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1" strike="noStrike">
                <a:solidFill>
                  <a:srgbClr val="000000"/>
                </a:solidFill>
                <a:latin typeface="Arial MT"/>
              </a:rPr>
              <a:t>mess</a:t>
            </a:r>
            <a:r>
              <a:rPr b="0" lang="en-IN" sz="155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50" spc="-26" strike="noStrike">
                <a:solidFill>
                  <a:srgbClr val="000000"/>
                </a:solidFill>
                <a:latin typeface="Arial MT"/>
              </a:rPr>
              <a:t>up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51"/>
              </a:spcBef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Andries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van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Dam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©</a:t>
            </a:r>
            <a:r>
              <a:rPr b="0" lang="en-IN" sz="600" spc="-15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2016</a:t>
            </a:r>
            <a:r>
              <a:rPr b="0" lang="en-IN" sz="600" spc="-26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2" strike="noStrike">
                <a:solidFill>
                  <a:srgbClr val="333e4e"/>
                </a:solidFill>
                <a:latin typeface="Arial MT"/>
              </a:rPr>
              <a:t>9/27/16</a:t>
            </a:r>
            <a:endParaRPr b="0" lang="en-IN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23"/>
          </p:nvPr>
        </p:nvSpPr>
        <p:spPr>
          <a:xfrm>
            <a:off x="9056880" y="5309280"/>
            <a:ext cx="28404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426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26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38160" indent="0">
              <a:lnSpc>
                <a:spcPts val="1426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89A0025F-23C2-494E-A268-E5E80869A23B}" type="slidenum">
              <a:rPr b="0" lang="en-IN" sz="1200" spc="-26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Num" idx="24"/>
          </p:nvPr>
        </p:nvSpPr>
        <p:spPr>
          <a:xfrm>
            <a:off x="9056880" y="5309280"/>
            <a:ext cx="28404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48960" indent="0">
              <a:lnSpc>
                <a:spcPts val="1426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26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48960" indent="0">
              <a:lnSpc>
                <a:spcPts val="1426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BF85A2EB-5AD8-45B9-A48B-9A18999C9B07}" type="slidenum">
              <a:rPr b="0" lang="en-IN" sz="1200" spc="-26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ftr" idx="25"/>
          </p:nvPr>
        </p:nvSpPr>
        <p:spPr>
          <a:xfrm>
            <a:off x="4095360" y="5510160"/>
            <a:ext cx="1274760" cy="3293280"/>
          </a:xfrm>
          <a:prstGeom prst="rect">
            <a:avLst/>
          </a:prstGeom>
          <a:noFill/>
          <a:ln w="0">
            <a:noFill/>
          </a:ln>
        </p:spPr>
        <p:txBody>
          <a:bodyPr lIns="0" rIns="0" tIns="504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Andries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van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Dam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©</a:t>
            </a:r>
            <a:r>
              <a:rPr b="0" lang="en-IN" sz="600" spc="-15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2016</a:t>
            </a:r>
            <a:r>
              <a:rPr b="0" lang="en-IN" sz="600" spc="-26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2" strike="noStrike">
                <a:solidFill>
                  <a:srgbClr val="333e4e"/>
                </a:solidFill>
                <a:latin typeface="Arial MT"/>
              </a:rPr>
              <a:t>9/27/16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object 78"/>
          <p:cNvSpPr/>
          <p:nvPr/>
        </p:nvSpPr>
        <p:spPr>
          <a:xfrm>
            <a:off x="156600" y="894240"/>
            <a:ext cx="9847800" cy="33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 anchor="t">
            <a:spAutoFit/>
          </a:bodyPr>
          <a:p>
            <a:pPr marL="291600" indent="-2278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SzPct val="95000"/>
              <a:buFont typeface="Trebuchet MS"/>
              <a:buChar char="●"/>
              <a:tabLst>
                <a:tab algn="l" pos="2916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</a:t>
            </a:r>
            <a:r>
              <a:rPr b="0" lang="en-IN" sz="1800" spc="-140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subclass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inherits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all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of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its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parent’s</a:t>
            </a:r>
            <a:r>
              <a:rPr b="0" lang="en-IN" sz="1800" spc="-1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Mononoki Nerd Font"/>
              </a:rPr>
              <a:t>public</a:t>
            </a:r>
            <a:r>
              <a:rPr b="1" lang="en-IN" sz="18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and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Mononoki Nerd Font"/>
              </a:rPr>
              <a:t>protected</a:t>
            </a:r>
            <a:r>
              <a:rPr b="1" lang="en-IN" sz="18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capabilities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916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74916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If</a:t>
            </a:r>
            <a:r>
              <a:rPr b="0" lang="en-IN" sz="15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2" strike="noStrike">
                <a:solidFill>
                  <a:srgbClr val="000000"/>
                </a:solidFill>
                <a:latin typeface="Mononoki Nerd Font"/>
              </a:rPr>
              <a:t>Car</a:t>
            </a:r>
            <a:r>
              <a:rPr b="0" lang="en-IN" sz="1500" spc="-51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defines</a:t>
            </a:r>
            <a:r>
              <a:rPr b="0" lang="en-IN" sz="15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drive(),</a:t>
            </a:r>
            <a:r>
              <a:rPr b="0" lang="en-IN" sz="1500" spc="-12" strike="noStrike">
                <a:solidFill>
                  <a:srgbClr val="000000"/>
                </a:solidFill>
                <a:latin typeface="Mononoki Nerd Font"/>
              </a:rPr>
              <a:t> Convertible</a:t>
            </a:r>
            <a:r>
              <a:rPr b="0" lang="en-IN" sz="1500" spc="-51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inherits </a:t>
            </a:r>
            <a:r>
              <a:rPr b="0" lang="en-IN" sz="1500" spc="-12" strike="noStrike">
                <a:solidFill>
                  <a:srgbClr val="000000"/>
                </a:solidFill>
                <a:latin typeface="Mononoki Nerd Font"/>
              </a:rPr>
              <a:t>drive()</a:t>
            </a:r>
            <a:r>
              <a:rPr b="0" lang="en-IN" sz="1500" spc="-520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from </a:t>
            </a:r>
            <a:r>
              <a:rPr b="0" lang="en-IN" sz="1500" spc="-12" strike="noStrike">
                <a:solidFill>
                  <a:srgbClr val="000000"/>
                </a:solidFill>
                <a:latin typeface="Mononoki Nerd Font"/>
              </a:rPr>
              <a:t>Car</a:t>
            </a:r>
            <a:r>
              <a:rPr b="0" lang="en-IN" sz="1500" spc="-52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and</a:t>
            </a:r>
            <a:r>
              <a:rPr b="0" lang="en-IN" sz="15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drives</a:t>
            </a:r>
            <a:r>
              <a:rPr b="0" lang="en-IN" sz="15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the</a:t>
            </a:r>
            <a:r>
              <a:rPr b="0" lang="en-IN" sz="1500" spc="-1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21" strike="noStrike">
                <a:solidFill>
                  <a:srgbClr val="000000"/>
                </a:solidFill>
                <a:latin typeface="Mononoki Nerd Font"/>
              </a:rPr>
              <a:t>same way.</a:t>
            </a:r>
            <a:r>
              <a:rPr b="0" lang="en-IN" sz="1500" spc="-60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This</a:t>
            </a:r>
            <a:r>
              <a:rPr b="0" lang="en-IN" sz="15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holds</a:t>
            </a:r>
            <a:r>
              <a:rPr b="0" lang="en-IN" sz="15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true</a:t>
            </a:r>
            <a:r>
              <a:rPr b="0" lang="en-IN" sz="15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for</a:t>
            </a:r>
            <a:r>
              <a:rPr b="0" lang="en-IN" sz="15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all</a:t>
            </a:r>
            <a:r>
              <a:rPr b="0" lang="en-IN" sz="15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of</a:t>
            </a:r>
            <a:r>
              <a:rPr b="0" lang="en-IN" sz="15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Convertible’s</a:t>
            </a:r>
            <a:r>
              <a:rPr b="0" lang="en-IN" sz="15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subclasses</a:t>
            </a:r>
            <a:r>
              <a:rPr b="0" lang="en-IN" sz="15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as</a:t>
            </a:r>
            <a:r>
              <a:rPr b="0" lang="en-IN" sz="15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21" strike="noStrike">
                <a:solidFill>
                  <a:srgbClr val="000000"/>
                </a:solidFill>
                <a:latin typeface="Mononoki Nerd Font"/>
              </a:rPr>
              <a:t>well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29196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95000"/>
              <a:buFont typeface="Trebuchet MS"/>
              <a:buChar char="●"/>
              <a:tabLst>
                <a:tab algn="l" pos="2919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Inheritance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and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Interfaces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both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legislate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class’s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behavior,</a:t>
            </a:r>
            <a:r>
              <a:rPr b="0" lang="en-IN" sz="1800" spc="-6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although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in</a:t>
            </a:r>
            <a:r>
              <a:rPr b="0" lang="en-IN" sz="1800" spc="-6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very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different</a:t>
            </a:r>
            <a:r>
              <a:rPr b="0" lang="en-IN" sz="1800" spc="-100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ways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8800" indent="-22788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74880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Interfaces</a:t>
            </a:r>
            <a:r>
              <a:rPr b="0" lang="en-IN" sz="15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allow</a:t>
            </a:r>
            <a:r>
              <a:rPr b="0" lang="en-IN" sz="15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the</a:t>
            </a:r>
            <a:r>
              <a:rPr b="0" lang="en-IN" sz="15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compiler</a:t>
            </a:r>
            <a:r>
              <a:rPr b="0" lang="en-IN" sz="1500" spc="-5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to</a:t>
            </a:r>
            <a:r>
              <a:rPr b="0" lang="en-IN" sz="15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enforce</a:t>
            </a:r>
            <a:r>
              <a:rPr b="0" lang="en-IN" sz="15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method</a:t>
            </a:r>
            <a:r>
              <a:rPr b="0" lang="en-IN" sz="15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2" strike="noStrike">
                <a:solidFill>
                  <a:srgbClr val="000000"/>
                </a:solidFill>
                <a:latin typeface="Mononoki Nerd Font"/>
              </a:rPr>
              <a:t>implementation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2" marL="1206000" indent="-22788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Lucida Sans Unicode"/>
              <a:buChar char="▪"/>
              <a:tabLst>
                <a:tab algn="l" pos="1206000"/>
              </a:tabLst>
            </a:pP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An</a:t>
            </a:r>
            <a:r>
              <a:rPr b="0" lang="en-IN" sz="13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implementing</a:t>
            </a:r>
            <a:r>
              <a:rPr b="0" lang="en-IN" sz="13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class</a:t>
            </a:r>
            <a:r>
              <a:rPr b="0" lang="en-IN" sz="13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will</a:t>
            </a:r>
            <a:r>
              <a:rPr b="0" lang="en-IN" sz="1300" spc="-1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have</a:t>
            </a:r>
            <a:r>
              <a:rPr b="0" lang="en-IN" sz="13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all</a:t>
            </a:r>
            <a:r>
              <a:rPr b="0" lang="en-IN" sz="13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capabilities</a:t>
            </a:r>
            <a:r>
              <a:rPr b="0" lang="en-IN" sz="1300" spc="-1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outlined</a:t>
            </a:r>
            <a:r>
              <a:rPr b="0" lang="en-IN" sz="13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in</a:t>
            </a:r>
            <a:r>
              <a:rPr b="0" lang="en-IN" sz="13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an</a:t>
            </a:r>
            <a:r>
              <a:rPr b="0" lang="en-IN" sz="13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2" strike="noStrike">
                <a:solidFill>
                  <a:srgbClr val="000000"/>
                </a:solidFill>
                <a:latin typeface="Mononoki Nerd Font"/>
              </a:rPr>
              <a:t>interface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1" marL="749160" indent="-22860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Courier New"/>
              <a:buChar char="o"/>
              <a:tabLst>
                <a:tab algn="l" pos="74916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Inheritance</a:t>
            </a:r>
            <a:r>
              <a:rPr b="0" lang="en-IN" sz="15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assures</a:t>
            </a:r>
            <a:r>
              <a:rPr b="0" lang="en-IN" sz="15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the</a:t>
            </a:r>
            <a:r>
              <a:rPr b="0" lang="en-IN" sz="15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compiler</a:t>
            </a:r>
            <a:r>
              <a:rPr b="0" lang="en-IN" sz="15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that</a:t>
            </a:r>
            <a:r>
              <a:rPr b="0" lang="en-IN" sz="15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all </a:t>
            </a:r>
            <a:r>
              <a:rPr b="1" lang="en-IN" sz="1500" spc="-1" strike="noStrike">
                <a:solidFill>
                  <a:srgbClr val="000000"/>
                </a:solidFill>
                <a:latin typeface="Mononoki Nerd Font"/>
              </a:rPr>
              <a:t>subclasses</a:t>
            </a:r>
            <a:r>
              <a:rPr b="1" lang="en-IN" sz="15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of</a:t>
            </a:r>
            <a:r>
              <a:rPr b="0" lang="en-IN" sz="15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a</a:t>
            </a:r>
            <a:r>
              <a:rPr b="0" lang="en-IN" sz="15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Mononoki Nerd Font"/>
              </a:rPr>
              <a:t>superclass</a:t>
            </a:r>
            <a:r>
              <a:rPr b="1" lang="en-IN" sz="15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will</a:t>
            </a:r>
            <a:r>
              <a:rPr b="0" lang="en-IN" sz="15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have</a:t>
            </a:r>
            <a:r>
              <a:rPr b="0" lang="en-IN" sz="15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26" strike="noStrike">
                <a:solidFill>
                  <a:srgbClr val="000000"/>
                </a:solidFill>
                <a:latin typeface="Mononoki Nerd Font"/>
              </a:rPr>
              <a:t>the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superclass’s</a:t>
            </a:r>
            <a:r>
              <a:rPr b="0" lang="en-IN" sz="15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public</a:t>
            </a:r>
            <a:r>
              <a:rPr b="0" lang="en-IN" sz="15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capabilities</a:t>
            </a:r>
            <a:r>
              <a:rPr b="0" lang="en-IN" sz="15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without</a:t>
            </a:r>
            <a:r>
              <a:rPr b="0" lang="en-IN" sz="15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having</a:t>
            </a:r>
            <a:r>
              <a:rPr b="0" lang="en-IN" sz="15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to</a:t>
            </a:r>
            <a:r>
              <a:rPr b="0" lang="en-IN" sz="15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respecify</a:t>
            </a:r>
            <a:r>
              <a:rPr b="0" lang="en-IN" sz="15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code</a:t>
            </a:r>
            <a:r>
              <a:rPr b="0" lang="en-IN" sz="15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–</a:t>
            </a:r>
            <a:r>
              <a:rPr b="0" lang="en-IN" sz="15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methods</a:t>
            </a:r>
            <a:r>
              <a:rPr b="0" lang="en-IN" sz="15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are</a:t>
            </a:r>
            <a:r>
              <a:rPr b="0" lang="en-IN" sz="15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2" strike="noStrike">
                <a:solidFill>
                  <a:srgbClr val="000000"/>
                </a:solidFill>
                <a:latin typeface="Mononoki Nerd Font"/>
              </a:rPr>
              <a:t>inherited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2" marL="1206000" indent="-22788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Lucida Sans Unicode"/>
              <a:buChar char="▪"/>
              <a:tabLst>
                <a:tab algn="l" pos="1206000"/>
              </a:tabLst>
            </a:pP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A</a:t>
            </a:r>
            <a:r>
              <a:rPr b="0" lang="en-IN" sz="1300" spc="-7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2" strike="noStrike">
                <a:solidFill>
                  <a:srgbClr val="000000"/>
                </a:solidFill>
                <a:latin typeface="Mononoki Nerd Font"/>
              </a:rPr>
              <a:t>Convertible</a:t>
            </a:r>
            <a:r>
              <a:rPr b="0" lang="en-IN" sz="1300" spc="-44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knows how to drive and drives the same way as</a:t>
            </a:r>
            <a:r>
              <a:rPr b="0" lang="en-IN" sz="1300" spc="38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Car</a:t>
            </a:r>
            <a:r>
              <a:rPr b="0" lang="en-IN" sz="13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because</a:t>
            </a:r>
            <a:r>
              <a:rPr b="0" lang="en-IN" sz="13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of</a:t>
            </a:r>
            <a:r>
              <a:rPr b="0" lang="en-IN" sz="1300" spc="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Mononoki Nerd Font"/>
              </a:rPr>
              <a:t>inherited </a:t>
            </a:r>
            <a:r>
              <a:rPr b="0" lang="en-IN" sz="1300" spc="-21" strike="noStrike">
                <a:solidFill>
                  <a:srgbClr val="000000"/>
                </a:solidFill>
                <a:latin typeface="Mononoki Nerd Font"/>
              </a:rPr>
              <a:t>code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291600" indent="-22788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95000"/>
              <a:buFont typeface="Trebuchet MS"/>
              <a:buChar char="●"/>
              <a:tabLst>
                <a:tab algn="l" pos="2916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Benefit</a:t>
            </a:r>
            <a:r>
              <a:rPr b="0" lang="en-IN" sz="1800" spc="-4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of</a:t>
            </a:r>
            <a:r>
              <a:rPr b="0" lang="en-IN" sz="1800" spc="-4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inheritance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8800" indent="-22788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74880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Mononoki Nerd Font"/>
              </a:rPr>
              <a:t>Code</a:t>
            </a:r>
            <a:r>
              <a:rPr b="0" lang="en-IN" sz="15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500" spc="-12" strike="noStrike">
                <a:solidFill>
                  <a:srgbClr val="000000"/>
                </a:solidFill>
                <a:latin typeface="Mononoki Nerd Font"/>
              </a:rPr>
              <a:t>reuse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object 79"/>
          <p:cNvSpPr/>
          <p:nvPr/>
        </p:nvSpPr>
        <p:spPr>
          <a:xfrm>
            <a:off x="1220760" y="4547520"/>
            <a:ext cx="11736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100000"/>
              </a:lnSpc>
              <a:spcBef>
                <a:spcPts val="300"/>
              </a:spcBef>
            </a:pPr>
            <a:r>
              <a:rPr b="0" lang="en-IN" sz="1400" spc="-52" strike="noStrike">
                <a:solidFill>
                  <a:srgbClr val="000000"/>
                </a:solidFill>
                <a:latin typeface="Lucida Sans Unicode"/>
              </a:rPr>
              <a:t>▪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1"/>
              </a:spcBef>
            </a:pPr>
            <a:r>
              <a:rPr b="0" lang="en-IN" sz="1400" spc="-52" strike="noStrike">
                <a:solidFill>
                  <a:srgbClr val="000000"/>
                </a:solidFill>
                <a:latin typeface="Lucida Sans Unicode"/>
              </a:rPr>
              <a:t>▪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object 80"/>
          <p:cNvSpPr/>
          <p:nvPr/>
        </p:nvSpPr>
        <p:spPr>
          <a:xfrm>
            <a:off x="1472760" y="4579560"/>
            <a:ext cx="7903080" cy="72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1000"/>
              </a:lnSpc>
              <a:spcBef>
                <a:spcPts val="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If</a:t>
            </a:r>
            <a:r>
              <a:rPr b="0" lang="en-IN" sz="14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drive()</a:t>
            </a:r>
            <a:r>
              <a:rPr b="0" lang="en-IN" sz="14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is defined in</a:t>
            </a:r>
            <a:r>
              <a:rPr b="0" lang="en-IN" sz="1400" spc="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Car, </a:t>
            </a:r>
            <a:r>
              <a:rPr b="0" lang="en-IN" sz="1400" spc="-12" strike="noStrike">
                <a:solidFill>
                  <a:srgbClr val="000000"/>
                </a:solidFill>
                <a:latin typeface="Mononoki Nerd Font"/>
              </a:rPr>
              <a:t>Convertible</a:t>
            </a:r>
            <a:r>
              <a:rPr b="0" lang="en-IN" sz="1400" spc="-44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doesn’t need</a:t>
            </a:r>
            <a:r>
              <a:rPr b="0" lang="en-IN" sz="14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to redefine</a:t>
            </a:r>
            <a:r>
              <a:rPr b="0" lang="en-IN" sz="14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it! Code</a:t>
            </a:r>
            <a:r>
              <a:rPr b="0" lang="en-IN" sz="14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is </a:t>
            </a:r>
            <a:r>
              <a:rPr b="0" lang="en-IN" sz="1400" spc="-12" strike="noStrike">
                <a:solidFill>
                  <a:srgbClr val="000000"/>
                </a:solidFill>
                <a:latin typeface="Mononoki Nerd Font"/>
              </a:rPr>
              <a:t>inherited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Only</a:t>
            </a:r>
            <a:r>
              <a:rPr b="0" lang="en-IN" sz="14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need</a:t>
            </a:r>
            <a:r>
              <a:rPr b="0" lang="en-IN" sz="1400" spc="-1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to</a:t>
            </a:r>
            <a:r>
              <a:rPr b="0" lang="en-IN" sz="1400" spc="-1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implement</a:t>
            </a:r>
            <a:r>
              <a:rPr b="0" lang="en-IN" sz="14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what</a:t>
            </a:r>
            <a:r>
              <a:rPr b="0" lang="en-IN" sz="14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is</a:t>
            </a:r>
            <a:r>
              <a:rPr b="0" lang="en-IN" sz="14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different,</a:t>
            </a:r>
            <a:r>
              <a:rPr b="0" lang="en-IN" sz="14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i.e.</a:t>
            </a:r>
            <a:r>
              <a:rPr b="0" lang="en-IN" sz="14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what</a:t>
            </a:r>
            <a:r>
              <a:rPr b="0" lang="en-IN" sz="14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makes</a:t>
            </a:r>
            <a:r>
              <a:rPr b="0" lang="en-IN" sz="1400" spc="5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Mononoki Nerd Font"/>
              </a:rPr>
              <a:t>Convertible</a:t>
            </a:r>
            <a:r>
              <a:rPr b="0" lang="en-IN" sz="14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Mononoki Nerd Font"/>
              </a:rPr>
              <a:t>special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393120" y="180000"/>
            <a:ext cx="8965440" cy="1108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Motivations</a:t>
            </a:r>
            <a:r>
              <a:rPr b="1" lang="en-IN" sz="3600" spc="-106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for</a:t>
            </a:r>
            <a:r>
              <a:rPr b="1" lang="en-IN" sz="3600" spc="-97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Mononoki Nerd Font"/>
              </a:rPr>
              <a:t>Inheritance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bject 83"/>
          <p:cNvSpPr/>
          <p:nvPr/>
        </p:nvSpPr>
        <p:spPr>
          <a:xfrm>
            <a:off x="1653120" y="5183280"/>
            <a:ext cx="434268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1871"/>
              </a:lnSpc>
            </a:pPr>
            <a:endParaRPr b="0" lang="en-IN" sz="19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sldNum" idx="26"/>
          </p:nvPr>
        </p:nvSpPr>
        <p:spPr>
          <a:xfrm>
            <a:off x="9056880" y="5309280"/>
            <a:ext cx="28404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426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26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38160" indent="0">
              <a:lnSpc>
                <a:spcPts val="1426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CC7AB638-E7D4-465A-AB03-F40357217B34}" type="slidenum">
              <a:rPr b="0" lang="en-IN" sz="1200" spc="-26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object 85"/>
          <p:cNvSpPr/>
          <p:nvPr/>
        </p:nvSpPr>
        <p:spPr>
          <a:xfrm>
            <a:off x="379080" y="1200240"/>
            <a:ext cx="9362160" cy="39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080" bIns="0" anchor="t">
            <a:spAutoFit/>
          </a:bodyPr>
          <a:p>
            <a:pPr marL="253440" indent="-227880">
              <a:lnSpc>
                <a:spcPct val="100000"/>
              </a:lnSpc>
              <a:spcBef>
                <a:spcPts val="646"/>
              </a:spcBef>
              <a:buClr>
                <a:srgbClr val="000000"/>
              </a:buClr>
              <a:buSzPct val="95000"/>
              <a:buFont typeface="Trebuchet MS"/>
              <a:buChar char="●"/>
              <a:tabLst>
                <a:tab algn="l" pos="2534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A</a:t>
            </a:r>
            <a:r>
              <a:rPr b="0" lang="en-IN" sz="2000" spc="-140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superclass</a:t>
            </a:r>
            <a:r>
              <a:rPr b="0" lang="en-IN" sz="20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factors</a:t>
            </a:r>
            <a:r>
              <a:rPr b="0" lang="en-IN" sz="20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out</a:t>
            </a:r>
            <a:r>
              <a:rPr b="0" lang="en-IN" sz="20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commonalities</a:t>
            </a:r>
            <a:r>
              <a:rPr b="0" lang="en-IN" sz="20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among</a:t>
            </a:r>
            <a:r>
              <a:rPr b="0" lang="en-IN" sz="20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its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"/>
              </a:rPr>
              <a:t>subclasses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490"/>
              </a:spcBef>
              <a:tabLst>
                <a:tab algn="l" pos="253440"/>
              </a:tabLst>
            </a:pPr>
            <a:r>
              <a:rPr b="0" lang="en-IN" sz="2700" spc="-1" strike="noStrike" baseline="7000">
                <a:solidFill>
                  <a:srgbClr val="000000"/>
                </a:solidFill>
                <a:latin typeface="Mononoki Nerd Font"/>
              </a:rPr>
              <a:t>o</a:t>
            </a:r>
            <a:r>
              <a:rPr b="0" lang="en-IN" sz="2700" spc="-548" strike="noStrike" baseline="7000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describes</a:t>
            </a:r>
            <a:r>
              <a:rPr b="0" lang="en-IN" sz="1800" spc="-7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everything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that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all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subclasses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have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in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common.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490"/>
              </a:spcBef>
              <a:tabLst>
                <a:tab algn="l" pos="253440"/>
              </a:tabLst>
            </a:pPr>
            <a:r>
              <a:rPr b="1" lang="en-IN" sz="1800" spc="-12" strike="noStrike">
                <a:solidFill>
                  <a:srgbClr val="000000"/>
                </a:solidFill>
                <a:latin typeface="Mononoki Nerd Font"/>
              </a:rPr>
              <a:t>NOTE: Java classes can have only one parent (super) class, unlike CPP.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499"/>
              </a:spcBef>
              <a:tabLst>
                <a:tab algn="l" pos="7092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53440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95000"/>
              <a:buFont typeface="Trebuchet MS"/>
              <a:buChar char="●"/>
              <a:tabLst>
                <a:tab algn="l" pos="2534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A</a:t>
            </a:r>
            <a:r>
              <a:rPr b="0" lang="en-IN" sz="2000" spc="-120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subclass</a:t>
            </a:r>
            <a:r>
              <a:rPr b="0" lang="en-IN" sz="20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"/>
              </a:rPr>
              <a:t>differentiates/specializes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its</a:t>
            </a:r>
            <a:r>
              <a:rPr b="0" lang="en-IN" sz="2000" spc="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superclass 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"/>
              </a:rPr>
              <a:t>by: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499"/>
              </a:spcBef>
              <a:tabLst>
                <a:tab algn="l" pos="253440"/>
              </a:tabLst>
            </a:pPr>
            <a:r>
              <a:rPr b="0" lang="en-IN" sz="2700" spc="-1" strike="noStrike" baseline="7000">
                <a:solidFill>
                  <a:srgbClr val="000000"/>
                </a:solidFill>
                <a:latin typeface="Mononoki Nerd Font"/>
              </a:rPr>
              <a:t>o</a:t>
            </a:r>
            <a:r>
              <a:rPr b="0" lang="en-IN" sz="2700" spc="-548" strike="noStrike" baseline="7000">
                <a:solidFill>
                  <a:srgbClr val="000000"/>
                </a:solidFill>
                <a:latin typeface="Mononoki Nerd Font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Mononoki Nerd Font"/>
              </a:rPr>
              <a:t>adding</a:t>
            </a:r>
            <a:r>
              <a:rPr b="1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Mononoki Nerd Font"/>
              </a:rPr>
              <a:t>new</a:t>
            </a:r>
            <a:r>
              <a:rPr b="1" lang="en-IN" sz="1800" spc="-12" strike="noStrike">
                <a:solidFill>
                  <a:srgbClr val="000000"/>
                </a:solidFill>
                <a:latin typeface="Mononoki Nerd Font"/>
              </a:rPr>
              <a:t> methods: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167840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Lucida Sans Unicode"/>
              <a:buChar char="▪"/>
              <a:tabLst>
                <a:tab algn="l" pos="1167840"/>
              </a:tabLst>
            </a:pPr>
            <a:r>
              <a:rPr b="0" lang="en-IN" sz="2700" spc="-1" strike="noStrike" baseline="7000">
                <a:solidFill>
                  <a:srgbClr val="000000"/>
                </a:solidFill>
                <a:latin typeface="Mononoki Nerd Font"/>
              </a:rPr>
              <a:t> 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490"/>
              </a:spcBef>
              <a:tabLst>
                <a:tab algn="l" pos="1167840"/>
              </a:tabLst>
            </a:pPr>
            <a:r>
              <a:rPr b="0" lang="en-IN" sz="2700" spc="-1" strike="noStrike" baseline="7000">
                <a:solidFill>
                  <a:srgbClr val="000000"/>
                </a:solidFill>
                <a:latin typeface="Mononoki Nerd Font"/>
              </a:rPr>
              <a:t>o</a:t>
            </a:r>
            <a:r>
              <a:rPr b="0" lang="en-IN" sz="2700" spc="-548" strike="noStrike" baseline="7000">
                <a:solidFill>
                  <a:srgbClr val="000000"/>
                </a:solidFill>
                <a:latin typeface="Mononoki Nerd Font"/>
              </a:rPr>
              <a:t> O</a:t>
            </a:r>
            <a:r>
              <a:rPr b="1" lang="en-IN" sz="1800" spc="-1" strike="noStrike">
                <a:solidFill>
                  <a:srgbClr val="000000"/>
                </a:solidFill>
                <a:latin typeface="Mononoki Nerd Font"/>
              </a:rPr>
              <a:t>verriding</a:t>
            </a:r>
            <a:r>
              <a:rPr b="1" lang="en-IN" sz="1800" spc="-7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Mononoki Nerd Font"/>
              </a:rPr>
              <a:t>inherited</a:t>
            </a:r>
            <a:r>
              <a:rPr b="1" lang="en-IN" sz="18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Mononoki Nerd Font"/>
              </a:rPr>
              <a:t>methods: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16856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Lucida Sans Unicode"/>
              <a:buChar char="▪"/>
              <a:tabLst>
                <a:tab algn="l" pos="116856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Mononoki Nerd Font"/>
              </a:rPr>
              <a:t>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393120" y="290880"/>
            <a:ext cx="855828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Superclasses</a:t>
            </a:r>
            <a:r>
              <a:rPr b="1" lang="en-IN" sz="3600" spc="-72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vs</a:t>
            </a:r>
            <a:r>
              <a:rPr b="1" lang="en-IN" sz="3600" spc="-72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Mononoki Nerd Font"/>
              </a:rPr>
              <a:t>Subclasses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-18000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Mononoki Nerd Font"/>
              </a:rPr>
              <a:t>Method Overriding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672120"/>
            <a:ext cx="9178560" cy="346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Override parent class ‘public’ methods (not private).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Child can access ‘public’ methods and attributes of parent class.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Using parent class attributes – super.&lt;Attib_name&gt;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Using parent class methods – super.f()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Calling parent class constructor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96000" indent="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&lt;subclass constructor&gt;{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96000" indent="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super(&lt;arguments&gt;)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938560" y="2642040"/>
            <a:ext cx="3420000" cy="185652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6051960" y="4413960"/>
            <a:ext cx="3846600" cy="125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Inheritance</a:t>
            </a:r>
            <a:r>
              <a:rPr b="1" lang="en-IN" sz="3600" spc="-86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and</a:t>
            </a:r>
            <a:r>
              <a:rPr b="1" lang="en-IN" sz="3600" spc="-97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Polymorphism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85800" y="1058400"/>
            <a:ext cx="5169960" cy="442692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6172200" y="2117880"/>
            <a:ext cx="399096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Polymorphism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is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an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incredibly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powerful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  <a:ea typeface="DejaVu Sans"/>
              </a:rPr>
              <a:t>tool.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Allows</a:t>
            </a:r>
            <a:r>
              <a:rPr b="0" lang="en-IN" sz="1600" spc="-26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for</a:t>
            </a:r>
            <a:r>
              <a:rPr b="0" lang="en-IN" sz="1600" spc="-32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generic</a:t>
            </a:r>
            <a:r>
              <a:rPr b="0" lang="en-IN" sz="1600" spc="-21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Mononoki Nerd Font"/>
                <a:ea typeface="DejaVu Sans"/>
              </a:rPr>
              <a:t>programming.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Treat</a:t>
            </a:r>
            <a:r>
              <a:rPr b="0" lang="en-IN" sz="1600" spc="-41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multiple</a:t>
            </a:r>
            <a:r>
              <a:rPr b="0" lang="en-IN" sz="1600" spc="-46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classes</a:t>
            </a:r>
            <a:r>
              <a:rPr b="0" lang="en-IN" sz="1600" spc="-46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as</a:t>
            </a:r>
            <a:r>
              <a:rPr b="0" lang="en-IN" sz="1600" spc="-46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their</a:t>
            </a:r>
            <a:r>
              <a:rPr b="0" lang="en-IN" sz="1600" spc="-35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generic</a:t>
            </a:r>
            <a:r>
              <a:rPr b="0" lang="en-IN" sz="1600" spc="-35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type</a:t>
            </a:r>
            <a:r>
              <a:rPr b="0" lang="en-IN" sz="1600" spc="-46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while</a:t>
            </a:r>
            <a:r>
              <a:rPr b="0" lang="en-IN" sz="1600" spc="-46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still</a:t>
            </a:r>
            <a:r>
              <a:rPr b="0" lang="en-IN" sz="1600" spc="-46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allowing</a:t>
            </a:r>
            <a:r>
              <a:rPr b="0" lang="en-IN" sz="1600" spc="-46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Mononoki Nerd Font"/>
                <a:ea typeface="DejaVu Sans"/>
              </a:rPr>
              <a:t>specific </a:t>
            </a:r>
            <a:r>
              <a:rPr b="0" lang="en-IN" sz="1600" spc="-12" strike="noStrike">
                <a:solidFill>
                  <a:srgbClr val="000000"/>
                </a:solidFill>
                <a:latin typeface="Mononoki Nerd Font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method</a:t>
            </a:r>
            <a:r>
              <a:rPr b="0" lang="en-IN" sz="1600" spc="-52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implementations</a:t>
            </a:r>
            <a:r>
              <a:rPr b="0" lang="en-IN" sz="1600" spc="-41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to</a:t>
            </a:r>
            <a:r>
              <a:rPr b="0" lang="en-IN" sz="1600" spc="-41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be</a:t>
            </a:r>
            <a:r>
              <a:rPr b="0" lang="en-IN" sz="1600" spc="-32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Mononoki Nerd Font"/>
                <a:ea typeface="DejaVu Sans"/>
              </a:rPr>
              <a:t>executed.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2" strike="noStrike">
                <a:solidFill>
                  <a:srgbClr val="000000"/>
                </a:solidFill>
                <a:latin typeface="Mononoki Nerd Font"/>
                <a:ea typeface="DejaVu Sans"/>
              </a:rPr>
              <a:t>Polymorphism+Inheritance</a:t>
            </a:r>
            <a:r>
              <a:rPr b="0" lang="en-IN" sz="1800" spc="-7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is strong</a:t>
            </a:r>
            <a:r>
              <a:rPr b="0" lang="en-IN" sz="1800" spc="-7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generic</a:t>
            </a:r>
            <a:r>
              <a:rPr b="0" lang="en-IN" sz="1800" spc="-7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  <a:ea typeface="DejaVu Sans"/>
              </a:rPr>
              <a:t>coding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27"/>
          </p:nvPr>
        </p:nvSpPr>
        <p:spPr>
          <a:xfrm>
            <a:off x="9056880" y="5309280"/>
            <a:ext cx="28404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426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26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38160" indent="0">
              <a:lnSpc>
                <a:spcPts val="1426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3D2FEEC2-4D4B-4B34-ADA7-C049C539A84A}" type="slidenum">
              <a:rPr b="0" lang="en-IN" sz="1200" spc="-26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ftr" idx="28"/>
          </p:nvPr>
        </p:nvSpPr>
        <p:spPr>
          <a:xfrm>
            <a:off x="4095360" y="5510160"/>
            <a:ext cx="1274760" cy="3293280"/>
          </a:xfrm>
          <a:prstGeom prst="rect">
            <a:avLst/>
          </a:prstGeom>
          <a:noFill/>
          <a:ln w="0">
            <a:noFill/>
          </a:ln>
        </p:spPr>
        <p:txBody>
          <a:bodyPr lIns="0" rIns="0" tIns="504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Andries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van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Dam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©</a:t>
            </a:r>
            <a:r>
              <a:rPr b="0" lang="en-IN" sz="600" spc="-15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2016</a:t>
            </a:r>
            <a:r>
              <a:rPr b="0" lang="en-IN" sz="600" spc="-26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2" strike="noStrike">
                <a:solidFill>
                  <a:srgbClr val="333e4e"/>
                </a:solidFill>
                <a:latin typeface="Arial MT"/>
              </a:rPr>
              <a:t>9/27/16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object 114"/>
          <p:cNvSpPr/>
          <p:nvPr/>
        </p:nvSpPr>
        <p:spPr>
          <a:xfrm>
            <a:off x="379080" y="922320"/>
            <a:ext cx="9018720" cy="9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9680" bIns="0" anchor="t">
            <a:spAutoFit/>
          </a:bodyPr>
          <a:p>
            <a:pPr>
              <a:lnSpc>
                <a:spcPct val="100000"/>
              </a:lnSpc>
              <a:spcBef>
                <a:spcPts val="1100"/>
              </a:spcBef>
              <a:tabLst>
                <a:tab algn="l" pos="25344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25344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379080" y="0"/>
            <a:ext cx="8572320" cy="18277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Inheritance</a:t>
            </a:r>
            <a:r>
              <a:rPr b="1" lang="en-IN" sz="3600" spc="-86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and</a:t>
            </a:r>
            <a:r>
              <a:rPr b="1" lang="en-IN" sz="3600" spc="-97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Polymorphism</a:t>
            </a:r>
            <a:br>
              <a:rPr sz="3600"/>
            </a:b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20280" y="780480"/>
            <a:ext cx="5322240" cy="264744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5715000" y="685800"/>
            <a:ext cx="3950640" cy="496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Inheritance</a:t>
            </a:r>
            <a:r>
              <a:rPr b="1" lang="en-IN" sz="3600" spc="-86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and</a:t>
            </a:r>
            <a:r>
              <a:rPr b="1" lang="en-IN" sz="3600" spc="-97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Polymorphism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57200" y="1334520"/>
            <a:ext cx="4799520" cy="369360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782680" y="1326600"/>
            <a:ext cx="3588840" cy="227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Num" idx="29"/>
          </p:nvPr>
        </p:nvSpPr>
        <p:spPr>
          <a:xfrm>
            <a:off x="9056880" y="5309280"/>
            <a:ext cx="28404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426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26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38160" indent="0">
              <a:lnSpc>
                <a:spcPts val="1426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BE83543F-7073-4D5D-8BF8-A583E268991A}" type="slidenum">
              <a:rPr b="0" lang="en-IN" sz="1200" spc="-26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ftr" idx="30"/>
          </p:nvPr>
        </p:nvSpPr>
        <p:spPr>
          <a:xfrm>
            <a:off x="4095360" y="5510160"/>
            <a:ext cx="1274760" cy="3293280"/>
          </a:xfrm>
          <a:prstGeom prst="rect">
            <a:avLst/>
          </a:prstGeom>
          <a:noFill/>
          <a:ln w="0">
            <a:noFill/>
          </a:ln>
        </p:spPr>
        <p:txBody>
          <a:bodyPr lIns="0" rIns="0" tIns="504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Andries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van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Dam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©</a:t>
            </a:r>
            <a:r>
              <a:rPr b="0" lang="en-IN" sz="600" spc="-15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2016</a:t>
            </a:r>
            <a:r>
              <a:rPr b="0" lang="en-IN" sz="600" spc="-26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2" strike="noStrike">
                <a:solidFill>
                  <a:srgbClr val="333e4e"/>
                </a:solidFill>
                <a:latin typeface="Arial MT"/>
              </a:rPr>
              <a:t>9/27/16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object 2"/>
          <p:cNvSpPr/>
          <p:nvPr/>
        </p:nvSpPr>
        <p:spPr>
          <a:xfrm>
            <a:off x="379080" y="922320"/>
            <a:ext cx="9018720" cy="9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9680" bIns="0" anchor="t">
            <a:spAutoFit/>
          </a:bodyPr>
          <a:p>
            <a:pPr>
              <a:lnSpc>
                <a:spcPct val="100000"/>
              </a:lnSpc>
              <a:spcBef>
                <a:spcPts val="1100"/>
              </a:spcBef>
              <a:tabLst>
                <a:tab algn="l" pos="25344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25344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title"/>
          </p:nvPr>
        </p:nvSpPr>
        <p:spPr>
          <a:xfrm>
            <a:off x="379080" y="0"/>
            <a:ext cx="8572320" cy="18277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Inheritance</a:t>
            </a:r>
            <a:r>
              <a:rPr b="1" lang="en-IN" sz="3600" spc="-86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and</a:t>
            </a:r>
            <a:r>
              <a:rPr b="1" lang="en-IN" sz="3600" spc="-97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Polymorphism</a:t>
            </a:r>
            <a:br>
              <a:rPr sz="3600"/>
            </a:b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20280" y="780480"/>
            <a:ext cx="5322240" cy="264744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5715000" y="685800"/>
            <a:ext cx="3950640" cy="496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Inheritance</a:t>
            </a:r>
            <a:r>
              <a:rPr b="1" lang="en-IN" sz="3600" spc="-86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and</a:t>
            </a:r>
            <a:r>
              <a:rPr b="1" lang="en-IN" sz="3600" spc="-97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Polymorphism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685800" y="1572120"/>
            <a:ext cx="4674600" cy="71280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685800" y="2743200"/>
            <a:ext cx="2988720" cy="65556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762840" y="3657600"/>
            <a:ext cx="2436480" cy="33156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4"/>
          <a:stretch/>
        </p:blipFill>
        <p:spPr>
          <a:xfrm>
            <a:off x="953280" y="4362840"/>
            <a:ext cx="2703240" cy="20808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4343400" y="3927240"/>
            <a:ext cx="8521920" cy="21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Why ?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Rules for Method Calls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685800" y="1171800"/>
            <a:ext cx="9142920" cy="38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1. Compiler looks at types of objects and method names, determines the appropaite method based on the return type. The compiler also resolves.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2. Argument types.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3. Method types – ‘private’ , ‘static’ , ‘final’.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4. Polymorphic associations – dynamic binding at runtime.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8360" y="-354600"/>
            <a:ext cx="9069840" cy="12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4000"/>
            </a:br>
            <a:r>
              <a:rPr b="0" lang="en-IN" sz="4000" spc="-1" strike="noStrike">
                <a:solidFill>
                  <a:srgbClr val="000000"/>
                </a:solidFill>
                <a:latin typeface="Mononoki Nerd Font"/>
              </a:rPr>
              <a:t>Basics of Inheritance (in Java)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894600" indent="0">
              <a:lnSpc>
                <a:spcPct val="100000"/>
              </a:lnSpc>
              <a:spcBef>
                <a:spcPts val="2826"/>
              </a:spcBef>
              <a:buNone/>
              <a:tabLst>
                <a:tab algn="l" pos="0"/>
              </a:tabLst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</a:rPr>
              <a:t>- Closely connected to polymorphism. 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 marL="894600" indent="0">
              <a:lnSpc>
                <a:spcPct val="100000"/>
              </a:lnSpc>
              <a:spcBef>
                <a:spcPts val="2826"/>
              </a:spcBef>
              <a:buNone/>
              <a:tabLst>
                <a:tab algn="l" pos="0"/>
              </a:tabLst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</a:rPr>
              <a:t>- Def_1: Referencing many related objects as one generic type. 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 marL="894600" indent="0">
              <a:lnSpc>
                <a:spcPct val="100000"/>
              </a:lnSpc>
              <a:spcBef>
                <a:spcPts val="2826"/>
              </a:spcBef>
              <a:buNone/>
              <a:tabLst>
                <a:tab algn="l" pos="0"/>
              </a:tabLst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</a:rPr>
              <a:t>- Def_2: Reference of ‘parent’ class utilizing attributes and methods of a ‘child’ class, depending on which one it is referencing. 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Preventing Inheritance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685800" y="1171800"/>
            <a:ext cx="9142920" cy="38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1. What all a child class inherits: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Public objects and methods.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Private of parent is never inhreited.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Parent constructors (by default public, like everything else in Java).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Preventing inheritance: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You could also prevent specific methods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from being inherited </a:t>
            </a:r>
            <a:r>
              <a:rPr b="0" i="1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without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 making them private.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600200" y="3200400"/>
            <a:ext cx="3646080" cy="76968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6967440" y="2514600"/>
            <a:ext cx="2780640" cy="182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Abstract Classes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64600" y="945720"/>
            <a:ext cx="3620520" cy="216036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324720" y="3420000"/>
            <a:ext cx="3560400" cy="115092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4800600" y="117720"/>
            <a:ext cx="2284920" cy="239580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4"/>
          <a:stretch/>
        </p:blipFill>
        <p:spPr>
          <a:xfrm>
            <a:off x="6651720" y="1143000"/>
            <a:ext cx="3427920" cy="449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Protected Access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12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‘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Protected’ methods and objects cannot be accessed by objects of the class much like ‘private’.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‘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Protected’ methods and objects/variable can be accessed by child classes.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Object – the Cosmic Super Class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Object – parent of all classes (implicit); not of primitive types – int, char, byte etc.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Can be assigned to object of </a:t>
            </a:r>
            <a:r>
              <a:rPr b="0" i="1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any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 class.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Arrays – regardless they are of primitive types or of classes, are of type Object.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440000" y="1903320"/>
            <a:ext cx="7129440" cy="435960"/>
          </a:xfrm>
          <a:prstGeom prst="rect">
            <a:avLst/>
          </a:prstGeom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1620000" y="2340000"/>
            <a:ext cx="3768120" cy="53928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1440000" y="4140000"/>
            <a:ext cx="4335840" cy="10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Object – equals() method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7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Test if two objects ‘equal’ or same. Could mean many things – reference to same object (default), same value etc.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Object class defines equal(). Other classes, can extend it with their own definition.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92640" y="2635920"/>
            <a:ext cx="3626640" cy="258336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4919760" y="2462040"/>
            <a:ext cx="4619160" cy="18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Object – toString() method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9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1666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Used to for printing a string equivalent information of the class. E.g. System.out.println(s); the return type is String and the name is toString()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class MyClass{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...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public String toString(){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return “XYZ”;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Object Wrappers and Autoboxing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11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Object corresponding to a primitive type [Integer, Long, Flot, Double,Short, Byte and Boolean].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Their objects are immutable – once a wrapper object has been created their values cannot be changed.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They are ‘final’ and cannot be inherited.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Integer[] list;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list = new Integer[500];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list[0] = 1;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list[1] = 1;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list[i]++;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But list[i] == list[j] fails.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69440" y="-4536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Object Wrappers and Autoboxing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14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list[i].intValue() == list[j].intValue();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80000" y="1400760"/>
            <a:ext cx="4931640" cy="3278520"/>
          </a:xfrm>
          <a:prstGeom prst="rect">
            <a:avLst/>
          </a:prstGeom>
          <a:ln w="0"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147600" y="4680000"/>
            <a:ext cx="4891680" cy="80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9440" y="-4536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Enum classes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16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Enumerated types – alternatives to constants.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public enum Size { SMALL, MEDIUM, LARGE, EXTRA_LARGE 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260000" y="2025000"/>
            <a:ext cx="1608840" cy="49428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1093320" y="2700000"/>
            <a:ext cx="6285960" cy="1694520"/>
          </a:xfrm>
          <a:prstGeom prst="rect">
            <a:avLst/>
          </a:prstGeom>
          <a:ln w="0"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1260000" y="4680000"/>
            <a:ext cx="4142520" cy="54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9440" y="-4536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Generic ArrayLists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6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ArrayList is a </a:t>
            </a:r>
            <a:r>
              <a:rPr b="0" i="1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generic class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 with a </a:t>
            </a:r>
            <a:r>
              <a:rPr b="0" i="1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type parameter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An example of polymorphism.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Provides a dynamically growing (or shrinking) array of objects.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ArrayList&lt;Integer&gt; mylist = new ArrayList&lt;Integer&gt;();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or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ArrayList&lt;Integer&gt; mylist = new ArrayList&lt;&gt;();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88360" y="-354600"/>
            <a:ext cx="9069840" cy="12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4000"/>
            </a:br>
            <a:r>
              <a:rPr b="0" lang="en-IN" sz="4000" spc="-1" strike="noStrike">
                <a:solidFill>
                  <a:srgbClr val="000000"/>
                </a:solidFill>
                <a:latin typeface="Mononoki Nerd Font"/>
              </a:rPr>
              <a:t>Slide Acknowledgement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7f00"/>
                </a:solidFill>
                <a:latin typeface="Mononoki Nerd Font"/>
              </a:rPr>
              <a:t>CS15,</a:t>
            </a:r>
            <a:r>
              <a:rPr b="0" lang="en-IN" sz="2000" spc="-75" strike="noStrike">
                <a:solidFill>
                  <a:srgbClr val="007f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7f00"/>
                </a:solidFill>
                <a:latin typeface="Mononoki Nerd Font"/>
              </a:rPr>
              <a:t>Brown</a:t>
            </a:r>
            <a:r>
              <a:rPr b="0" lang="en-IN" sz="2000" spc="-60" strike="noStrike">
                <a:solidFill>
                  <a:srgbClr val="007f00"/>
                </a:solidFill>
                <a:latin typeface="Mononoki Nerd Font"/>
              </a:rPr>
              <a:t> </a:t>
            </a:r>
            <a:r>
              <a:rPr b="0" lang="en-IN" sz="2000" spc="-12" strike="noStrike">
                <a:solidFill>
                  <a:srgbClr val="007f00"/>
                </a:solidFill>
                <a:latin typeface="Mononoki Nerd Font"/>
              </a:rPr>
              <a:t>University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9069840" cy="7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Generic ArrayLists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10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92680" y="1080000"/>
            <a:ext cx="5286960" cy="395964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3"/>
          <p:cNvSpPr/>
          <p:nvPr/>
        </p:nvSpPr>
        <p:spPr>
          <a:xfrm>
            <a:off x="5580000" y="720000"/>
            <a:ext cx="3958920" cy="38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333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Accessing ArrayList elements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mylist.get(index);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mylist.set(index,val);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ArrayList.toString() already defined. Prints comma separated array element values.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9069840" cy="7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Interfaces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9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0"/>
          <p:cNvSpPr/>
          <p:nvPr/>
        </p:nvSpPr>
        <p:spPr>
          <a:xfrm>
            <a:off x="360360" y="720000"/>
            <a:ext cx="9178560" cy="38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780000" y="0"/>
            <a:ext cx="4139640" cy="571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9069840" cy="7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Interfaces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18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1"/>
          <p:cNvSpPr/>
          <p:nvPr/>
        </p:nvSpPr>
        <p:spPr>
          <a:xfrm>
            <a:off x="360360" y="720000"/>
            <a:ext cx="9178560" cy="38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260000" y="900000"/>
            <a:ext cx="4794480" cy="55080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1440000" y="1562040"/>
            <a:ext cx="2699640" cy="41760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3"/>
          <a:stretch/>
        </p:blipFill>
        <p:spPr>
          <a:xfrm>
            <a:off x="705600" y="2187000"/>
            <a:ext cx="9014040" cy="51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40000" y="135000"/>
            <a:ext cx="9069840" cy="7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chemeClr val="dk1"/>
                </a:solidFill>
                <a:latin typeface="Mononoki Nerd Font"/>
              </a:rPr>
              <a:t>Interfaces – Single Inheritance with Multiple Interface Implementations.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3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4"/>
          <p:cNvSpPr/>
          <p:nvPr/>
        </p:nvSpPr>
        <p:spPr>
          <a:xfrm>
            <a:off x="360360" y="720000"/>
            <a:ext cx="9178560" cy="38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5"/>
          <p:cNvSpPr/>
          <p:nvPr/>
        </p:nvSpPr>
        <p:spPr>
          <a:xfrm rot="21538200">
            <a:off x="397800" y="1019880"/>
            <a:ext cx="9361080" cy="42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public interface Comparable{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public int compareTo(Object otherobject);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class Manager extends Employee implements Comparable 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....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6120000" y="3960000"/>
            <a:ext cx="359640" cy="7196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"/>
          <p:cNvSpPr/>
          <p:nvPr/>
        </p:nvSpPr>
        <p:spPr>
          <a:xfrm>
            <a:off x="5400000" y="4860000"/>
            <a:ext cx="4415400" cy="6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Mononoki Nerd Font"/>
              </a:rPr>
              <a:t>Can be as many as the programmer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Mononoki Nerd Font"/>
              </a:rPr>
              <a:t>feels like.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40000" y="135000"/>
            <a:ext cx="9069840" cy="7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chemeClr val="dk1"/>
                </a:solidFill>
                <a:latin typeface="Mononoki Nerd Font"/>
              </a:rPr>
              <a:t>Interfaces –Default Methods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7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8"/>
          <p:cNvSpPr/>
          <p:nvPr/>
        </p:nvSpPr>
        <p:spPr>
          <a:xfrm>
            <a:off x="360360" y="720000"/>
            <a:ext cx="9178560" cy="38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9"/>
          <p:cNvSpPr/>
          <p:nvPr/>
        </p:nvSpPr>
        <p:spPr>
          <a:xfrm rot="21538200">
            <a:off x="397800" y="1019880"/>
            <a:ext cx="9361080" cy="42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Somewhat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 like a default constructor, but you cannot instantiate objects of interfaces!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299520" y="2700000"/>
            <a:ext cx="4200120" cy="111384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3240000" y="3960000"/>
            <a:ext cx="6715080" cy="157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40000" y="135000"/>
            <a:ext cx="9069840" cy="7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chemeClr val="dk1"/>
                </a:solidFill>
                <a:latin typeface="Mononoki Nerd Font"/>
                <a:ea typeface="Microsoft YaHei"/>
              </a:rPr>
              <a:t>Popular Use Case – Callbacks.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1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2"/>
          <p:cNvSpPr/>
          <p:nvPr/>
        </p:nvSpPr>
        <p:spPr>
          <a:xfrm>
            <a:off x="360360" y="720000"/>
            <a:ext cx="9178560" cy="38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3"/>
          <p:cNvSpPr/>
          <p:nvPr/>
        </p:nvSpPr>
        <p:spPr>
          <a:xfrm rot="21538200">
            <a:off x="397800" y="1019880"/>
            <a:ext cx="9361080" cy="42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333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Callback function frameworks use interfaces.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Event listeners – need to implement these interfaces and interface functions.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Timer t = new Timer(1000,new TimePrinter());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 rot="21538800">
            <a:off x="32400" y="3420000"/>
            <a:ext cx="3567240" cy="1619640"/>
          </a:xfrm>
          <a:prstGeom prst="rect">
            <a:avLst/>
          </a:prstGeom>
          <a:ln w="0">
            <a:noFill/>
          </a:ln>
        </p:spPr>
      </p:pic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540000" y="2880000"/>
            <a:ext cx="1553400" cy="35964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3"/>
          <a:stretch/>
        </p:blipFill>
        <p:spPr>
          <a:xfrm>
            <a:off x="3960000" y="2880000"/>
            <a:ext cx="476244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40000" y="135000"/>
            <a:ext cx="9069840" cy="7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chemeClr val="dk1"/>
                </a:solidFill>
                <a:latin typeface="Mononoki Nerd Font"/>
                <a:ea typeface="Microsoft YaHei"/>
              </a:rPr>
              <a:t>Popular </a:t>
            </a:r>
            <a:br>
              <a:rPr sz="2800"/>
            </a:br>
            <a:r>
              <a:rPr b="1" lang="en-IN" sz="2800" spc="-1" strike="noStrike">
                <a:solidFill>
                  <a:schemeClr val="dk1"/>
                </a:solidFill>
                <a:latin typeface="Mononoki Nerd Font"/>
                <a:ea typeface="Microsoft YaHei"/>
              </a:rPr>
              <a:t>Use Case – Callbacks.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5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6"/>
          <p:cNvSpPr/>
          <p:nvPr/>
        </p:nvSpPr>
        <p:spPr>
          <a:xfrm>
            <a:off x="360360" y="720000"/>
            <a:ext cx="9178560" cy="38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7"/>
          <p:cNvSpPr/>
          <p:nvPr/>
        </p:nvSpPr>
        <p:spPr>
          <a:xfrm rot="21538200">
            <a:off x="397800" y="1019880"/>
            <a:ext cx="9361080" cy="42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5027040" y="0"/>
            <a:ext cx="397260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40000" y="135000"/>
            <a:ext cx="9069840" cy="7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chemeClr val="dk1"/>
                </a:solidFill>
                <a:latin typeface="Mononoki Nerd Font"/>
                <a:ea typeface="Microsoft YaHei"/>
              </a:rPr>
              <a:t>Object Cloning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9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0"/>
          <p:cNvSpPr/>
          <p:nvPr/>
        </p:nvSpPr>
        <p:spPr>
          <a:xfrm>
            <a:off x="360360" y="720000"/>
            <a:ext cx="9178560" cy="38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1"/>
          <p:cNvSpPr/>
          <p:nvPr/>
        </p:nvSpPr>
        <p:spPr>
          <a:xfrm rot="21538200">
            <a:off x="397800" y="1019880"/>
            <a:ext cx="9361080" cy="42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5940000" y="59400"/>
            <a:ext cx="4139640" cy="552024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514440" y="1237320"/>
            <a:ext cx="4705200" cy="74232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540000" y="2520000"/>
            <a:ext cx="4171680" cy="551520"/>
          </a:xfrm>
          <a:prstGeom prst="rect">
            <a:avLst/>
          </a:prstGeom>
          <a:ln w="0">
            <a:noFill/>
          </a:ln>
        </p:spPr>
      </p:pic>
      <p:sp>
        <p:nvSpPr>
          <p:cNvPr id="232" name=""/>
          <p:cNvSpPr/>
          <p:nvPr/>
        </p:nvSpPr>
        <p:spPr>
          <a:xfrm rot="10861200">
            <a:off x="3616560" y="1987920"/>
            <a:ext cx="359280" cy="704160"/>
          </a:xfrm>
          <a:prstGeom prst="upArrow">
            <a:avLst>
              <a:gd name="adj1" fmla="val 50000"/>
              <a:gd name="adj2" fmla="val 489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40000" y="135000"/>
            <a:ext cx="9069840" cy="7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chemeClr val="dk1"/>
                </a:solidFill>
                <a:latin typeface="Mononoki Nerd Font"/>
                <a:ea typeface="Microsoft YaHei"/>
              </a:rPr>
              <a:t>Object Cloning – Default:Shallow Copy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3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4"/>
          <p:cNvSpPr/>
          <p:nvPr/>
        </p:nvSpPr>
        <p:spPr>
          <a:xfrm>
            <a:off x="360360" y="720000"/>
            <a:ext cx="9178560" cy="38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5"/>
          <p:cNvSpPr/>
          <p:nvPr/>
        </p:nvSpPr>
        <p:spPr>
          <a:xfrm rot="21538200">
            <a:off x="397800" y="1019880"/>
            <a:ext cx="9361080" cy="42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260000" y="1133640"/>
            <a:ext cx="7029360" cy="40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40000" y="135000"/>
            <a:ext cx="9069840" cy="7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chemeClr val="dk1"/>
                </a:solidFill>
                <a:latin typeface="Mononoki Nerd Font"/>
                <a:ea typeface="Microsoft YaHei"/>
              </a:rPr>
              <a:t>Object Cloning – Deep Copy: Implement Clonable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7"/>
          <p:cNvSpPr/>
          <p:nvPr/>
        </p:nvSpPr>
        <p:spPr>
          <a:xfrm>
            <a:off x="360360" y="1104480"/>
            <a:ext cx="9178560" cy="34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8"/>
          <p:cNvSpPr/>
          <p:nvPr/>
        </p:nvSpPr>
        <p:spPr>
          <a:xfrm>
            <a:off x="360360" y="720000"/>
            <a:ext cx="9178560" cy="38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9"/>
          <p:cNvSpPr/>
          <p:nvPr/>
        </p:nvSpPr>
        <p:spPr>
          <a:xfrm rot="21538200">
            <a:off x="397800" y="1019880"/>
            <a:ext cx="9361080" cy="42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360000" y="1391400"/>
            <a:ext cx="4499640" cy="170784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4680000" y="2444400"/>
            <a:ext cx="5020560" cy="313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88360" y="-354600"/>
            <a:ext cx="9069840" cy="12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4000"/>
            </a:br>
            <a:r>
              <a:rPr b="0" lang="en-IN" sz="4000" spc="-1" strike="noStrike">
                <a:solidFill>
                  <a:srgbClr val="000000"/>
                </a:solidFill>
                <a:latin typeface="Mononoki Nerd Font"/>
              </a:rPr>
              <a:t>Basics of Inheritance (in Java)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894600" indent="0">
              <a:lnSpc>
                <a:spcPct val="100000"/>
              </a:lnSpc>
              <a:spcBef>
                <a:spcPts val="2826"/>
              </a:spcBef>
              <a:buNone/>
              <a:tabLst>
                <a:tab algn="l" pos="0"/>
              </a:tabLst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</a:rPr>
              <a:t>- Closely connected to polymorphism. 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 marL="894600" indent="0">
              <a:lnSpc>
                <a:spcPct val="100000"/>
              </a:lnSpc>
              <a:spcBef>
                <a:spcPts val="2826"/>
              </a:spcBef>
              <a:buNone/>
              <a:tabLst>
                <a:tab algn="l" pos="0"/>
              </a:tabLst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</a:rPr>
              <a:t>- Def_1: Referencing many related objects as one generic type. 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 marL="894600" indent="0">
              <a:lnSpc>
                <a:spcPct val="100000"/>
              </a:lnSpc>
              <a:spcBef>
                <a:spcPts val="2826"/>
              </a:spcBef>
              <a:buNone/>
              <a:tabLst>
                <a:tab algn="l" pos="0"/>
              </a:tabLst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</a:rPr>
              <a:t>- Def_2: Reference of ‘parent’ class utilizing attributes and methods of a ‘child’ class, depending on which one it is referencing. 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3120" y="290880"/>
            <a:ext cx="855828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Spot</a:t>
            </a:r>
            <a:r>
              <a:rPr b="1" lang="en-IN" sz="3600" spc="-66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the</a:t>
            </a:r>
            <a:r>
              <a:rPr b="1" lang="en-IN" sz="3600" spc="-72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Mononoki Nerd Font"/>
              </a:rPr>
              <a:t>Similarities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object 3"/>
          <p:cNvSpPr/>
          <p:nvPr/>
        </p:nvSpPr>
        <p:spPr>
          <a:xfrm>
            <a:off x="457920" y="4191840"/>
            <a:ext cx="8986320" cy="8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 anchor="t">
            <a:spAutoFit/>
          </a:bodyPr>
          <a:p>
            <a:pPr marL="389160" indent="-37656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Font typeface="Trebuchet MS"/>
              <a:buChar char="●"/>
              <a:tabLst>
                <a:tab algn="l" pos="389160"/>
              </a:tabLst>
            </a:pPr>
            <a:r>
              <a:rPr b="0" lang="en-IN" sz="2250" spc="-1" strike="noStrike">
                <a:solidFill>
                  <a:srgbClr val="000000"/>
                </a:solidFill>
                <a:latin typeface="Arial MT"/>
              </a:rPr>
              <a:t>What</a:t>
            </a:r>
            <a:r>
              <a:rPr b="0" lang="en-IN" sz="225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250" spc="-1" strike="noStrike">
                <a:solidFill>
                  <a:srgbClr val="000000"/>
                </a:solidFill>
                <a:latin typeface="Arial MT"/>
              </a:rPr>
              <a:t>are</a:t>
            </a:r>
            <a:r>
              <a:rPr b="0" lang="en-IN" sz="225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250" spc="-1" strike="noStrike">
                <a:solidFill>
                  <a:srgbClr val="000000"/>
                </a:solidFill>
                <a:latin typeface="Arial MT"/>
              </a:rPr>
              <a:t>the</a:t>
            </a:r>
            <a:r>
              <a:rPr b="0" lang="en-IN" sz="225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250" spc="-1" strike="noStrike">
                <a:solidFill>
                  <a:srgbClr val="000000"/>
                </a:solidFill>
                <a:latin typeface="Arial MT"/>
              </a:rPr>
              <a:t>similarities</a:t>
            </a:r>
            <a:r>
              <a:rPr b="0" lang="en-IN" sz="225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250" spc="-1" strike="noStrike">
                <a:solidFill>
                  <a:srgbClr val="000000"/>
                </a:solidFill>
                <a:latin typeface="Arial MT"/>
              </a:rPr>
              <a:t>between a</a:t>
            </a:r>
            <a:r>
              <a:rPr b="0" lang="en-IN" sz="225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250" spc="-1" strike="noStrike">
                <a:solidFill>
                  <a:srgbClr val="000000"/>
                </a:solidFill>
                <a:latin typeface="Arial MT"/>
              </a:rPr>
              <a:t>convertible and</a:t>
            </a:r>
            <a:r>
              <a:rPr b="0" lang="en-IN" sz="225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250" spc="-1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en-IN" sz="2250" spc="-12" strike="noStrike">
                <a:solidFill>
                  <a:srgbClr val="000000"/>
                </a:solidFill>
                <a:latin typeface="Arial MT"/>
              </a:rPr>
              <a:t> sedan?</a:t>
            </a:r>
            <a:endParaRPr b="0" lang="en-IN" sz="2250" spc="-1" strike="noStrike">
              <a:solidFill>
                <a:srgbClr val="000000"/>
              </a:solidFill>
              <a:latin typeface="Arial"/>
            </a:endParaRPr>
          </a:p>
          <a:p>
            <a:pPr marL="389160" indent="-376560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Trebuchet MS"/>
              <a:buChar char="●"/>
              <a:tabLst>
                <a:tab algn="l" pos="389160"/>
              </a:tabLst>
            </a:pPr>
            <a:r>
              <a:rPr b="0" lang="en-IN" sz="2250" spc="-1" strike="noStrike">
                <a:solidFill>
                  <a:srgbClr val="000000"/>
                </a:solidFill>
                <a:latin typeface="Arial MT"/>
              </a:rPr>
              <a:t>What</a:t>
            </a:r>
            <a:r>
              <a:rPr b="0" lang="en-IN" sz="225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250" spc="-1" strike="noStrike">
                <a:solidFill>
                  <a:srgbClr val="000000"/>
                </a:solidFill>
                <a:latin typeface="Arial MT"/>
              </a:rPr>
              <a:t>are</a:t>
            </a:r>
            <a:r>
              <a:rPr b="0" lang="en-IN" sz="225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250" spc="-1" strike="noStrike">
                <a:solidFill>
                  <a:srgbClr val="000000"/>
                </a:solidFill>
                <a:latin typeface="Arial MT"/>
              </a:rPr>
              <a:t>the</a:t>
            </a:r>
            <a:r>
              <a:rPr b="0" lang="en-IN" sz="2250" spc="-12" strike="noStrike">
                <a:solidFill>
                  <a:srgbClr val="000000"/>
                </a:solidFill>
                <a:latin typeface="Arial MT"/>
              </a:rPr>
              <a:t> differences?</a:t>
            </a:r>
            <a:endParaRPr b="0" lang="en-IN" sz="22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" name="object 4" descr=""/>
          <p:cNvPicPr/>
          <p:nvPr/>
        </p:nvPicPr>
        <p:blipFill>
          <a:blip r:embed="rId1"/>
          <a:stretch/>
        </p:blipFill>
        <p:spPr>
          <a:xfrm>
            <a:off x="5034600" y="1317240"/>
            <a:ext cx="3776760" cy="2368800"/>
          </a:xfrm>
          <a:prstGeom prst="rect">
            <a:avLst/>
          </a:prstGeom>
          <a:ln w="0">
            <a:noFill/>
          </a:ln>
        </p:spPr>
      </p:pic>
      <p:pic>
        <p:nvPicPr>
          <p:cNvPr id="39" name="object 5" descr=""/>
          <p:cNvPicPr/>
          <p:nvPr/>
        </p:nvPicPr>
        <p:blipFill>
          <a:blip r:embed="rId2"/>
          <a:stretch/>
        </p:blipFill>
        <p:spPr>
          <a:xfrm>
            <a:off x="1021680" y="1317240"/>
            <a:ext cx="3554640" cy="236880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2"/>
          <p:cNvSpPr>
            <a:spLocks noGrp="1"/>
          </p:cNvSpPr>
          <p:nvPr>
            <p:ph type="sldNum" idx="13"/>
          </p:nvPr>
        </p:nvSpPr>
        <p:spPr>
          <a:xfrm>
            <a:off x="9056880" y="5309280"/>
            <a:ext cx="284040" cy="3299400"/>
          </a:xfrm>
          <a:prstGeom prst="rect">
            <a:avLst/>
          </a:prstGeom>
          <a:noFill/>
          <a:ln w="0">
            <a:noFill/>
          </a:ln>
        </p:spPr>
        <p:txBody>
          <a:bodyPr lIns="0" rIns="0" tIns="10800" bIns="0" anchor="t">
            <a:noAutofit/>
          </a:bodyPr>
          <a:lstStyle>
            <a:lvl1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58D8397A-E528-4AF6-9A55-66DAF5892152}" type="slidenum">
              <a:rPr b="0" lang="en-IN" sz="1200" spc="-52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14"/>
          </p:nvPr>
        </p:nvSpPr>
        <p:spPr>
          <a:xfrm>
            <a:off x="4095360" y="5510160"/>
            <a:ext cx="1274760" cy="3293280"/>
          </a:xfrm>
          <a:prstGeom prst="rect">
            <a:avLst/>
          </a:prstGeom>
          <a:noFill/>
          <a:ln w="0">
            <a:noFill/>
          </a:ln>
        </p:spPr>
        <p:txBody>
          <a:bodyPr lIns="0" rIns="0" tIns="504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Andries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van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Dam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©</a:t>
            </a:r>
            <a:r>
              <a:rPr b="0" lang="en-IN" sz="600" spc="-15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2016</a:t>
            </a:r>
            <a:r>
              <a:rPr b="0" lang="en-IN" sz="600" spc="-26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2" strike="noStrike">
                <a:solidFill>
                  <a:srgbClr val="333e4e"/>
                </a:solidFill>
                <a:latin typeface="Arial MT"/>
              </a:rPr>
              <a:t>9/27/16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8"/>
          <p:cNvSpPr/>
          <p:nvPr/>
        </p:nvSpPr>
        <p:spPr>
          <a:xfrm>
            <a:off x="6500160" y="2484720"/>
            <a:ext cx="135972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Lucida Sans Unicode"/>
              <a:buChar char="●"/>
              <a:tabLst>
                <a:tab algn="l" pos="24120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Mononoki Nerd Font"/>
              </a:rPr>
              <a:t>Fixed</a:t>
            </a:r>
            <a:r>
              <a:rPr b="0" lang="en-IN" sz="1600" spc="-21" strike="noStrike">
                <a:solidFill>
                  <a:srgbClr val="000000"/>
                </a:solidFill>
                <a:latin typeface="Mononoki Nerd Font"/>
              </a:rPr>
              <a:t> Roof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" name="object 9"/>
          <p:cNvGrpSpPr/>
          <p:nvPr/>
        </p:nvGrpSpPr>
        <p:grpSpPr>
          <a:xfrm>
            <a:off x="61560" y="1176120"/>
            <a:ext cx="9846000" cy="4416480"/>
            <a:chOff x="61560" y="1176120"/>
            <a:chExt cx="9846000" cy="4416480"/>
          </a:xfrm>
        </p:grpSpPr>
        <p:sp>
          <p:nvSpPr>
            <p:cNvPr id="44" name="object 10"/>
            <p:cNvSpPr/>
            <p:nvPr/>
          </p:nvSpPr>
          <p:spPr>
            <a:xfrm>
              <a:off x="3912840" y="1181520"/>
              <a:ext cx="5988960" cy="4404240"/>
            </a:xfrm>
            <a:custGeom>
              <a:avLst/>
              <a:gdLst>
                <a:gd name="textAreaLeft" fmla="*/ 0 w 5988960"/>
                <a:gd name="textAreaRight" fmla="*/ 5990760 w 5988960"/>
                <a:gd name="textAreaTop" fmla="*/ 0 h 4404240"/>
                <a:gd name="textAreaBottom" fmla="*/ 4406040 h 4404240"/>
              </a:gdLst>
              <a:ahLst/>
              <a:rect l="textAreaLeft" t="textAreaTop" r="textAreaRight" b="textAreaBottom"/>
              <a:pathLst>
                <a:path w="5434330" h="3996690">
                  <a:moveTo>
                    <a:pt x="1270" y="1998980"/>
                  </a:moveTo>
                  <a:lnTo>
                    <a:pt x="1270" y="1948180"/>
                  </a:lnTo>
                  <a:lnTo>
                    <a:pt x="3810" y="1897380"/>
                  </a:lnTo>
                  <a:lnTo>
                    <a:pt x="8889" y="1846580"/>
                  </a:lnTo>
                  <a:lnTo>
                    <a:pt x="15239" y="1797050"/>
                  </a:lnTo>
                  <a:lnTo>
                    <a:pt x="22860" y="1746250"/>
                  </a:lnTo>
                  <a:lnTo>
                    <a:pt x="31750" y="1695450"/>
                  </a:lnTo>
                  <a:lnTo>
                    <a:pt x="43179" y="1645920"/>
                  </a:lnTo>
                  <a:lnTo>
                    <a:pt x="55879" y="1596390"/>
                  </a:lnTo>
                  <a:lnTo>
                    <a:pt x="71120" y="1546860"/>
                  </a:lnTo>
                  <a:lnTo>
                    <a:pt x="87629" y="1498600"/>
                  </a:lnTo>
                  <a:lnTo>
                    <a:pt x="105410" y="1449070"/>
                  </a:lnTo>
                  <a:lnTo>
                    <a:pt x="125729" y="1400810"/>
                  </a:lnTo>
                  <a:lnTo>
                    <a:pt x="147320" y="1352550"/>
                  </a:lnTo>
                  <a:lnTo>
                    <a:pt x="170179" y="1304290"/>
                  </a:lnTo>
                  <a:lnTo>
                    <a:pt x="194310" y="1257300"/>
                  </a:lnTo>
                  <a:lnTo>
                    <a:pt x="220979" y="1210310"/>
                  </a:lnTo>
                  <a:lnTo>
                    <a:pt x="248920" y="1164590"/>
                  </a:lnTo>
                  <a:lnTo>
                    <a:pt x="278129" y="1118870"/>
                  </a:lnTo>
                  <a:lnTo>
                    <a:pt x="308610" y="1073150"/>
                  </a:lnTo>
                  <a:lnTo>
                    <a:pt x="341629" y="1028700"/>
                  </a:lnTo>
                  <a:lnTo>
                    <a:pt x="375920" y="985520"/>
                  </a:lnTo>
                  <a:lnTo>
                    <a:pt x="411479" y="942340"/>
                  </a:lnTo>
                  <a:lnTo>
                    <a:pt x="448310" y="899160"/>
                  </a:lnTo>
                  <a:lnTo>
                    <a:pt x="487679" y="857250"/>
                  </a:lnTo>
                  <a:lnTo>
                    <a:pt x="528320" y="816610"/>
                  </a:lnTo>
                  <a:lnTo>
                    <a:pt x="568960" y="775970"/>
                  </a:lnTo>
                  <a:lnTo>
                    <a:pt x="612139" y="735330"/>
                  </a:lnTo>
                  <a:lnTo>
                    <a:pt x="655320" y="697230"/>
                  </a:lnTo>
                  <a:lnTo>
                    <a:pt x="701039" y="659130"/>
                  </a:lnTo>
                  <a:lnTo>
                    <a:pt x="748029" y="622300"/>
                  </a:lnTo>
                  <a:lnTo>
                    <a:pt x="796289" y="585470"/>
                  </a:lnTo>
                  <a:lnTo>
                    <a:pt x="845820" y="549910"/>
                  </a:lnTo>
                  <a:lnTo>
                    <a:pt x="896620" y="515620"/>
                  </a:lnTo>
                  <a:lnTo>
                    <a:pt x="947420" y="482600"/>
                  </a:lnTo>
                  <a:lnTo>
                    <a:pt x="1000760" y="449580"/>
                  </a:lnTo>
                  <a:lnTo>
                    <a:pt x="1054100" y="419100"/>
                  </a:lnTo>
                  <a:lnTo>
                    <a:pt x="1109979" y="388620"/>
                  </a:lnTo>
                  <a:lnTo>
                    <a:pt x="1165860" y="358140"/>
                  </a:lnTo>
                  <a:lnTo>
                    <a:pt x="1221739" y="330200"/>
                  </a:lnTo>
                  <a:lnTo>
                    <a:pt x="1280160" y="302260"/>
                  </a:lnTo>
                  <a:lnTo>
                    <a:pt x="1338579" y="276860"/>
                  </a:lnTo>
                  <a:lnTo>
                    <a:pt x="1399539" y="251460"/>
                  </a:lnTo>
                  <a:lnTo>
                    <a:pt x="1459229" y="227330"/>
                  </a:lnTo>
                  <a:lnTo>
                    <a:pt x="1521460" y="204470"/>
                  </a:lnTo>
                  <a:lnTo>
                    <a:pt x="1582420" y="182880"/>
                  </a:lnTo>
                  <a:lnTo>
                    <a:pt x="1645920" y="162560"/>
                  </a:lnTo>
                  <a:lnTo>
                    <a:pt x="1709420" y="143510"/>
                  </a:lnTo>
                  <a:lnTo>
                    <a:pt x="1774189" y="124460"/>
                  </a:lnTo>
                  <a:lnTo>
                    <a:pt x="1838960" y="107950"/>
                  </a:lnTo>
                  <a:lnTo>
                    <a:pt x="1903729" y="92710"/>
                  </a:lnTo>
                  <a:lnTo>
                    <a:pt x="1969770" y="77470"/>
                  </a:lnTo>
                  <a:lnTo>
                    <a:pt x="2037079" y="63500"/>
                  </a:lnTo>
                  <a:lnTo>
                    <a:pt x="2103120" y="52070"/>
                  </a:lnTo>
                  <a:lnTo>
                    <a:pt x="2170429" y="41910"/>
                  </a:lnTo>
                  <a:lnTo>
                    <a:pt x="2237740" y="31750"/>
                  </a:lnTo>
                  <a:lnTo>
                    <a:pt x="2306320" y="22860"/>
                  </a:lnTo>
                  <a:lnTo>
                    <a:pt x="2373629" y="16510"/>
                  </a:lnTo>
                  <a:lnTo>
                    <a:pt x="2442210" y="11430"/>
                  </a:lnTo>
                  <a:lnTo>
                    <a:pt x="2510790" y="6350"/>
                  </a:lnTo>
                  <a:lnTo>
                    <a:pt x="2579370" y="2540"/>
                  </a:lnTo>
                  <a:lnTo>
                    <a:pt x="2647950" y="1270"/>
                  </a:lnTo>
                  <a:lnTo>
                    <a:pt x="2717800" y="0"/>
                  </a:lnTo>
                  <a:lnTo>
                    <a:pt x="2786379" y="1270"/>
                  </a:lnTo>
                  <a:lnTo>
                    <a:pt x="2854960" y="2540"/>
                  </a:lnTo>
                  <a:lnTo>
                    <a:pt x="2923540" y="6350"/>
                  </a:lnTo>
                  <a:lnTo>
                    <a:pt x="2992120" y="10160"/>
                  </a:lnTo>
                  <a:lnTo>
                    <a:pt x="3060700" y="16510"/>
                  </a:lnTo>
                  <a:lnTo>
                    <a:pt x="3129279" y="22860"/>
                  </a:lnTo>
                  <a:lnTo>
                    <a:pt x="3196590" y="31750"/>
                  </a:lnTo>
                  <a:lnTo>
                    <a:pt x="3263900" y="41910"/>
                  </a:lnTo>
                  <a:lnTo>
                    <a:pt x="3331209" y="52070"/>
                  </a:lnTo>
                  <a:lnTo>
                    <a:pt x="3398520" y="63500"/>
                  </a:lnTo>
                  <a:lnTo>
                    <a:pt x="3464559" y="77470"/>
                  </a:lnTo>
                  <a:lnTo>
                    <a:pt x="3530600" y="92710"/>
                  </a:lnTo>
                  <a:lnTo>
                    <a:pt x="3595370" y="107950"/>
                  </a:lnTo>
                  <a:lnTo>
                    <a:pt x="3661409" y="124460"/>
                  </a:lnTo>
                  <a:lnTo>
                    <a:pt x="3724909" y="143510"/>
                  </a:lnTo>
                  <a:lnTo>
                    <a:pt x="3788409" y="162560"/>
                  </a:lnTo>
                  <a:lnTo>
                    <a:pt x="3851909" y="182880"/>
                  </a:lnTo>
                  <a:lnTo>
                    <a:pt x="3914140" y="204470"/>
                  </a:lnTo>
                  <a:lnTo>
                    <a:pt x="3975100" y="227330"/>
                  </a:lnTo>
                  <a:lnTo>
                    <a:pt x="4036059" y="251460"/>
                  </a:lnTo>
                  <a:lnTo>
                    <a:pt x="4095750" y="276860"/>
                  </a:lnTo>
                  <a:lnTo>
                    <a:pt x="4154170" y="302260"/>
                  </a:lnTo>
                  <a:lnTo>
                    <a:pt x="4212590" y="330200"/>
                  </a:lnTo>
                  <a:lnTo>
                    <a:pt x="4269740" y="358140"/>
                  </a:lnTo>
                  <a:lnTo>
                    <a:pt x="4325620" y="388620"/>
                  </a:lnTo>
                  <a:lnTo>
                    <a:pt x="4380230" y="417830"/>
                  </a:lnTo>
                  <a:lnTo>
                    <a:pt x="4433570" y="449580"/>
                  </a:lnTo>
                  <a:lnTo>
                    <a:pt x="4486909" y="482600"/>
                  </a:lnTo>
                  <a:lnTo>
                    <a:pt x="4538980" y="515620"/>
                  </a:lnTo>
                  <a:lnTo>
                    <a:pt x="4588509" y="549910"/>
                  </a:lnTo>
                  <a:lnTo>
                    <a:pt x="4638040" y="585470"/>
                  </a:lnTo>
                  <a:lnTo>
                    <a:pt x="4686300" y="622300"/>
                  </a:lnTo>
                  <a:lnTo>
                    <a:pt x="4733290" y="659130"/>
                  </a:lnTo>
                  <a:lnTo>
                    <a:pt x="4779009" y="697230"/>
                  </a:lnTo>
                  <a:lnTo>
                    <a:pt x="4822190" y="735330"/>
                  </a:lnTo>
                  <a:lnTo>
                    <a:pt x="4865370" y="775970"/>
                  </a:lnTo>
                  <a:lnTo>
                    <a:pt x="4907280" y="815340"/>
                  </a:lnTo>
                  <a:lnTo>
                    <a:pt x="4946650" y="857250"/>
                  </a:lnTo>
                  <a:lnTo>
                    <a:pt x="4986020" y="899160"/>
                  </a:lnTo>
                  <a:lnTo>
                    <a:pt x="5022850" y="942340"/>
                  </a:lnTo>
                  <a:lnTo>
                    <a:pt x="5058409" y="985520"/>
                  </a:lnTo>
                  <a:lnTo>
                    <a:pt x="5092700" y="1028700"/>
                  </a:lnTo>
                  <a:lnTo>
                    <a:pt x="5124450" y="1073150"/>
                  </a:lnTo>
                  <a:lnTo>
                    <a:pt x="5156200" y="1118870"/>
                  </a:lnTo>
                  <a:lnTo>
                    <a:pt x="5185409" y="1164590"/>
                  </a:lnTo>
                  <a:lnTo>
                    <a:pt x="5213350" y="1210310"/>
                  </a:lnTo>
                  <a:lnTo>
                    <a:pt x="5240020" y="1257300"/>
                  </a:lnTo>
                  <a:lnTo>
                    <a:pt x="5264150" y="1304290"/>
                  </a:lnTo>
                  <a:lnTo>
                    <a:pt x="5287009" y="1352550"/>
                  </a:lnTo>
                  <a:lnTo>
                    <a:pt x="5308600" y="1400810"/>
                  </a:lnTo>
                  <a:lnTo>
                    <a:pt x="5328920" y="1449070"/>
                  </a:lnTo>
                  <a:lnTo>
                    <a:pt x="5346700" y="1498600"/>
                  </a:lnTo>
                  <a:lnTo>
                    <a:pt x="5363209" y="1546860"/>
                  </a:lnTo>
                  <a:lnTo>
                    <a:pt x="5378450" y="1596390"/>
                  </a:lnTo>
                  <a:lnTo>
                    <a:pt x="5391150" y="1645920"/>
                  </a:lnTo>
                  <a:lnTo>
                    <a:pt x="5402580" y="1695450"/>
                  </a:lnTo>
                  <a:lnTo>
                    <a:pt x="5412740" y="1746250"/>
                  </a:lnTo>
                  <a:lnTo>
                    <a:pt x="5420359" y="1797050"/>
                  </a:lnTo>
                  <a:lnTo>
                    <a:pt x="5425440" y="1846580"/>
                  </a:lnTo>
                  <a:lnTo>
                    <a:pt x="5430520" y="1897380"/>
                  </a:lnTo>
                  <a:lnTo>
                    <a:pt x="5433059" y="1948180"/>
                  </a:lnTo>
                  <a:lnTo>
                    <a:pt x="5434330" y="1998980"/>
                  </a:lnTo>
                  <a:lnTo>
                    <a:pt x="5433059" y="2049780"/>
                  </a:lnTo>
                  <a:lnTo>
                    <a:pt x="5430520" y="2099310"/>
                  </a:lnTo>
                  <a:lnTo>
                    <a:pt x="5425440" y="2150110"/>
                  </a:lnTo>
                  <a:lnTo>
                    <a:pt x="5420359" y="2200910"/>
                  </a:lnTo>
                  <a:lnTo>
                    <a:pt x="5412740" y="2251710"/>
                  </a:lnTo>
                  <a:lnTo>
                    <a:pt x="5402580" y="2301240"/>
                  </a:lnTo>
                  <a:lnTo>
                    <a:pt x="5391150" y="2350770"/>
                  </a:lnTo>
                  <a:lnTo>
                    <a:pt x="5378450" y="2400300"/>
                  </a:lnTo>
                  <a:lnTo>
                    <a:pt x="5363209" y="2451100"/>
                  </a:lnTo>
                  <a:lnTo>
                    <a:pt x="5346700" y="2499360"/>
                  </a:lnTo>
                  <a:lnTo>
                    <a:pt x="5328920" y="2548890"/>
                  </a:lnTo>
                  <a:lnTo>
                    <a:pt x="5308600" y="2597150"/>
                  </a:lnTo>
                  <a:lnTo>
                    <a:pt x="5287009" y="2645410"/>
                  </a:lnTo>
                  <a:lnTo>
                    <a:pt x="5264150" y="2692400"/>
                  </a:lnTo>
                  <a:lnTo>
                    <a:pt x="5240020" y="2739390"/>
                  </a:lnTo>
                  <a:lnTo>
                    <a:pt x="5213350" y="2786380"/>
                  </a:lnTo>
                  <a:lnTo>
                    <a:pt x="5185409" y="2833370"/>
                  </a:lnTo>
                  <a:lnTo>
                    <a:pt x="5156200" y="2879090"/>
                  </a:lnTo>
                  <a:lnTo>
                    <a:pt x="5125720" y="2923540"/>
                  </a:lnTo>
                  <a:lnTo>
                    <a:pt x="5092700" y="2967990"/>
                  </a:lnTo>
                  <a:lnTo>
                    <a:pt x="5058409" y="3012440"/>
                  </a:lnTo>
                  <a:lnTo>
                    <a:pt x="5022850" y="3055620"/>
                  </a:lnTo>
                  <a:lnTo>
                    <a:pt x="4986020" y="3098800"/>
                  </a:lnTo>
                  <a:lnTo>
                    <a:pt x="4946650" y="3140710"/>
                  </a:lnTo>
                  <a:lnTo>
                    <a:pt x="4907280" y="3181350"/>
                  </a:lnTo>
                  <a:lnTo>
                    <a:pt x="4865370" y="3221990"/>
                  </a:lnTo>
                  <a:lnTo>
                    <a:pt x="4822190" y="3261360"/>
                  </a:lnTo>
                  <a:lnTo>
                    <a:pt x="4779009" y="3300730"/>
                  </a:lnTo>
                  <a:lnTo>
                    <a:pt x="4733290" y="3338830"/>
                  </a:lnTo>
                  <a:lnTo>
                    <a:pt x="4686300" y="3375660"/>
                  </a:lnTo>
                  <a:lnTo>
                    <a:pt x="4638040" y="3411220"/>
                  </a:lnTo>
                  <a:lnTo>
                    <a:pt x="4588509" y="3446780"/>
                  </a:lnTo>
                  <a:lnTo>
                    <a:pt x="4538980" y="3481070"/>
                  </a:lnTo>
                  <a:lnTo>
                    <a:pt x="4486909" y="3515360"/>
                  </a:lnTo>
                  <a:lnTo>
                    <a:pt x="4433570" y="3547110"/>
                  </a:lnTo>
                  <a:lnTo>
                    <a:pt x="4380230" y="3578860"/>
                  </a:lnTo>
                  <a:lnTo>
                    <a:pt x="4325620" y="3609340"/>
                  </a:lnTo>
                  <a:lnTo>
                    <a:pt x="4269740" y="3638550"/>
                  </a:lnTo>
                  <a:lnTo>
                    <a:pt x="4212590" y="3667760"/>
                  </a:lnTo>
                  <a:lnTo>
                    <a:pt x="4154170" y="3694430"/>
                  </a:lnTo>
                  <a:lnTo>
                    <a:pt x="4095750" y="3721100"/>
                  </a:lnTo>
                  <a:lnTo>
                    <a:pt x="4036059" y="3745230"/>
                  </a:lnTo>
                  <a:lnTo>
                    <a:pt x="3975100" y="3769360"/>
                  </a:lnTo>
                  <a:lnTo>
                    <a:pt x="3914140" y="3792220"/>
                  </a:lnTo>
                  <a:lnTo>
                    <a:pt x="3851909" y="3815080"/>
                  </a:lnTo>
                  <a:lnTo>
                    <a:pt x="3788409" y="3835400"/>
                  </a:lnTo>
                  <a:lnTo>
                    <a:pt x="3724909" y="3854450"/>
                  </a:lnTo>
                  <a:lnTo>
                    <a:pt x="3661409" y="3872230"/>
                  </a:lnTo>
                  <a:lnTo>
                    <a:pt x="3595370" y="3890010"/>
                  </a:lnTo>
                  <a:lnTo>
                    <a:pt x="3530600" y="3905250"/>
                  </a:lnTo>
                  <a:lnTo>
                    <a:pt x="3464559" y="3920490"/>
                  </a:lnTo>
                  <a:lnTo>
                    <a:pt x="3398520" y="3933190"/>
                  </a:lnTo>
                  <a:lnTo>
                    <a:pt x="3331209" y="3945890"/>
                  </a:lnTo>
                  <a:lnTo>
                    <a:pt x="3263900" y="3956050"/>
                  </a:lnTo>
                  <a:lnTo>
                    <a:pt x="3196590" y="3966210"/>
                  </a:lnTo>
                  <a:lnTo>
                    <a:pt x="3129279" y="3973830"/>
                  </a:lnTo>
                  <a:lnTo>
                    <a:pt x="3060700" y="3981450"/>
                  </a:lnTo>
                  <a:lnTo>
                    <a:pt x="2992120" y="3986530"/>
                  </a:lnTo>
                  <a:lnTo>
                    <a:pt x="2923540" y="3991610"/>
                  </a:lnTo>
                  <a:lnTo>
                    <a:pt x="2854960" y="3994150"/>
                  </a:lnTo>
                  <a:lnTo>
                    <a:pt x="2786379" y="3996690"/>
                  </a:lnTo>
                  <a:lnTo>
                    <a:pt x="2717800" y="3996690"/>
                  </a:lnTo>
                  <a:lnTo>
                    <a:pt x="2647950" y="3995420"/>
                  </a:lnTo>
                  <a:lnTo>
                    <a:pt x="2579370" y="3994150"/>
                  </a:lnTo>
                  <a:lnTo>
                    <a:pt x="2510790" y="3991610"/>
                  </a:lnTo>
                  <a:lnTo>
                    <a:pt x="2442210" y="3986530"/>
                  </a:lnTo>
                  <a:lnTo>
                    <a:pt x="2373629" y="3981450"/>
                  </a:lnTo>
                  <a:lnTo>
                    <a:pt x="2306320" y="3973830"/>
                  </a:lnTo>
                  <a:lnTo>
                    <a:pt x="2237740" y="3964940"/>
                  </a:lnTo>
                  <a:lnTo>
                    <a:pt x="2170429" y="3956050"/>
                  </a:lnTo>
                  <a:lnTo>
                    <a:pt x="2103120" y="3944620"/>
                  </a:lnTo>
                  <a:lnTo>
                    <a:pt x="2037079" y="3933190"/>
                  </a:lnTo>
                  <a:lnTo>
                    <a:pt x="1969770" y="3919220"/>
                  </a:lnTo>
                  <a:lnTo>
                    <a:pt x="1903729" y="3905250"/>
                  </a:lnTo>
                  <a:lnTo>
                    <a:pt x="1838960" y="3890010"/>
                  </a:lnTo>
                  <a:lnTo>
                    <a:pt x="1774189" y="3872230"/>
                  </a:lnTo>
                  <a:lnTo>
                    <a:pt x="1709420" y="3854450"/>
                  </a:lnTo>
                  <a:lnTo>
                    <a:pt x="1645920" y="3834130"/>
                  </a:lnTo>
                  <a:lnTo>
                    <a:pt x="1582420" y="3813810"/>
                  </a:lnTo>
                  <a:lnTo>
                    <a:pt x="1521460" y="3792220"/>
                  </a:lnTo>
                  <a:lnTo>
                    <a:pt x="1459229" y="3769360"/>
                  </a:lnTo>
                  <a:lnTo>
                    <a:pt x="1399539" y="3745230"/>
                  </a:lnTo>
                  <a:lnTo>
                    <a:pt x="1338579" y="3721100"/>
                  </a:lnTo>
                  <a:lnTo>
                    <a:pt x="1280160" y="3694430"/>
                  </a:lnTo>
                  <a:lnTo>
                    <a:pt x="1221739" y="3666490"/>
                  </a:lnTo>
                  <a:lnTo>
                    <a:pt x="1165860" y="3638550"/>
                  </a:lnTo>
                  <a:lnTo>
                    <a:pt x="1109979" y="3609340"/>
                  </a:lnTo>
                  <a:lnTo>
                    <a:pt x="1054100" y="3578860"/>
                  </a:lnTo>
                  <a:lnTo>
                    <a:pt x="1000760" y="3547110"/>
                  </a:lnTo>
                  <a:lnTo>
                    <a:pt x="947420" y="3514090"/>
                  </a:lnTo>
                  <a:lnTo>
                    <a:pt x="896620" y="3481070"/>
                  </a:lnTo>
                  <a:lnTo>
                    <a:pt x="845820" y="3446780"/>
                  </a:lnTo>
                  <a:lnTo>
                    <a:pt x="796289" y="3411220"/>
                  </a:lnTo>
                  <a:lnTo>
                    <a:pt x="748029" y="3375660"/>
                  </a:lnTo>
                  <a:lnTo>
                    <a:pt x="701039" y="3338830"/>
                  </a:lnTo>
                  <a:lnTo>
                    <a:pt x="655320" y="3300730"/>
                  </a:lnTo>
                  <a:lnTo>
                    <a:pt x="612139" y="3261360"/>
                  </a:lnTo>
                  <a:lnTo>
                    <a:pt x="568960" y="3221990"/>
                  </a:lnTo>
                  <a:lnTo>
                    <a:pt x="527050" y="3181350"/>
                  </a:lnTo>
                  <a:lnTo>
                    <a:pt x="487679" y="3140710"/>
                  </a:lnTo>
                  <a:lnTo>
                    <a:pt x="448310" y="3098800"/>
                  </a:lnTo>
                  <a:lnTo>
                    <a:pt x="411479" y="3055620"/>
                  </a:lnTo>
                  <a:lnTo>
                    <a:pt x="375920" y="3012440"/>
                  </a:lnTo>
                  <a:lnTo>
                    <a:pt x="341629" y="2967990"/>
                  </a:lnTo>
                  <a:lnTo>
                    <a:pt x="308610" y="2923540"/>
                  </a:lnTo>
                  <a:lnTo>
                    <a:pt x="278129" y="2879090"/>
                  </a:lnTo>
                  <a:lnTo>
                    <a:pt x="248920" y="2833370"/>
                  </a:lnTo>
                  <a:lnTo>
                    <a:pt x="220979" y="2786380"/>
                  </a:lnTo>
                  <a:lnTo>
                    <a:pt x="194310" y="2739390"/>
                  </a:lnTo>
                  <a:lnTo>
                    <a:pt x="168910" y="2692400"/>
                  </a:lnTo>
                  <a:lnTo>
                    <a:pt x="146050" y="2645410"/>
                  </a:lnTo>
                  <a:lnTo>
                    <a:pt x="124460" y="2597150"/>
                  </a:lnTo>
                  <a:lnTo>
                    <a:pt x="105410" y="2548890"/>
                  </a:lnTo>
                  <a:lnTo>
                    <a:pt x="87629" y="2499360"/>
                  </a:lnTo>
                  <a:lnTo>
                    <a:pt x="71120" y="2451100"/>
                  </a:lnTo>
                  <a:lnTo>
                    <a:pt x="55879" y="2400300"/>
                  </a:lnTo>
                  <a:lnTo>
                    <a:pt x="43179" y="2350770"/>
                  </a:lnTo>
                  <a:lnTo>
                    <a:pt x="31750" y="2301240"/>
                  </a:lnTo>
                  <a:lnTo>
                    <a:pt x="22860" y="2251710"/>
                  </a:lnTo>
                  <a:lnTo>
                    <a:pt x="13970" y="2200910"/>
                  </a:lnTo>
                  <a:lnTo>
                    <a:pt x="7620" y="2150110"/>
                  </a:lnTo>
                  <a:lnTo>
                    <a:pt x="3810" y="2099310"/>
                  </a:lnTo>
                  <a:lnTo>
                    <a:pt x="1270" y="2049780"/>
                  </a:lnTo>
                  <a:lnTo>
                    <a:pt x="0" y="1998980"/>
                  </a:lnTo>
                  <a:lnTo>
                    <a:pt x="1270" y="1998980"/>
                  </a:lnTo>
                  <a:close/>
                </a:path>
              </a:pathLst>
            </a:custGeom>
            <a:noFill/>
            <a:ln w="9344">
              <a:solidFill>
                <a:srgbClr val="4353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object 11"/>
            <p:cNvSpPr/>
            <p:nvPr/>
          </p:nvSpPr>
          <p:spPr>
            <a:xfrm>
              <a:off x="3909240" y="1176120"/>
              <a:ext cx="5998320" cy="4416480"/>
            </a:xfrm>
            <a:custGeom>
              <a:avLst/>
              <a:gdLst>
                <a:gd name="textAreaLeft" fmla="*/ 0 w 5998320"/>
                <a:gd name="textAreaRight" fmla="*/ 6000120 w 5998320"/>
                <a:gd name="textAreaTop" fmla="*/ 0 h 4416480"/>
                <a:gd name="textAreaBottom" fmla="*/ 4418280 h 4416480"/>
              </a:gdLst>
              <a:ahLst/>
              <a:rect l="textAreaLeft" t="textAreaTop" r="textAreaRight" b="textAreaBottom"/>
              <a:pathLst>
                <a:path w="5442584" h="400748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5442584" h="4007485">
                  <a:moveTo>
                    <a:pt x="5442394" y="4002621"/>
                  </a:moveTo>
                  <a:lnTo>
                    <a:pt x="5441035" y="3999319"/>
                  </a:lnTo>
                  <a:lnTo>
                    <a:pt x="5437733" y="3997960"/>
                  </a:lnTo>
                  <a:lnTo>
                    <a:pt x="5434419" y="3999319"/>
                  </a:lnTo>
                  <a:lnTo>
                    <a:pt x="5433060" y="4002621"/>
                  </a:lnTo>
                  <a:lnTo>
                    <a:pt x="5434419" y="4005935"/>
                  </a:lnTo>
                  <a:lnTo>
                    <a:pt x="5437733" y="4007294"/>
                  </a:lnTo>
                  <a:lnTo>
                    <a:pt x="5441035" y="4005935"/>
                  </a:lnTo>
                  <a:lnTo>
                    <a:pt x="5442394" y="4002621"/>
                  </a:lnTo>
                  <a:close/>
                </a:path>
              </a:pathLst>
            </a:custGeom>
            <a:solidFill>
              <a:srgbClr val="4353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" name="object 12"/>
            <p:cNvSpPr/>
            <p:nvPr/>
          </p:nvSpPr>
          <p:spPr>
            <a:xfrm>
              <a:off x="66600" y="1189800"/>
              <a:ext cx="5781960" cy="4387680"/>
            </a:xfrm>
            <a:custGeom>
              <a:avLst/>
              <a:gdLst>
                <a:gd name="textAreaLeft" fmla="*/ 0 w 5781960"/>
                <a:gd name="textAreaRight" fmla="*/ 5783760 w 5781960"/>
                <a:gd name="textAreaTop" fmla="*/ 0 h 4387680"/>
                <a:gd name="textAreaBottom" fmla="*/ 4389480 h 4387680"/>
              </a:gdLst>
              <a:ahLst/>
              <a:rect l="textAreaLeft" t="textAreaTop" r="textAreaRight" b="textAreaBottom"/>
              <a:pathLst>
                <a:path w="5246370" h="3981450">
                  <a:moveTo>
                    <a:pt x="0" y="1991360"/>
                  </a:moveTo>
                  <a:lnTo>
                    <a:pt x="0" y="1940560"/>
                  </a:lnTo>
                  <a:lnTo>
                    <a:pt x="2540" y="1889760"/>
                  </a:lnTo>
                  <a:lnTo>
                    <a:pt x="7620" y="1840230"/>
                  </a:lnTo>
                  <a:lnTo>
                    <a:pt x="12700" y="1789430"/>
                  </a:lnTo>
                  <a:lnTo>
                    <a:pt x="20320" y="1739900"/>
                  </a:lnTo>
                  <a:lnTo>
                    <a:pt x="30480" y="1690370"/>
                  </a:lnTo>
                  <a:lnTo>
                    <a:pt x="40640" y="1639570"/>
                  </a:lnTo>
                  <a:lnTo>
                    <a:pt x="53340" y="1590039"/>
                  </a:lnTo>
                  <a:lnTo>
                    <a:pt x="67310" y="1540510"/>
                  </a:lnTo>
                  <a:lnTo>
                    <a:pt x="83820" y="1492250"/>
                  </a:lnTo>
                  <a:lnTo>
                    <a:pt x="101600" y="1443989"/>
                  </a:lnTo>
                  <a:lnTo>
                    <a:pt x="120650" y="1395730"/>
                  </a:lnTo>
                  <a:lnTo>
                    <a:pt x="140970" y="1347470"/>
                  </a:lnTo>
                  <a:lnTo>
                    <a:pt x="163829" y="1300480"/>
                  </a:lnTo>
                  <a:lnTo>
                    <a:pt x="186690" y="1252220"/>
                  </a:lnTo>
                  <a:lnTo>
                    <a:pt x="212090" y="1206500"/>
                  </a:lnTo>
                  <a:lnTo>
                    <a:pt x="238760" y="1159510"/>
                  </a:lnTo>
                  <a:lnTo>
                    <a:pt x="267970" y="1115060"/>
                  </a:lnTo>
                  <a:lnTo>
                    <a:pt x="298450" y="1069339"/>
                  </a:lnTo>
                  <a:lnTo>
                    <a:pt x="330200" y="1024889"/>
                  </a:lnTo>
                  <a:lnTo>
                    <a:pt x="361949" y="981710"/>
                  </a:lnTo>
                  <a:lnTo>
                    <a:pt x="397510" y="938530"/>
                  </a:lnTo>
                  <a:lnTo>
                    <a:pt x="433070" y="895350"/>
                  </a:lnTo>
                  <a:lnTo>
                    <a:pt x="469900" y="853439"/>
                  </a:lnTo>
                  <a:lnTo>
                    <a:pt x="508000" y="812800"/>
                  </a:lnTo>
                  <a:lnTo>
                    <a:pt x="548640" y="772160"/>
                  </a:lnTo>
                  <a:lnTo>
                    <a:pt x="590550" y="732789"/>
                  </a:lnTo>
                  <a:lnTo>
                    <a:pt x="632460" y="694689"/>
                  </a:lnTo>
                  <a:lnTo>
                    <a:pt x="676910" y="656589"/>
                  </a:lnTo>
                  <a:lnTo>
                    <a:pt x="721360" y="619760"/>
                  </a:lnTo>
                  <a:lnTo>
                    <a:pt x="768350" y="582929"/>
                  </a:lnTo>
                  <a:lnTo>
                    <a:pt x="815340" y="548639"/>
                  </a:lnTo>
                  <a:lnTo>
                    <a:pt x="864870" y="514350"/>
                  </a:lnTo>
                  <a:lnTo>
                    <a:pt x="914400" y="480060"/>
                  </a:lnTo>
                  <a:lnTo>
                    <a:pt x="965200" y="448310"/>
                  </a:lnTo>
                  <a:lnTo>
                    <a:pt x="1017270" y="416560"/>
                  </a:lnTo>
                  <a:lnTo>
                    <a:pt x="1070610" y="386079"/>
                  </a:lnTo>
                  <a:lnTo>
                    <a:pt x="1123950" y="356870"/>
                  </a:lnTo>
                  <a:lnTo>
                    <a:pt x="1179830" y="328929"/>
                  </a:lnTo>
                  <a:lnTo>
                    <a:pt x="1235710" y="302260"/>
                  </a:lnTo>
                  <a:lnTo>
                    <a:pt x="1292860" y="275589"/>
                  </a:lnTo>
                  <a:lnTo>
                    <a:pt x="1350010" y="250189"/>
                  </a:lnTo>
                  <a:lnTo>
                    <a:pt x="1408430" y="227329"/>
                  </a:lnTo>
                  <a:lnTo>
                    <a:pt x="1468120" y="203200"/>
                  </a:lnTo>
                  <a:lnTo>
                    <a:pt x="1527810" y="181610"/>
                  </a:lnTo>
                  <a:lnTo>
                    <a:pt x="1588770" y="161289"/>
                  </a:lnTo>
                  <a:lnTo>
                    <a:pt x="1649729" y="142239"/>
                  </a:lnTo>
                  <a:lnTo>
                    <a:pt x="1711959" y="124460"/>
                  </a:lnTo>
                  <a:lnTo>
                    <a:pt x="1774189" y="106679"/>
                  </a:lnTo>
                  <a:lnTo>
                    <a:pt x="1837689" y="91439"/>
                  </a:lnTo>
                  <a:lnTo>
                    <a:pt x="1901189" y="77470"/>
                  </a:lnTo>
                  <a:lnTo>
                    <a:pt x="1965959" y="63500"/>
                  </a:lnTo>
                  <a:lnTo>
                    <a:pt x="2030729" y="52070"/>
                  </a:lnTo>
                  <a:lnTo>
                    <a:pt x="2095500" y="40639"/>
                  </a:lnTo>
                  <a:lnTo>
                    <a:pt x="2160270" y="31750"/>
                  </a:lnTo>
                  <a:lnTo>
                    <a:pt x="2226310" y="22860"/>
                  </a:lnTo>
                  <a:lnTo>
                    <a:pt x="2291079" y="16510"/>
                  </a:lnTo>
                  <a:lnTo>
                    <a:pt x="2358390" y="10160"/>
                  </a:lnTo>
                  <a:lnTo>
                    <a:pt x="2424429" y="6350"/>
                  </a:lnTo>
                  <a:lnTo>
                    <a:pt x="2490470" y="2539"/>
                  </a:lnTo>
                  <a:lnTo>
                    <a:pt x="2556510" y="1270"/>
                  </a:lnTo>
                  <a:lnTo>
                    <a:pt x="2623820" y="0"/>
                  </a:lnTo>
                  <a:lnTo>
                    <a:pt x="2689860" y="1270"/>
                  </a:lnTo>
                  <a:lnTo>
                    <a:pt x="2755900" y="2539"/>
                  </a:lnTo>
                  <a:lnTo>
                    <a:pt x="2821940" y="6350"/>
                  </a:lnTo>
                  <a:lnTo>
                    <a:pt x="2887979" y="10160"/>
                  </a:lnTo>
                  <a:lnTo>
                    <a:pt x="2955290" y="16510"/>
                  </a:lnTo>
                  <a:lnTo>
                    <a:pt x="3020060" y="22860"/>
                  </a:lnTo>
                  <a:lnTo>
                    <a:pt x="3086100" y="31750"/>
                  </a:lnTo>
                  <a:lnTo>
                    <a:pt x="3150870" y="40639"/>
                  </a:lnTo>
                  <a:lnTo>
                    <a:pt x="3215640" y="52070"/>
                  </a:lnTo>
                  <a:lnTo>
                    <a:pt x="3280410" y="63500"/>
                  </a:lnTo>
                  <a:lnTo>
                    <a:pt x="3345179" y="77470"/>
                  </a:lnTo>
                  <a:lnTo>
                    <a:pt x="3408679" y="91439"/>
                  </a:lnTo>
                  <a:lnTo>
                    <a:pt x="3472179" y="106679"/>
                  </a:lnTo>
                  <a:lnTo>
                    <a:pt x="3534410" y="124460"/>
                  </a:lnTo>
                  <a:lnTo>
                    <a:pt x="3596640" y="142239"/>
                  </a:lnTo>
                  <a:lnTo>
                    <a:pt x="3657600" y="161289"/>
                  </a:lnTo>
                  <a:lnTo>
                    <a:pt x="3718560" y="181610"/>
                  </a:lnTo>
                  <a:lnTo>
                    <a:pt x="3778250" y="203200"/>
                  </a:lnTo>
                  <a:lnTo>
                    <a:pt x="3837940" y="226060"/>
                  </a:lnTo>
                  <a:lnTo>
                    <a:pt x="3896360" y="250189"/>
                  </a:lnTo>
                  <a:lnTo>
                    <a:pt x="3953510" y="275589"/>
                  </a:lnTo>
                  <a:lnTo>
                    <a:pt x="4010660" y="302260"/>
                  </a:lnTo>
                  <a:lnTo>
                    <a:pt x="4066540" y="328929"/>
                  </a:lnTo>
                  <a:lnTo>
                    <a:pt x="4122419" y="356870"/>
                  </a:lnTo>
                  <a:lnTo>
                    <a:pt x="4175760" y="386079"/>
                  </a:lnTo>
                  <a:lnTo>
                    <a:pt x="4229100" y="416560"/>
                  </a:lnTo>
                  <a:lnTo>
                    <a:pt x="4281170" y="448310"/>
                  </a:lnTo>
                  <a:lnTo>
                    <a:pt x="4331970" y="480060"/>
                  </a:lnTo>
                  <a:lnTo>
                    <a:pt x="4381500" y="514350"/>
                  </a:lnTo>
                  <a:lnTo>
                    <a:pt x="4431030" y="548639"/>
                  </a:lnTo>
                  <a:lnTo>
                    <a:pt x="4478020" y="582929"/>
                  </a:lnTo>
                  <a:lnTo>
                    <a:pt x="4525010" y="619760"/>
                  </a:lnTo>
                  <a:lnTo>
                    <a:pt x="4569460" y="656589"/>
                  </a:lnTo>
                  <a:lnTo>
                    <a:pt x="4613910" y="694689"/>
                  </a:lnTo>
                  <a:lnTo>
                    <a:pt x="4657090" y="732789"/>
                  </a:lnTo>
                  <a:lnTo>
                    <a:pt x="4697730" y="772160"/>
                  </a:lnTo>
                  <a:lnTo>
                    <a:pt x="4738370" y="812800"/>
                  </a:lnTo>
                  <a:lnTo>
                    <a:pt x="4776470" y="853439"/>
                  </a:lnTo>
                  <a:lnTo>
                    <a:pt x="4813300" y="895350"/>
                  </a:lnTo>
                  <a:lnTo>
                    <a:pt x="4848860" y="938530"/>
                  </a:lnTo>
                  <a:lnTo>
                    <a:pt x="4884420" y="981710"/>
                  </a:lnTo>
                  <a:lnTo>
                    <a:pt x="4916170" y="1024889"/>
                  </a:lnTo>
                  <a:lnTo>
                    <a:pt x="4947920" y="1069339"/>
                  </a:lnTo>
                  <a:lnTo>
                    <a:pt x="4978400" y="1115060"/>
                  </a:lnTo>
                  <a:lnTo>
                    <a:pt x="5006340" y="1159510"/>
                  </a:lnTo>
                  <a:lnTo>
                    <a:pt x="5034280" y="1206500"/>
                  </a:lnTo>
                  <a:lnTo>
                    <a:pt x="5059680" y="1252220"/>
                  </a:lnTo>
                  <a:lnTo>
                    <a:pt x="5082540" y="1299210"/>
                  </a:lnTo>
                  <a:lnTo>
                    <a:pt x="5105400" y="1347470"/>
                  </a:lnTo>
                  <a:lnTo>
                    <a:pt x="5125720" y="1395730"/>
                  </a:lnTo>
                  <a:lnTo>
                    <a:pt x="5144770" y="1443989"/>
                  </a:lnTo>
                  <a:lnTo>
                    <a:pt x="5162550" y="1492250"/>
                  </a:lnTo>
                  <a:lnTo>
                    <a:pt x="5179060" y="1540510"/>
                  </a:lnTo>
                  <a:lnTo>
                    <a:pt x="5193030" y="1590039"/>
                  </a:lnTo>
                  <a:lnTo>
                    <a:pt x="5205730" y="1639570"/>
                  </a:lnTo>
                  <a:lnTo>
                    <a:pt x="5215890" y="1690370"/>
                  </a:lnTo>
                  <a:lnTo>
                    <a:pt x="5226050" y="1739900"/>
                  </a:lnTo>
                  <a:lnTo>
                    <a:pt x="5233670" y="1789430"/>
                  </a:lnTo>
                  <a:lnTo>
                    <a:pt x="5238750" y="1840230"/>
                  </a:lnTo>
                  <a:lnTo>
                    <a:pt x="5243830" y="1889760"/>
                  </a:lnTo>
                  <a:lnTo>
                    <a:pt x="5246370" y="1940560"/>
                  </a:lnTo>
                  <a:lnTo>
                    <a:pt x="5246370" y="1991360"/>
                  </a:lnTo>
                  <a:lnTo>
                    <a:pt x="5246370" y="2042160"/>
                  </a:lnTo>
                  <a:lnTo>
                    <a:pt x="5243830" y="2091689"/>
                  </a:lnTo>
                  <a:lnTo>
                    <a:pt x="5238750" y="2142490"/>
                  </a:lnTo>
                  <a:lnTo>
                    <a:pt x="5233670" y="2192020"/>
                  </a:lnTo>
                  <a:lnTo>
                    <a:pt x="5226050" y="2242820"/>
                  </a:lnTo>
                  <a:lnTo>
                    <a:pt x="5215890" y="2292350"/>
                  </a:lnTo>
                  <a:lnTo>
                    <a:pt x="5205730" y="2341880"/>
                  </a:lnTo>
                  <a:lnTo>
                    <a:pt x="5193030" y="2391410"/>
                  </a:lnTo>
                  <a:lnTo>
                    <a:pt x="5179060" y="2440940"/>
                  </a:lnTo>
                  <a:lnTo>
                    <a:pt x="5162550" y="2490470"/>
                  </a:lnTo>
                  <a:lnTo>
                    <a:pt x="5144770" y="2538730"/>
                  </a:lnTo>
                  <a:lnTo>
                    <a:pt x="5125720" y="2586990"/>
                  </a:lnTo>
                  <a:lnTo>
                    <a:pt x="5105400" y="2635250"/>
                  </a:lnTo>
                  <a:lnTo>
                    <a:pt x="5082540" y="2682240"/>
                  </a:lnTo>
                  <a:lnTo>
                    <a:pt x="5059680" y="2729230"/>
                  </a:lnTo>
                  <a:lnTo>
                    <a:pt x="5034280" y="2776220"/>
                  </a:lnTo>
                  <a:lnTo>
                    <a:pt x="5007610" y="2821940"/>
                  </a:lnTo>
                  <a:lnTo>
                    <a:pt x="4978400" y="2867660"/>
                  </a:lnTo>
                  <a:lnTo>
                    <a:pt x="4947920" y="2912110"/>
                  </a:lnTo>
                  <a:lnTo>
                    <a:pt x="4916170" y="2957830"/>
                  </a:lnTo>
                  <a:lnTo>
                    <a:pt x="4884420" y="3001010"/>
                  </a:lnTo>
                  <a:lnTo>
                    <a:pt x="4848860" y="3044190"/>
                  </a:lnTo>
                  <a:lnTo>
                    <a:pt x="4813300" y="3086100"/>
                  </a:lnTo>
                  <a:lnTo>
                    <a:pt x="4776470" y="3128010"/>
                  </a:lnTo>
                  <a:lnTo>
                    <a:pt x="4738370" y="3169920"/>
                  </a:lnTo>
                  <a:lnTo>
                    <a:pt x="4697730" y="3209290"/>
                  </a:lnTo>
                  <a:lnTo>
                    <a:pt x="4657090" y="3248660"/>
                  </a:lnTo>
                  <a:lnTo>
                    <a:pt x="4613910" y="3288029"/>
                  </a:lnTo>
                  <a:lnTo>
                    <a:pt x="4569460" y="3326129"/>
                  </a:lnTo>
                  <a:lnTo>
                    <a:pt x="4525010" y="3362960"/>
                  </a:lnTo>
                  <a:lnTo>
                    <a:pt x="4478020" y="3398520"/>
                  </a:lnTo>
                  <a:lnTo>
                    <a:pt x="4431030" y="3434079"/>
                  </a:lnTo>
                  <a:lnTo>
                    <a:pt x="4381500" y="3468370"/>
                  </a:lnTo>
                  <a:lnTo>
                    <a:pt x="4331970" y="3501390"/>
                  </a:lnTo>
                  <a:lnTo>
                    <a:pt x="4281170" y="3534410"/>
                  </a:lnTo>
                  <a:lnTo>
                    <a:pt x="4229100" y="3564890"/>
                  </a:lnTo>
                  <a:lnTo>
                    <a:pt x="4175760" y="3595370"/>
                  </a:lnTo>
                  <a:lnTo>
                    <a:pt x="4122419" y="3624579"/>
                  </a:lnTo>
                  <a:lnTo>
                    <a:pt x="4066540" y="3653790"/>
                  </a:lnTo>
                  <a:lnTo>
                    <a:pt x="4010660" y="3680460"/>
                  </a:lnTo>
                  <a:lnTo>
                    <a:pt x="3953510" y="3707129"/>
                  </a:lnTo>
                  <a:lnTo>
                    <a:pt x="3896360" y="3731260"/>
                  </a:lnTo>
                  <a:lnTo>
                    <a:pt x="3837940" y="3755390"/>
                  </a:lnTo>
                  <a:lnTo>
                    <a:pt x="3778250" y="3778250"/>
                  </a:lnTo>
                  <a:lnTo>
                    <a:pt x="3718560" y="3799840"/>
                  </a:lnTo>
                  <a:lnTo>
                    <a:pt x="3657600" y="3820160"/>
                  </a:lnTo>
                  <a:lnTo>
                    <a:pt x="3596640" y="3839210"/>
                  </a:lnTo>
                  <a:lnTo>
                    <a:pt x="3534410" y="3858260"/>
                  </a:lnTo>
                  <a:lnTo>
                    <a:pt x="3472179" y="3874770"/>
                  </a:lnTo>
                  <a:lnTo>
                    <a:pt x="3408679" y="3890010"/>
                  </a:lnTo>
                  <a:lnTo>
                    <a:pt x="3345179" y="3905250"/>
                  </a:lnTo>
                  <a:lnTo>
                    <a:pt x="3280410" y="3917950"/>
                  </a:lnTo>
                  <a:lnTo>
                    <a:pt x="3215640" y="3930650"/>
                  </a:lnTo>
                  <a:lnTo>
                    <a:pt x="3150870" y="3940810"/>
                  </a:lnTo>
                  <a:lnTo>
                    <a:pt x="3086100" y="3950970"/>
                  </a:lnTo>
                  <a:lnTo>
                    <a:pt x="3020060" y="3958590"/>
                  </a:lnTo>
                  <a:lnTo>
                    <a:pt x="2955290" y="3966210"/>
                  </a:lnTo>
                  <a:lnTo>
                    <a:pt x="2887979" y="3971290"/>
                  </a:lnTo>
                  <a:lnTo>
                    <a:pt x="2821940" y="3976370"/>
                  </a:lnTo>
                  <a:lnTo>
                    <a:pt x="2755900" y="3978910"/>
                  </a:lnTo>
                  <a:lnTo>
                    <a:pt x="2689860" y="3981450"/>
                  </a:lnTo>
                  <a:lnTo>
                    <a:pt x="2623820" y="3981450"/>
                  </a:lnTo>
                  <a:lnTo>
                    <a:pt x="2556510" y="3981450"/>
                  </a:lnTo>
                  <a:lnTo>
                    <a:pt x="2490470" y="3978910"/>
                  </a:lnTo>
                  <a:lnTo>
                    <a:pt x="2424429" y="3976370"/>
                  </a:lnTo>
                  <a:lnTo>
                    <a:pt x="2358390" y="3971290"/>
                  </a:lnTo>
                  <a:lnTo>
                    <a:pt x="2291079" y="3966210"/>
                  </a:lnTo>
                  <a:lnTo>
                    <a:pt x="2226310" y="3958590"/>
                  </a:lnTo>
                  <a:lnTo>
                    <a:pt x="2160270" y="3949700"/>
                  </a:lnTo>
                  <a:lnTo>
                    <a:pt x="2095500" y="3940810"/>
                  </a:lnTo>
                  <a:lnTo>
                    <a:pt x="2030729" y="3930650"/>
                  </a:lnTo>
                  <a:lnTo>
                    <a:pt x="1965959" y="3917950"/>
                  </a:lnTo>
                  <a:lnTo>
                    <a:pt x="1901189" y="3905250"/>
                  </a:lnTo>
                  <a:lnTo>
                    <a:pt x="1837689" y="3890010"/>
                  </a:lnTo>
                  <a:lnTo>
                    <a:pt x="1774189" y="3874770"/>
                  </a:lnTo>
                  <a:lnTo>
                    <a:pt x="1711959" y="3858260"/>
                  </a:lnTo>
                  <a:lnTo>
                    <a:pt x="1649729" y="3839210"/>
                  </a:lnTo>
                  <a:lnTo>
                    <a:pt x="1588770" y="3820160"/>
                  </a:lnTo>
                  <a:lnTo>
                    <a:pt x="1527810" y="3799840"/>
                  </a:lnTo>
                  <a:lnTo>
                    <a:pt x="1468120" y="3778250"/>
                  </a:lnTo>
                  <a:lnTo>
                    <a:pt x="1408430" y="3755390"/>
                  </a:lnTo>
                  <a:lnTo>
                    <a:pt x="1350010" y="3731260"/>
                  </a:lnTo>
                  <a:lnTo>
                    <a:pt x="1292860" y="3707129"/>
                  </a:lnTo>
                  <a:lnTo>
                    <a:pt x="1235710" y="3680460"/>
                  </a:lnTo>
                  <a:lnTo>
                    <a:pt x="1179830" y="3653790"/>
                  </a:lnTo>
                  <a:lnTo>
                    <a:pt x="1123950" y="3624579"/>
                  </a:lnTo>
                  <a:lnTo>
                    <a:pt x="1070610" y="3595370"/>
                  </a:lnTo>
                  <a:lnTo>
                    <a:pt x="1017270" y="3564890"/>
                  </a:lnTo>
                  <a:lnTo>
                    <a:pt x="965200" y="3533140"/>
                  </a:lnTo>
                  <a:lnTo>
                    <a:pt x="914400" y="3501390"/>
                  </a:lnTo>
                  <a:lnTo>
                    <a:pt x="864870" y="3468370"/>
                  </a:lnTo>
                  <a:lnTo>
                    <a:pt x="815340" y="3434079"/>
                  </a:lnTo>
                  <a:lnTo>
                    <a:pt x="768350" y="3398520"/>
                  </a:lnTo>
                  <a:lnTo>
                    <a:pt x="721360" y="3362960"/>
                  </a:lnTo>
                  <a:lnTo>
                    <a:pt x="676910" y="3326129"/>
                  </a:lnTo>
                  <a:lnTo>
                    <a:pt x="632460" y="3288029"/>
                  </a:lnTo>
                  <a:lnTo>
                    <a:pt x="590550" y="3248660"/>
                  </a:lnTo>
                  <a:lnTo>
                    <a:pt x="548640" y="3209290"/>
                  </a:lnTo>
                  <a:lnTo>
                    <a:pt x="508000" y="3169920"/>
                  </a:lnTo>
                  <a:lnTo>
                    <a:pt x="469900" y="3128010"/>
                  </a:lnTo>
                  <a:lnTo>
                    <a:pt x="433070" y="3086100"/>
                  </a:lnTo>
                  <a:lnTo>
                    <a:pt x="397510" y="3044190"/>
                  </a:lnTo>
                  <a:lnTo>
                    <a:pt x="361949" y="3001010"/>
                  </a:lnTo>
                  <a:lnTo>
                    <a:pt x="328930" y="2956560"/>
                  </a:lnTo>
                  <a:lnTo>
                    <a:pt x="298450" y="2912110"/>
                  </a:lnTo>
                  <a:lnTo>
                    <a:pt x="267970" y="2867660"/>
                  </a:lnTo>
                  <a:lnTo>
                    <a:pt x="238760" y="2821940"/>
                  </a:lnTo>
                  <a:lnTo>
                    <a:pt x="212090" y="2776220"/>
                  </a:lnTo>
                  <a:lnTo>
                    <a:pt x="186690" y="2729230"/>
                  </a:lnTo>
                  <a:lnTo>
                    <a:pt x="162560" y="2682240"/>
                  </a:lnTo>
                  <a:lnTo>
                    <a:pt x="140970" y="2635250"/>
                  </a:lnTo>
                  <a:lnTo>
                    <a:pt x="120650" y="2586990"/>
                  </a:lnTo>
                  <a:lnTo>
                    <a:pt x="100330" y="2538730"/>
                  </a:lnTo>
                  <a:lnTo>
                    <a:pt x="83820" y="2490470"/>
                  </a:lnTo>
                  <a:lnTo>
                    <a:pt x="67310" y="2440940"/>
                  </a:lnTo>
                  <a:lnTo>
                    <a:pt x="53340" y="2391410"/>
                  </a:lnTo>
                  <a:lnTo>
                    <a:pt x="40640" y="2341880"/>
                  </a:lnTo>
                  <a:lnTo>
                    <a:pt x="29209" y="2292350"/>
                  </a:lnTo>
                  <a:lnTo>
                    <a:pt x="20320" y="2242820"/>
                  </a:lnTo>
                  <a:lnTo>
                    <a:pt x="12700" y="2192020"/>
                  </a:lnTo>
                  <a:lnTo>
                    <a:pt x="7620" y="2142490"/>
                  </a:lnTo>
                  <a:lnTo>
                    <a:pt x="2540" y="2091689"/>
                  </a:lnTo>
                  <a:lnTo>
                    <a:pt x="0" y="2042160"/>
                  </a:lnTo>
                  <a:lnTo>
                    <a:pt x="0" y="1991360"/>
                  </a:lnTo>
                  <a:close/>
                </a:path>
              </a:pathLst>
            </a:custGeom>
            <a:noFill/>
            <a:ln w="9344">
              <a:solidFill>
                <a:srgbClr val="4353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object 13"/>
            <p:cNvSpPr/>
            <p:nvPr/>
          </p:nvSpPr>
          <p:spPr>
            <a:xfrm>
              <a:off x="61560" y="1184400"/>
              <a:ext cx="5793840" cy="4399920"/>
            </a:xfrm>
            <a:custGeom>
              <a:avLst/>
              <a:gdLst>
                <a:gd name="textAreaLeft" fmla="*/ 0 w 5793840"/>
                <a:gd name="textAreaRight" fmla="*/ 5795640 w 5793840"/>
                <a:gd name="textAreaTop" fmla="*/ 0 h 4399920"/>
                <a:gd name="textAreaBottom" fmla="*/ 4401720 h 4399920"/>
              </a:gdLst>
              <a:ahLst/>
              <a:rect l="textAreaLeft" t="textAreaTop" r="textAreaRight" b="textAreaBottom"/>
              <a:pathLst>
                <a:path w="5257165" h="399224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5257165" h="3992245">
                  <a:moveTo>
                    <a:pt x="5256974" y="3987381"/>
                  </a:moveTo>
                  <a:lnTo>
                    <a:pt x="5255615" y="3984079"/>
                  </a:lnTo>
                  <a:lnTo>
                    <a:pt x="5252313" y="3982720"/>
                  </a:lnTo>
                  <a:lnTo>
                    <a:pt x="5248999" y="3984079"/>
                  </a:lnTo>
                  <a:lnTo>
                    <a:pt x="5247640" y="3987381"/>
                  </a:lnTo>
                  <a:lnTo>
                    <a:pt x="5248999" y="3990695"/>
                  </a:lnTo>
                  <a:lnTo>
                    <a:pt x="5252313" y="3992054"/>
                  </a:lnTo>
                  <a:lnTo>
                    <a:pt x="5255615" y="3990695"/>
                  </a:lnTo>
                  <a:lnTo>
                    <a:pt x="5256974" y="3987381"/>
                  </a:lnTo>
                  <a:close/>
                </a:path>
              </a:pathLst>
            </a:custGeom>
            <a:solidFill>
              <a:srgbClr val="4353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3120" y="290880"/>
            <a:ext cx="855828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Convertibles</a:t>
            </a:r>
            <a:r>
              <a:rPr b="1" lang="en-IN" sz="3600" spc="-100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vs.</a:t>
            </a:r>
            <a:r>
              <a:rPr b="1" lang="en-IN" sz="3600" spc="-100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Mononoki Nerd Font"/>
              </a:rPr>
              <a:t>Sedans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15"/>
          </p:nvPr>
        </p:nvSpPr>
        <p:spPr>
          <a:xfrm>
            <a:off x="9056880" y="5309280"/>
            <a:ext cx="284040" cy="3299400"/>
          </a:xfrm>
          <a:prstGeom prst="rect">
            <a:avLst/>
          </a:prstGeom>
          <a:noFill/>
          <a:ln w="0">
            <a:noFill/>
          </a:ln>
        </p:spPr>
        <p:txBody>
          <a:bodyPr lIns="0" rIns="0" tIns="10800" bIns="0" anchor="t">
            <a:noAutofit/>
          </a:bodyPr>
          <a:lstStyle>
            <a:lvl1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E0EED32C-8993-4D05-BD32-BA0867979DEE}" type="slidenum">
              <a:rPr b="0" lang="en-IN" sz="1200" spc="-52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16"/>
          </p:nvPr>
        </p:nvSpPr>
        <p:spPr>
          <a:xfrm>
            <a:off x="4095360" y="5510160"/>
            <a:ext cx="1274760" cy="3293280"/>
          </a:xfrm>
          <a:prstGeom prst="rect">
            <a:avLst/>
          </a:prstGeom>
          <a:noFill/>
          <a:ln w="0">
            <a:noFill/>
          </a:ln>
        </p:spPr>
        <p:txBody>
          <a:bodyPr lIns="0" rIns="0" tIns="504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Andries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van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Dam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©</a:t>
            </a:r>
            <a:r>
              <a:rPr b="0" lang="en-IN" sz="600" spc="-15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2016</a:t>
            </a:r>
            <a:r>
              <a:rPr b="0" lang="en-IN" sz="600" spc="-26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2" strike="noStrike">
                <a:solidFill>
                  <a:srgbClr val="333e4e"/>
                </a:solidFill>
                <a:latin typeface="Arial MT"/>
              </a:rPr>
              <a:t>9/27/16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object 28"/>
          <p:cNvSpPr/>
          <p:nvPr/>
        </p:nvSpPr>
        <p:spPr>
          <a:xfrm>
            <a:off x="1846440" y="1648800"/>
            <a:ext cx="187236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onoki Nerd Font"/>
              </a:rPr>
              <a:t>Convertible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object 29"/>
          <p:cNvSpPr/>
          <p:nvPr/>
        </p:nvSpPr>
        <p:spPr>
          <a:xfrm>
            <a:off x="6579000" y="1692720"/>
            <a:ext cx="10321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onoki Nerd Font"/>
              </a:rPr>
              <a:t>Sedan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object 30"/>
          <p:cNvSpPr/>
          <p:nvPr/>
        </p:nvSpPr>
        <p:spPr>
          <a:xfrm>
            <a:off x="1038960" y="2507400"/>
            <a:ext cx="2104200" cy="7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00" bIns="0" anchor="t">
            <a:spAutoFit/>
          </a:bodyPr>
          <a:p>
            <a:pPr marL="241200" indent="-228600">
              <a:lnSpc>
                <a:spcPts val="1911"/>
              </a:lnSpc>
              <a:spcBef>
                <a:spcPts val="170"/>
              </a:spcBef>
              <a:buClr>
                <a:srgbClr val="000000"/>
              </a:buClr>
              <a:buFont typeface="Lucida Sans Unicode"/>
              <a:buChar char="●"/>
              <a:tabLst>
                <a:tab algn="l" pos="241200"/>
              </a:tabLst>
            </a:pPr>
            <a:r>
              <a:rPr b="0" lang="en-IN" sz="1600" spc="-41" strike="noStrike">
                <a:solidFill>
                  <a:srgbClr val="000000"/>
                </a:solidFill>
                <a:latin typeface="Mononoki Nerd Font"/>
              </a:rPr>
              <a:t>Top</a:t>
            </a:r>
            <a:r>
              <a:rPr b="0" lang="en-IN" sz="1600" spc="-4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</a:rPr>
              <a:t>Down</a:t>
            </a:r>
            <a:r>
              <a:rPr b="0" lang="en-IN" sz="16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Mononoki Nerd Font"/>
              </a:rPr>
              <a:t>Roof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</a:rPr>
              <a:t>(Retractable</a:t>
            </a:r>
            <a:r>
              <a:rPr b="0" lang="en-IN" sz="1600" spc="-10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Mononoki Nerd Font"/>
              </a:rPr>
              <a:t>Roof)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object 31"/>
          <p:cNvSpPr/>
          <p:nvPr/>
        </p:nvSpPr>
        <p:spPr>
          <a:xfrm>
            <a:off x="4145760" y="2468160"/>
            <a:ext cx="1517760" cy="17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66760" indent="-2286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Lucida Sans Unicode"/>
              <a:buChar char="●"/>
              <a:tabLst>
                <a:tab algn="l" pos="266760"/>
              </a:tabLst>
            </a:pPr>
            <a:r>
              <a:rPr b="0" lang="en-IN" sz="1600" spc="-12" strike="noStrike">
                <a:solidFill>
                  <a:srgbClr val="000000"/>
                </a:solidFill>
                <a:latin typeface="Mononoki Nerd Font"/>
              </a:rPr>
              <a:t>Drive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66760" indent="-228600">
              <a:lnSpc>
                <a:spcPts val="1913"/>
              </a:lnSpc>
              <a:buClr>
                <a:srgbClr val="000000"/>
              </a:buClr>
              <a:buFont typeface="Lucida Sans Unicode"/>
              <a:buChar char="●"/>
              <a:tabLst>
                <a:tab algn="l" pos="266760"/>
              </a:tabLst>
            </a:pPr>
            <a:r>
              <a:rPr b="0" lang="en-IN" sz="1600" spc="-12" strike="noStrike">
                <a:solidFill>
                  <a:srgbClr val="000000"/>
                </a:solidFill>
                <a:latin typeface="Mononoki Nerd Font"/>
              </a:rPr>
              <a:t>Brake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66760" indent="-228600">
              <a:lnSpc>
                <a:spcPts val="1913"/>
              </a:lnSpc>
              <a:buClr>
                <a:srgbClr val="000000"/>
              </a:buClr>
              <a:buFont typeface="Lucida Sans Unicode"/>
              <a:buChar char="●"/>
              <a:tabLst>
                <a:tab algn="l" pos="26676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Mononoki Nerd Font"/>
              </a:rPr>
              <a:t>Play</a:t>
            </a:r>
            <a:r>
              <a:rPr b="0" lang="en-IN" sz="16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Mononoki Nerd Font"/>
              </a:rPr>
              <a:t>radio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66760" indent="-228600">
              <a:lnSpc>
                <a:spcPct val="100000"/>
              </a:lnSpc>
              <a:buClr>
                <a:srgbClr val="000000"/>
              </a:buClr>
              <a:buFont typeface="Lucida Sans Unicode"/>
              <a:buChar char="●"/>
              <a:tabLst>
                <a:tab algn="l" pos="266760"/>
              </a:tabLst>
            </a:pPr>
            <a:r>
              <a:rPr b="0" lang="en-IN" sz="1600" spc="-12" strike="noStrike">
                <a:solidFill>
                  <a:srgbClr val="000000"/>
                </a:solidFill>
                <a:latin typeface="Mononoki Nerd Font"/>
              </a:rPr>
              <a:t>Lock/unlock doors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66760" indent="-228600">
              <a:lnSpc>
                <a:spcPts val="1919"/>
              </a:lnSpc>
              <a:spcBef>
                <a:spcPts val="51"/>
              </a:spcBef>
              <a:buClr>
                <a:srgbClr val="000000"/>
              </a:buClr>
              <a:buFont typeface="Lucida Sans Unicode"/>
              <a:buChar char="●"/>
              <a:tabLst>
                <a:tab algn="l" pos="26676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Mononoki Nerd Font"/>
              </a:rPr>
              <a:t>Turn</a:t>
            </a:r>
            <a:r>
              <a:rPr b="0" lang="en-IN" sz="1600" spc="-9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Mononoki Nerd Font"/>
              </a:rPr>
              <a:t>off/on </a:t>
            </a:r>
            <a:r>
              <a:rPr b="0" lang="en-IN" sz="1600" spc="-1" strike="noStrike">
                <a:solidFill>
                  <a:srgbClr val="000000"/>
                </a:solidFill>
                <a:latin typeface="Mononoki Nerd Font"/>
              </a:rPr>
              <a:t>turn</a:t>
            </a:r>
            <a:r>
              <a:rPr b="0" lang="en-IN" sz="16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Mononoki Nerd Font"/>
              </a:rPr>
              <a:t>engine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1"/>
          <p:cNvSpPr/>
          <p:nvPr/>
        </p:nvSpPr>
        <p:spPr>
          <a:xfrm>
            <a:off x="211320" y="986760"/>
            <a:ext cx="6219720" cy="32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160" bIns="0" anchor="t">
            <a:spAutoFit/>
          </a:bodyPr>
          <a:p>
            <a:pPr marL="266760" indent="-228600">
              <a:lnSpc>
                <a:spcPts val="2160"/>
              </a:lnSpc>
              <a:spcBef>
                <a:spcPts val="371"/>
              </a:spcBef>
              <a:buClr>
                <a:srgbClr val="000000"/>
              </a:buClr>
              <a:buSzPct val="95000"/>
              <a:buFont typeface="Trebuchet MS"/>
              <a:buChar char="●"/>
              <a:tabLst>
                <a:tab algn="l" pos="26676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In</a:t>
            </a:r>
            <a:r>
              <a:rPr b="0" lang="en-IN" sz="20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some</a:t>
            </a:r>
            <a:r>
              <a:rPr b="0" lang="en-IN" sz="20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cases,</a:t>
            </a:r>
            <a:r>
              <a:rPr b="0" lang="en-IN" sz="20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objects</a:t>
            </a:r>
            <a:r>
              <a:rPr b="0" lang="en-IN" sz="20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can</a:t>
            </a:r>
            <a:r>
              <a:rPr b="0" lang="en-IN" sz="20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be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very</a:t>
            </a:r>
            <a:r>
              <a:rPr b="0" lang="en-IN" sz="20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"/>
              </a:rPr>
              <a:t>closely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related</a:t>
            </a:r>
            <a:r>
              <a:rPr b="0" lang="en-IN" sz="20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to</a:t>
            </a:r>
            <a:r>
              <a:rPr b="0" lang="en-IN" sz="2000" spc="-4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each</a:t>
            </a:r>
            <a:r>
              <a:rPr b="0" lang="en-IN" sz="20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21" strike="noStrike">
                <a:solidFill>
                  <a:srgbClr val="000000"/>
                </a:solidFill>
                <a:latin typeface="Mononoki Nerd Font"/>
              </a:rPr>
              <a:t>other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722520" indent="-227160">
              <a:lnSpc>
                <a:spcPct val="100000"/>
              </a:lnSpc>
              <a:spcBef>
                <a:spcPts val="249"/>
              </a:spcBef>
              <a:buClr>
                <a:srgbClr val="000000"/>
              </a:buClr>
              <a:buFont typeface="Courier New"/>
              <a:buChar char="o"/>
              <a:tabLst>
                <a:tab algn="l" pos="7225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Convertibles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and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sedans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drive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the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same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"/>
              </a:rPr>
              <a:t>way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22520" indent="-22716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Courier New"/>
              <a:buChar char="o"/>
              <a:tabLst>
                <a:tab algn="l" pos="7225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Flip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phones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and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smartphones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call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the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same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"/>
              </a:rPr>
              <a:t>way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66040" indent="-227880">
              <a:lnSpc>
                <a:spcPts val="2279"/>
              </a:lnSpc>
              <a:spcBef>
                <a:spcPts val="751"/>
              </a:spcBef>
              <a:buClr>
                <a:srgbClr val="000000"/>
              </a:buClr>
              <a:buSzPct val="95000"/>
              <a:buFont typeface="Trebuchet MS"/>
              <a:buChar char="●"/>
              <a:tabLst>
                <a:tab algn="l" pos="2660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Imagine</a:t>
            </a:r>
            <a:r>
              <a:rPr b="0" lang="en-IN" sz="2000" spc="-5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we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have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an</a:t>
            </a:r>
            <a:r>
              <a:rPr b="0" lang="en-IN" sz="20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Convertible</a:t>
            </a:r>
            <a:r>
              <a:rPr b="0" lang="en-IN" sz="2000" spc="-62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and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52" strike="noStrike">
                <a:solidFill>
                  <a:srgbClr val="000000"/>
                </a:solidFill>
                <a:latin typeface="Mononoki Nerd Font"/>
              </a:rPr>
              <a:t>a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66760">
              <a:lnSpc>
                <a:spcPts val="2279"/>
              </a:lnSpc>
              <a:tabLst>
                <a:tab algn="l" pos="2660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Sedan</a:t>
            </a:r>
            <a:r>
              <a:rPr b="0" lang="en-IN" sz="2000" spc="-64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21" strike="noStrike">
                <a:solidFill>
                  <a:srgbClr val="000000"/>
                </a:solidFill>
                <a:latin typeface="Mononoki Nerd Font"/>
              </a:rPr>
              <a:t>class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722160" indent="-227160">
              <a:lnSpc>
                <a:spcPts val="1939"/>
              </a:lnSpc>
              <a:spcBef>
                <a:spcPts val="536"/>
              </a:spcBef>
              <a:buClr>
                <a:srgbClr val="000000"/>
              </a:buClr>
              <a:buFont typeface="Courier New"/>
              <a:buChar char="o"/>
              <a:tabLst>
                <a:tab algn="l" pos="723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Can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we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enumerate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their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similarities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in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"/>
              </a:rPr>
              <a:t>one 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"/>
              </a:rPr>
              <a:t>	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place?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22160" indent="-227160">
              <a:lnSpc>
                <a:spcPts val="1939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tabLst>
                <a:tab algn="l" pos="723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How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do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we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portray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their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relationship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through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	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code?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3120" y="290880"/>
            <a:ext cx="855828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Can</a:t>
            </a:r>
            <a:r>
              <a:rPr b="1" lang="en-IN" sz="3600" spc="-66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we</a:t>
            </a:r>
            <a:r>
              <a:rPr b="1" lang="en-IN" sz="3600" spc="-55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model</a:t>
            </a:r>
            <a:r>
              <a:rPr b="1" lang="en-IN" sz="3600" spc="-60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this</a:t>
            </a:r>
            <a:r>
              <a:rPr b="1" lang="en-IN" sz="3600" spc="-55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in</a:t>
            </a:r>
            <a:r>
              <a:rPr b="1" lang="en-IN" sz="3600" spc="-60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Mononoki Nerd Font"/>
              </a:rPr>
              <a:t>code?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bject 16"/>
          <p:cNvSpPr/>
          <p:nvPr/>
        </p:nvSpPr>
        <p:spPr>
          <a:xfrm>
            <a:off x="6530040" y="1011600"/>
            <a:ext cx="3484440" cy="2035440"/>
          </a:xfrm>
          <a:custGeom>
            <a:avLst/>
            <a:gdLst>
              <a:gd name="textAreaLeft" fmla="*/ 0 w 3484440"/>
              <a:gd name="textAreaRight" fmla="*/ 3486240 w 3484440"/>
              <a:gd name="textAreaTop" fmla="*/ 0 h 2035440"/>
              <a:gd name="textAreaBottom" fmla="*/ 2037240 h 2035440"/>
            </a:gdLst>
            <a:ahLst/>
            <a:rect l="textAreaLeft" t="textAreaTop" r="textAreaRight" b="textAreaBottom"/>
            <a:pathLst>
              <a:path w="3162300" h="1847850">
                <a:moveTo>
                  <a:pt x="1581150" y="1847850"/>
                </a:moveTo>
                <a:lnTo>
                  <a:pt x="0" y="1847850"/>
                </a:lnTo>
                <a:lnTo>
                  <a:pt x="0" y="0"/>
                </a:lnTo>
                <a:lnTo>
                  <a:pt x="3162300" y="0"/>
                </a:lnTo>
                <a:lnTo>
                  <a:pt x="3162300" y="1847850"/>
                </a:lnTo>
                <a:lnTo>
                  <a:pt x="1581150" y="184785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object 17"/>
          <p:cNvSpPr/>
          <p:nvPr/>
        </p:nvSpPr>
        <p:spPr>
          <a:xfrm>
            <a:off x="6507000" y="1098720"/>
            <a:ext cx="353088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972720">
              <a:lnSpc>
                <a:spcPct val="100000"/>
              </a:lnSpc>
              <a:spcBef>
                <a:spcPts val="99"/>
              </a:spcBef>
            </a:pPr>
            <a:r>
              <a:rPr b="1" lang="en-IN" sz="18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onoki Nerd Font"/>
              </a:rPr>
              <a:t>Convertible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68800" indent="-228600">
              <a:lnSpc>
                <a:spcPct val="100000"/>
              </a:lnSpc>
              <a:buClr>
                <a:srgbClr val="000000"/>
              </a:buClr>
              <a:buFont typeface="Lucida Sans Unicode"/>
              <a:buChar char="●"/>
              <a:tabLst>
                <a:tab algn="l" pos="568800"/>
              </a:tabLst>
            </a:pP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putTopDown()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68800" indent="-228600">
              <a:lnSpc>
                <a:spcPct val="100000"/>
              </a:lnSpc>
              <a:buClr>
                <a:srgbClr val="ff0000"/>
              </a:buClr>
              <a:buFont typeface="Lucida Sans Unicode"/>
              <a:buChar char="●"/>
              <a:tabLst>
                <a:tab algn="l" pos="568800"/>
              </a:tabLst>
            </a:pPr>
            <a:r>
              <a:rPr b="0" lang="en-IN" sz="1800" spc="-12" strike="noStrike">
                <a:solidFill>
                  <a:srgbClr val="ff0000"/>
                </a:solidFill>
                <a:latin typeface="Mononoki Nerd Font"/>
              </a:rPr>
              <a:t>turnOnEngine()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68800" indent="-228600">
              <a:lnSpc>
                <a:spcPct val="100000"/>
              </a:lnSpc>
              <a:buClr>
                <a:srgbClr val="ff0000"/>
              </a:buClr>
              <a:buFont typeface="Lucida Sans Unicode"/>
              <a:buChar char="●"/>
              <a:tabLst>
                <a:tab algn="l" pos="568800"/>
              </a:tabLst>
            </a:pPr>
            <a:r>
              <a:rPr b="0" lang="en-IN" sz="1800" spc="-12" strike="noStrike">
                <a:solidFill>
                  <a:srgbClr val="ff0000"/>
                </a:solidFill>
                <a:latin typeface="Mononoki Nerd Font"/>
              </a:rPr>
              <a:t>turnOffEngine()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68800" indent="-228600">
              <a:lnSpc>
                <a:spcPct val="100000"/>
              </a:lnSpc>
              <a:buClr>
                <a:srgbClr val="ff0000"/>
              </a:buClr>
              <a:buFont typeface="Lucida Sans Unicode"/>
              <a:buChar char="●"/>
              <a:tabLst>
                <a:tab algn="l" pos="568800"/>
              </a:tabLst>
            </a:pPr>
            <a:r>
              <a:rPr b="0" lang="en-IN" sz="1800" spc="-12" strike="noStrike">
                <a:solidFill>
                  <a:srgbClr val="ff0000"/>
                </a:solidFill>
                <a:latin typeface="Mononoki Nerd Font"/>
              </a:rPr>
              <a:t>drive()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6530040" y="3026880"/>
            <a:ext cx="3484440" cy="2154600"/>
          </a:xfrm>
          <a:custGeom>
            <a:avLst/>
            <a:gdLst>
              <a:gd name="textAreaLeft" fmla="*/ 0 w 3484440"/>
              <a:gd name="textAreaRight" fmla="*/ 3486240 w 3484440"/>
              <a:gd name="textAreaTop" fmla="*/ 0 h 2154600"/>
              <a:gd name="textAreaBottom" fmla="*/ 2156400 h 2154600"/>
            </a:gdLst>
            <a:ahLst/>
            <a:rect l="textAreaLeft" t="textAreaTop" r="textAreaRight" b="textAreaBottom"/>
            <a:pathLst>
              <a:path w="3162300" h="1955800">
                <a:moveTo>
                  <a:pt x="1581150" y="1955800"/>
                </a:moveTo>
                <a:lnTo>
                  <a:pt x="0" y="1955800"/>
                </a:lnTo>
                <a:lnTo>
                  <a:pt x="0" y="0"/>
                </a:lnTo>
                <a:lnTo>
                  <a:pt x="3162300" y="0"/>
                </a:lnTo>
                <a:lnTo>
                  <a:pt x="3162300" y="1955800"/>
                </a:lnTo>
                <a:lnTo>
                  <a:pt x="1581150" y="195580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object 19"/>
          <p:cNvSpPr/>
          <p:nvPr/>
        </p:nvSpPr>
        <p:spPr>
          <a:xfrm>
            <a:off x="6507000" y="3113280"/>
            <a:ext cx="353088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1" lang="en-IN" sz="18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ononoki Nerd Font"/>
              </a:rPr>
              <a:t>Sedan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68800" indent="-228600">
              <a:lnSpc>
                <a:spcPct val="100000"/>
              </a:lnSpc>
              <a:buClr>
                <a:srgbClr val="000000"/>
              </a:buClr>
              <a:buFont typeface="Lucida Sans Unicode"/>
              <a:buChar char="●"/>
              <a:tabLst>
                <a:tab algn="l" pos="568800"/>
              </a:tabLst>
            </a:pP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parkInCompactSpace 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"/>
              </a:rPr>
              <a:t>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68800" indent="-228600">
              <a:lnSpc>
                <a:spcPct val="100000"/>
              </a:lnSpc>
              <a:buClr>
                <a:srgbClr val="ff0000"/>
              </a:buClr>
              <a:buFont typeface="Lucida Sans Unicode"/>
              <a:buChar char="●"/>
              <a:tabLst>
                <a:tab algn="l" pos="568800"/>
              </a:tabLst>
            </a:pPr>
            <a:r>
              <a:rPr b="0" lang="en-IN" sz="1800" spc="-12" strike="noStrike">
                <a:solidFill>
                  <a:srgbClr val="ff0000"/>
                </a:solidFill>
                <a:latin typeface="Mononoki Nerd Font"/>
              </a:rPr>
              <a:t>turnOnEngine()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68800" indent="-228600">
              <a:lnSpc>
                <a:spcPct val="100000"/>
              </a:lnSpc>
              <a:buClr>
                <a:srgbClr val="ff0000"/>
              </a:buClr>
              <a:buFont typeface="Lucida Sans Unicode"/>
              <a:buChar char="●"/>
              <a:tabLst>
                <a:tab algn="l" pos="568800"/>
              </a:tabLst>
            </a:pPr>
            <a:r>
              <a:rPr b="0" lang="en-IN" sz="1800" spc="-12" strike="noStrike">
                <a:solidFill>
                  <a:srgbClr val="ff0000"/>
                </a:solidFill>
                <a:latin typeface="Mononoki Nerd Font"/>
              </a:rPr>
              <a:t>turnOffEngine()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68800" indent="-228600">
              <a:lnSpc>
                <a:spcPct val="100000"/>
              </a:lnSpc>
              <a:buClr>
                <a:srgbClr val="ff0000"/>
              </a:buClr>
              <a:buFont typeface="Lucida Sans Unicode"/>
              <a:buChar char="●"/>
              <a:tabLst>
                <a:tab algn="l" pos="568800"/>
              </a:tabLst>
            </a:pPr>
            <a:r>
              <a:rPr b="0" lang="en-IN" sz="1800" spc="-12" strike="noStrike">
                <a:solidFill>
                  <a:srgbClr val="ff0000"/>
                </a:solidFill>
                <a:latin typeface="Mononoki Nerd Font"/>
              </a:rPr>
              <a:t>drive()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17"/>
          </p:nvPr>
        </p:nvSpPr>
        <p:spPr>
          <a:xfrm>
            <a:off x="9056880" y="5309280"/>
            <a:ext cx="284040" cy="3299400"/>
          </a:xfrm>
          <a:prstGeom prst="rect">
            <a:avLst/>
          </a:prstGeom>
          <a:noFill/>
          <a:ln w="0">
            <a:noFill/>
          </a:ln>
        </p:spPr>
        <p:txBody>
          <a:bodyPr lIns="0" rIns="0" tIns="10800" bIns="0" anchor="t">
            <a:noAutofit/>
          </a:bodyPr>
          <a:lstStyle>
            <a:lvl1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026F19DF-B767-4E60-8A11-C4D3F7A59FFB}" type="slidenum">
              <a:rPr b="0" lang="en-IN" sz="1200" spc="-52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ftr" idx="18"/>
          </p:nvPr>
        </p:nvSpPr>
        <p:spPr>
          <a:xfrm>
            <a:off x="4095360" y="5510160"/>
            <a:ext cx="1274760" cy="3293280"/>
          </a:xfrm>
          <a:prstGeom prst="rect">
            <a:avLst/>
          </a:prstGeom>
          <a:noFill/>
          <a:ln w="0">
            <a:noFill/>
          </a:ln>
        </p:spPr>
        <p:txBody>
          <a:bodyPr lIns="0" rIns="0" tIns="504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Andries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van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Dam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©</a:t>
            </a:r>
            <a:r>
              <a:rPr b="0" lang="en-IN" sz="600" spc="-15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2016</a:t>
            </a:r>
            <a:r>
              <a:rPr b="0" lang="en-IN" sz="600" spc="-26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2" strike="noStrike">
                <a:solidFill>
                  <a:srgbClr val="333e4e"/>
                </a:solidFill>
                <a:latin typeface="Arial MT"/>
              </a:rPr>
              <a:t>9/27/16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32"/>
          <p:cNvSpPr/>
          <p:nvPr/>
        </p:nvSpPr>
        <p:spPr>
          <a:xfrm>
            <a:off x="379080" y="1275120"/>
            <a:ext cx="6174000" cy="14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54160" indent="-2286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Trebuchet MS"/>
              <a:buChar char="●"/>
              <a:tabLst>
                <a:tab algn="l" pos="2541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In</a:t>
            </a:r>
            <a:r>
              <a:rPr b="0" lang="en-IN" sz="18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46" strike="noStrike">
                <a:solidFill>
                  <a:srgbClr val="000000"/>
                </a:solidFill>
                <a:latin typeface="Arial MT"/>
              </a:rPr>
              <a:t>OOP,</a:t>
            </a:r>
            <a:r>
              <a:rPr b="0" lang="en-IN" sz="180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inheritance</a:t>
            </a:r>
            <a:r>
              <a:rPr b="0" lang="en-IN" sz="1800" spc="-3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is</a:t>
            </a:r>
            <a:r>
              <a:rPr b="0" lang="en-IN" sz="18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en-IN" sz="1800" spc="-3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way</a:t>
            </a:r>
            <a:r>
              <a:rPr b="0" lang="en-IN" sz="1800" spc="-3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of</a:t>
            </a:r>
            <a:r>
              <a:rPr b="0" lang="en-IN" sz="18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modeling</a:t>
            </a:r>
            <a:r>
              <a:rPr b="0" lang="en-IN" sz="180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very</a:t>
            </a:r>
            <a:r>
              <a:rPr b="0" lang="en-IN" sz="1800" spc="-3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similar classes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52720" indent="-2271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Trebuchet MS"/>
              <a:buChar char="●"/>
              <a:tabLst>
                <a:tab algn="l" pos="25272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Inheritance</a:t>
            </a:r>
            <a:r>
              <a:rPr b="1" lang="en-IN" sz="18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models</a:t>
            </a:r>
            <a:r>
              <a:rPr b="0" lang="en-IN" sz="18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an</a:t>
            </a:r>
            <a:r>
              <a:rPr b="0" lang="en-IN" sz="1800" spc="-3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“is-a”</a:t>
            </a:r>
            <a:r>
              <a:rPr b="1" lang="en-IN" sz="18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relationship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09920" indent="-227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  <a:tabLst>
                <a:tab algn="l" pos="70992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en-IN" sz="1500" spc="-100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00" spc="-1" strike="noStrike">
                <a:solidFill>
                  <a:srgbClr val="0331ff"/>
                </a:solidFill>
                <a:latin typeface="Arial MT"/>
              </a:rPr>
              <a:t>sedan </a:t>
            </a:r>
            <a:r>
              <a:rPr b="0" lang="en-IN" sz="1500" spc="-1" strike="noStrike">
                <a:solidFill>
                  <a:srgbClr val="000000"/>
                </a:solidFill>
                <a:latin typeface="Arial MT"/>
              </a:rPr>
              <a:t>“is</a:t>
            </a:r>
            <a:r>
              <a:rPr b="0" lang="en-IN" sz="15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 MT"/>
              </a:rPr>
              <a:t>a”</a:t>
            </a:r>
            <a:r>
              <a:rPr b="0" lang="en-IN" sz="15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00" spc="-26" strike="noStrike">
                <a:solidFill>
                  <a:srgbClr val="ff0000"/>
                </a:solidFill>
                <a:latin typeface="Arial MT"/>
              </a:rPr>
              <a:t>car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709920" indent="-227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  <a:tabLst>
                <a:tab algn="l" pos="70992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en-IN" sz="1500" spc="-10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00" spc="-1" strike="noStrike">
                <a:solidFill>
                  <a:srgbClr val="0331ff"/>
                </a:solidFill>
                <a:latin typeface="Arial MT"/>
              </a:rPr>
              <a:t>dog </a:t>
            </a:r>
            <a:r>
              <a:rPr b="0" lang="en-IN" sz="1500" spc="-1" strike="noStrike">
                <a:solidFill>
                  <a:srgbClr val="000000"/>
                </a:solidFill>
                <a:latin typeface="Arial MT"/>
              </a:rPr>
              <a:t>“is</a:t>
            </a:r>
            <a:r>
              <a:rPr b="0" lang="en-IN" sz="1500" spc="-7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 MT"/>
              </a:rPr>
              <a:t>a”</a:t>
            </a:r>
            <a:r>
              <a:rPr b="0" lang="en-IN" sz="1500" spc="-7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00" spc="-12" strike="noStrike">
                <a:solidFill>
                  <a:srgbClr val="ff0000"/>
                </a:solidFill>
                <a:latin typeface="Arial MT"/>
              </a:rPr>
              <a:t>mammal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object 33"/>
          <p:cNvSpPr/>
          <p:nvPr/>
        </p:nvSpPr>
        <p:spPr>
          <a:xfrm>
            <a:off x="351000" y="2854440"/>
            <a:ext cx="5472000" cy="11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13720" indent="-4014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Trebuchet MS"/>
              <a:buChar char="●"/>
              <a:tabLst>
                <a:tab algn="l" pos="5137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Remember:</a:t>
            </a:r>
            <a:r>
              <a:rPr b="0" lang="en-IN" sz="18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Interfaces</a:t>
            </a:r>
            <a:r>
              <a:rPr b="1" lang="en-IN" sz="18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model</a:t>
            </a:r>
            <a:r>
              <a:rPr b="0" lang="en-IN" sz="18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an</a:t>
            </a:r>
            <a:r>
              <a:rPr b="0" lang="en-IN" sz="18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1" lang="en-IN" sz="1800" spc="-12" strike="noStrike">
                <a:solidFill>
                  <a:srgbClr val="000000"/>
                </a:solidFill>
                <a:latin typeface="Arial"/>
              </a:rPr>
              <a:t>“acts-</a:t>
            </a:r>
            <a:r>
              <a:rPr b="1" lang="en-IN" sz="1800" spc="-26" strike="noStrike">
                <a:solidFill>
                  <a:srgbClr val="000000"/>
                </a:solidFill>
                <a:latin typeface="Arial"/>
              </a:rPr>
              <a:t>as”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3720">
              <a:lnSpc>
                <a:spcPct val="100000"/>
              </a:lnSpc>
              <a:tabLst>
                <a:tab algn="l" pos="513720"/>
              </a:tabLst>
            </a:pP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relationship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78280" indent="-2271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Trebuchet MS"/>
              <a:buChar char="●"/>
              <a:tabLst>
                <a:tab algn="l" pos="278280"/>
              </a:tabLst>
            </a:pPr>
            <a:r>
              <a:rPr b="0" lang="en-IN" sz="1800" spc="-21" strike="noStrike">
                <a:solidFill>
                  <a:srgbClr val="000000"/>
                </a:solidFill>
                <a:latin typeface="Arial MT"/>
              </a:rPr>
              <a:t>You’ve</a:t>
            </a:r>
            <a:r>
              <a:rPr b="0" lang="en-IN" sz="1800" spc="-7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probably</a:t>
            </a:r>
            <a:r>
              <a:rPr b="0" lang="en-IN" sz="1800" spc="-60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seen</a:t>
            </a:r>
            <a:r>
              <a:rPr b="0" lang="en-IN" sz="1800" spc="-60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inheritance</a:t>
            </a:r>
            <a:r>
              <a:rPr b="0" lang="en-IN" sz="1800" spc="-5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before!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35480" indent="-227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  <a:tabLst>
                <a:tab algn="l" pos="735480"/>
              </a:tabLst>
            </a:pPr>
            <a:r>
              <a:rPr b="0" lang="en-IN" sz="1500" spc="-21" strike="noStrike">
                <a:solidFill>
                  <a:srgbClr val="000000"/>
                </a:solidFill>
                <a:latin typeface="Arial MT"/>
              </a:rPr>
              <a:t>Taxonomy</a:t>
            </a:r>
            <a:r>
              <a:rPr b="0" lang="en-IN" sz="15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 MT"/>
              </a:rPr>
              <a:t>from</a:t>
            </a:r>
            <a:r>
              <a:rPr b="0" lang="en-IN" sz="1500" spc="-4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 MT"/>
              </a:rPr>
              <a:t>biology</a:t>
            </a:r>
            <a:r>
              <a:rPr b="0" lang="en-IN" sz="15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500" spc="-21" strike="noStrike">
                <a:solidFill>
                  <a:srgbClr val="000000"/>
                </a:solidFill>
                <a:latin typeface="Arial MT"/>
              </a:rPr>
              <a:t>class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3120" y="290880"/>
            <a:ext cx="855828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2" strike="noStrike">
                <a:solidFill>
                  <a:schemeClr val="dk1"/>
                </a:solidFill>
                <a:latin typeface="Mononoki Nerd Font"/>
              </a:rPr>
              <a:t>Inheritance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object 51"/>
          <p:cNvSpPr/>
          <p:nvPr/>
        </p:nvSpPr>
        <p:spPr>
          <a:xfrm>
            <a:off x="8988840" y="3418560"/>
            <a:ext cx="245520" cy="22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 vert="vert270">
            <a:noAutofit/>
          </a:bodyPr>
          <a:p>
            <a:pPr marL="12600">
              <a:lnSpc>
                <a:spcPts val="1644"/>
              </a:lnSpc>
            </a:pPr>
            <a:r>
              <a:rPr b="0" lang="en-IN" sz="1400" spc="-52" strike="noStrike">
                <a:solidFill>
                  <a:srgbClr val="000000"/>
                </a:solidFill>
                <a:latin typeface="Arial MT"/>
              </a:rPr>
              <a:t>…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object 52"/>
          <p:cNvSpPr/>
          <p:nvPr/>
        </p:nvSpPr>
        <p:spPr>
          <a:xfrm>
            <a:off x="9156600" y="3720960"/>
            <a:ext cx="360" cy="293400"/>
          </a:xfrm>
          <a:custGeom>
            <a:avLst/>
            <a:gdLst>
              <a:gd name="textAreaLeft" fmla="*/ 0 w 360"/>
              <a:gd name="textAreaRight" fmla="*/ 11520 w 360"/>
              <a:gd name="textAreaTop" fmla="*/ 0 h 293400"/>
              <a:gd name="textAreaBottom" fmla="*/ 295200 h 293400"/>
            </a:gdLst>
            <a:ahLst/>
            <a:rect l="textAreaLeft" t="textAreaTop" r="textAreaRight" b="textAreaBottom"/>
            <a:pathLst>
              <a:path w="0" h="267970">
                <a:moveTo>
                  <a:pt x="0" y="267969"/>
                </a:moveTo>
                <a:lnTo>
                  <a:pt x="0" y="0"/>
                </a:lnTo>
              </a:path>
            </a:pathLst>
          </a:custGeom>
          <a:noFill/>
          <a:ln w="6469">
            <a:solidFill>
              <a:srgbClr val="5a9a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object 53"/>
          <p:cNvSpPr/>
          <p:nvPr/>
        </p:nvSpPr>
        <p:spPr>
          <a:xfrm>
            <a:off x="8765640" y="1704960"/>
            <a:ext cx="77868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-12" strike="noStrike">
                <a:solidFill>
                  <a:srgbClr val="000000"/>
                </a:solidFill>
                <a:latin typeface="Arial MT"/>
              </a:rPr>
              <a:t>Animalia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object 54"/>
          <p:cNvSpPr/>
          <p:nvPr/>
        </p:nvSpPr>
        <p:spPr>
          <a:xfrm>
            <a:off x="8691480" y="2654280"/>
            <a:ext cx="92844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-12" strike="noStrike">
                <a:solidFill>
                  <a:srgbClr val="000000"/>
                </a:solidFill>
                <a:latin typeface="Arial MT"/>
              </a:rPr>
              <a:t>Mammalia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object 55"/>
          <p:cNvSpPr/>
          <p:nvPr/>
        </p:nvSpPr>
        <p:spPr>
          <a:xfrm>
            <a:off x="8892000" y="4051440"/>
            <a:ext cx="52704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-12" strike="noStrike">
                <a:solidFill>
                  <a:srgbClr val="000000"/>
                </a:solidFill>
                <a:latin typeface="Arial MT"/>
              </a:rPr>
              <a:t>Canis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object 56"/>
          <p:cNvGrpSpPr/>
          <p:nvPr/>
        </p:nvGrpSpPr>
        <p:grpSpPr>
          <a:xfrm>
            <a:off x="9115560" y="2958120"/>
            <a:ext cx="80640" cy="432000"/>
            <a:chOff x="9115560" y="2958120"/>
            <a:chExt cx="80640" cy="432000"/>
          </a:xfrm>
        </p:grpSpPr>
        <p:sp>
          <p:nvSpPr>
            <p:cNvPr id="72" name="object 57"/>
            <p:cNvSpPr/>
            <p:nvPr/>
          </p:nvSpPr>
          <p:spPr>
            <a:xfrm>
              <a:off x="9156600" y="3036240"/>
              <a:ext cx="360" cy="353880"/>
            </a:xfrm>
            <a:custGeom>
              <a:avLst/>
              <a:gdLst>
                <a:gd name="textAreaLeft" fmla="*/ 0 w 360"/>
                <a:gd name="textAreaRight" fmla="*/ 5760 w 360"/>
                <a:gd name="textAreaTop" fmla="*/ 0 h 353880"/>
                <a:gd name="textAreaBottom" fmla="*/ 355680 h 353880"/>
              </a:gdLst>
              <a:ahLst/>
              <a:rect l="textAreaLeft" t="textAreaTop" r="textAreaRight" b="textAreaBottom"/>
              <a:pathLst>
                <a:path w="1270" h="322580">
                  <a:moveTo>
                    <a:pt x="0" y="322580"/>
                  </a:moveTo>
                  <a:lnTo>
                    <a:pt x="1270" y="0"/>
                  </a:lnTo>
                </a:path>
              </a:pathLst>
            </a:custGeom>
            <a:noFill/>
            <a:ln w="6469">
              <a:solidFill>
                <a:srgbClr val="5a9a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object 58"/>
            <p:cNvSpPr/>
            <p:nvPr/>
          </p:nvSpPr>
          <p:spPr>
            <a:xfrm>
              <a:off x="9115560" y="2958120"/>
              <a:ext cx="80640" cy="82440"/>
            </a:xfrm>
            <a:custGeom>
              <a:avLst/>
              <a:gdLst>
                <a:gd name="textAreaLeft" fmla="*/ 0 w 80640"/>
                <a:gd name="textAreaRight" fmla="*/ 82440 w 80640"/>
                <a:gd name="textAreaTop" fmla="*/ 0 h 82440"/>
                <a:gd name="textAreaBottom" fmla="*/ 84240 h 82440"/>
              </a:gdLst>
              <a:ahLst/>
              <a:rect l="textAreaLeft" t="textAreaTop" r="textAreaRight" b="textAreaBottom"/>
              <a:pathLst>
                <a:path w="74929" h="76200">
                  <a:moveTo>
                    <a:pt x="38100" y="0"/>
                  </a:moveTo>
                  <a:lnTo>
                    <a:pt x="0" y="76200"/>
                  </a:lnTo>
                  <a:lnTo>
                    <a:pt x="74929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a9a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74" name="object 59" descr=""/>
          <p:cNvPicPr/>
          <p:nvPr/>
        </p:nvPicPr>
        <p:blipFill>
          <a:blip r:embed="rId1"/>
          <a:stretch/>
        </p:blipFill>
        <p:spPr>
          <a:xfrm>
            <a:off x="6903360" y="716760"/>
            <a:ext cx="1645920" cy="4224960"/>
          </a:xfrm>
          <a:prstGeom prst="rect">
            <a:avLst/>
          </a:prstGeom>
          <a:ln w="0">
            <a:noFill/>
          </a:ln>
        </p:spPr>
      </p:pic>
      <p:pic>
        <p:nvPicPr>
          <p:cNvPr id="75" name="object 60" descr=""/>
          <p:cNvPicPr/>
          <p:nvPr/>
        </p:nvPicPr>
        <p:blipFill>
          <a:blip r:embed="rId2"/>
          <a:stretch/>
        </p:blipFill>
        <p:spPr>
          <a:xfrm>
            <a:off x="8683200" y="4347000"/>
            <a:ext cx="1076040" cy="905400"/>
          </a:xfrm>
          <a:prstGeom prst="rect">
            <a:avLst/>
          </a:prstGeom>
          <a:ln w="0">
            <a:noFill/>
          </a:ln>
        </p:spPr>
      </p:pic>
      <p:sp>
        <p:nvSpPr>
          <p:cNvPr id="76" name="object 61"/>
          <p:cNvSpPr/>
          <p:nvPr/>
        </p:nvSpPr>
        <p:spPr>
          <a:xfrm>
            <a:off x="8739000" y="2150280"/>
            <a:ext cx="83268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-12" strike="noStrike">
                <a:solidFill>
                  <a:srgbClr val="000000"/>
                </a:solidFill>
                <a:latin typeface="Arial MT"/>
              </a:rPr>
              <a:t>Chordata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19"/>
          </p:nvPr>
        </p:nvSpPr>
        <p:spPr>
          <a:xfrm>
            <a:off x="9056880" y="5309280"/>
            <a:ext cx="284040" cy="3299400"/>
          </a:xfrm>
          <a:prstGeom prst="rect">
            <a:avLst/>
          </a:prstGeom>
          <a:noFill/>
          <a:ln w="0">
            <a:noFill/>
          </a:ln>
        </p:spPr>
        <p:txBody>
          <a:bodyPr lIns="0" rIns="0" tIns="10800" bIns="0" anchor="t">
            <a:noAutofit/>
          </a:bodyPr>
          <a:lstStyle>
            <a:lvl1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D4A44BE0-1366-4A16-BC48-85029CC34BAE}" type="slidenum">
              <a:rPr b="0" lang="en-IN" sz="1200" spc="-52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ftr" idx="20"/>
          </p:nvPr>
        </p:nvSpPr>
        <p:spPr>
          <a:xfrm>
            <a:off x="4095360" y="5510160"/>
            <a:ext cx="1274760" cy="3293280"/>
          </a:xfrm>
          <a:prstGeom prst="rect">
            <a:avLst/>
          </a:prstGeom>
          <a:noFill/>
          <a:ln w="0">
            <a:noFill/>
          </a:ln>
        </p:spPr>
        <p:txBody>
          <a:bodyPr lIns="0" rIns="0" tIns="504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Andries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van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Dam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©</a:t>
            </a:r>
            <a:r>
              <a:rPr b="0" lang="en-IN" sz="600" spc="-15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2016</a:t>
            </a:r>
            <a:r>
              <a:rPr b="0" lang="en-IN" sz="600" spc="-26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2" strike="noStrike">
                <a:solidFill>
                  <a:srgbClr val="333e4e"/>
                </a:solidFill>
                <a:latin typeface="Arial MT"/>
              </a:rPr>
              <a:t>9/27/16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34"/>
          <p:cNvSpPr/>
          <p:nvPr/>
        </p:nvSpPr>
        <p:spPr>
          <a:xfrm>
            <a:off x="4266000" y="977760"/>
            <a:ext cx="404712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720" bIns="0" anchor="t">
            <a:spAutoFit/>
          </a:bodyPr>
          <a:p>
            <a:pPr marL="227880" indent="-227880" algn="ctr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95000"/>
              <a:buFont typeface="Trebuchet MS"/>
              <a:buChar char="●"/>
              <a:tabLst>
                <a:tab algn="l" pos="22788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 MT"/>
              </a:rPr>
              <a:t>This</a:t>
            </a:r>
            <a:r>
              <a:rPr b="0" lang="en-IN" sz="20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 MT"/>
              </a:rPr>
              <a:t>is</a:t>
            </a:r>
            <a:r>
              <a:rPr b="0" lang="en-IN" sz="20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 MT"/>
              </a:rPr>
              <a:t>an</a:t>
            </a:r>
            <a:r>
              <a:rPr b="0" lang="en-IN" sz="20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 MT"/>
              </a:rPr>
              <a:t>inheritance</a:t>
            </a:r>
            <a:r>
              <a:rPr b="0" lang="en-IN" sz="2000" spc="-4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Arial MT"/>
              </a:rPr>
              <a:t>diagram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614520" indent="-227160" algn="ct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  <a:tabLst>
                <a:tab algn="l" pos="6145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Each</a:t>
            </a:r>
            <a:r>
              <a:rPr b="0" lang="en-IN" sz="18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box</a:t>
            </a:r>
            <a:r>
              <a:rPr b="0" lang="en-IN" sz="180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represents</a:t>
            </a:r>
            <a:r>
              <a:rPr b="0" lang="en-IN" sz="18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en-IN" sz="180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class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object 35"/>
          <p:cNvSpPr/>
          <p:nvPr/>
        </p:nvSpPr>
        <p:spPr>
          <a:xfrm>
            <a:off x="4251960" y="1701720"/>
            <a:ext cx="5537880" cy="34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720" bIns="0" anchor="t">
            <a:spAutoFit/>
          </a:bodyPr>
          <a:p>
            <a:pPr marL="266040" indent="-2278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95000"/>
              <a:buFont typeface="Trebuchet MS"/>
              <a:buChar char="●"/>
              <a:tabLst>
                <a:tab algn="l" pos="2660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A</a:t>
            </a:r>
            <a:r>
              <a:rPr b="0" lang="en-IN" sz="2000" spc="-140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Poodle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“is-a”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Dog,</a:t>
            </a:r>
            <a:r>
              <a:rPr b="0" lang="en-IN" sz="20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a</a:t>
            </a:r>
            <a:r>
              <a:rPr b="0" lang="en-IN" sz="20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Dog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"/>
              </a:rPr>
              <a:t>“is-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a”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"/>
              </a:rPr>
              <a:t>Mammal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722520" indent="-2271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  <a:tabLst>
                <a:tab algn="l" pos="722520"/>
              </a:tabLst>
            </a:pP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Transitively,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Poodle</a:t>
            </a:r>
            <a:r>
              <a:rPr b="0" lang="en-IN" sz="1800" spc="-1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is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</a:t>
            </a:r>
            <a:r>
              <a:rPr b="0" lang="en-IN" sz="1800" spc="-1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Mammal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66040" indent="-227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95000"/>
              <a:buFont typeface="Trebuchet MS"/>
              <a:buChar char="●"/>
              <a:tabLst>
                <a:tab algn="l" pos="2660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“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Inherits</a:t>
            </a:r>
            <a:r>
              <a:rPr b="0" lang="en-IN" sz="2000" spc="-7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from”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=</a:t>
            </a:r>
            <a:r>
              <a:rPr b="0" lang="en-IN" sz="2000" spc="-1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"/>
              </a:rPr>
              <a:t>“is-</a:t>
            </a:r>
            <a:r>
              <a:rPr b="0" lang="en-IN" sz="2000" spc="-26" strike="noStrike">
                <a:solidFill>
                  <a:srgbClr val="000000"/>
                </a:solidFill>
                <a:latin typeface="Mononoki Nerd Font"/>
              </a:rPr>
              <a:t>a”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722520" indent="-2271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  <a:tabLst>
                <a:tab algn="l" pos="7225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Poodle</a:t>
            </a:r>
            <a:r>
              <a:rPr b="0" lang="en-IN" sz="1800" spc="-4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inherits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from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"/>
              </a:rPr>
              <a:t>Dog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22520" indent="-2271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  <a:tabLst>
                <a:tab algn="l" pos="72252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Dog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inherits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from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Mammal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66040" indent="-227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95000"/>
              <a:buFont typeface="Trebuchet MS"/>
              <a:buChar char="●"/>
              <a:tabLst>
                <a:tab algn="l" pos="2660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This</a:t>
            </a:r>
            <a:r>
              <a:rPr b="0" lang="en-IN" sz="2000" spc="-4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relationship</a:t>
            </a:r>
            <a:r>
              <a:rPr b="0" lang="en-IN" sz="2000" spc="-4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is</a:t>
            </a:r>
            <a:r>
              <a:rPr b="0" lang="en-IN" sz="20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Mononoki Nerd Font"/>
              </a:rPr>
              <a:t>not</a:t>
            </a:r>
            <a:r>
              <a:rPr b="0" lang="en-IN" sz="2000" spc="-5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Mononoki Nerd Font"/>
              </a:rPr>
              <a:t>bidirectional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722520" indent="-22716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ourier New"/>
              <a:buChar char="o"/>
              <a:tabLst>
                <a:tab algn="l" pos="72396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</a:t>
            </a:r>
            <a:r>
              <a:rPr b="0" lang="en-IN" sz="1800" spc="-13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Poodle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is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</a:t>
            </a:r>
            <a:r>
              <a:rPr b="0" lang="en-IN" sz="1800" spc="-1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Dog,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but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not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every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Dog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is</a:t>
            </a:r>
            <a:r>
              <a:rPr b="0" lang="en-IN" sz="1800" spc="-15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"/>
              </a:rPr>
              <a:t>a 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Poodle</a:t>
            </a:r>
            <a:r>
              <a:rPr b="0" lang="en-IN" sz="1800" spc="-46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(could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be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Labrador,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a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German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"/>
              </a:rPr>
              <a:t>Shepard,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"/>
              </a:rPr>
              <a:t>etc)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93120" y="290880"/>
            <a:ext cx="855864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Modeling</a:t>
            </a:r>
            <a:r>
              <a:rPr b="1" lang="en-IN" sz="3600" spc="-137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Inheritance</a:t>
            </a:r>
            <a:r>
              <a:rPr b="1" lang="en-IN" sz="3600" spc="-137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Mononoki Nerd Font"/>
              </a:rPr>
              <a:t>(1/2)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object 37"/>
          <p:cNvSpPr/>
          <p:nvPr/>
        </p:nvSpPr>
        <p:spPr>
          <a:xfrm>
            <a:off x="1389960" y="1741320"/>
            <a:ext cx="1770840" cy="376920"/>
          </a:xfrm>
          <a:prstGeom prst="rect">
            <a:avLst/>
          </a:prstGeom>
          <a:noFill/>
          <a:ln w="934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2960" bIns="0" anchor="t">
            <a:spAutoFit/>
          </a:bodyPr>
          <a:p>
            <a:pPr marL="366480">
              <a:lnSpc>
                <a:spcPct val="100000"/>
              </a:lnSpc>
              <a:spcBef>
                <a:spcPts val="811"/>
              </a:spcBef>
            </a:pP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Mammal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object 38"/>
          <p:cNvSpPr/>
          <p:nvPr/>
        </p:nvSpPr>
        <p:spPr>
          <a:xfrm>
            <a:off x="1389960" y="2652840"/>
            <a:ext cx="1770840" cy="376920"/>
          </a:xfrm>
          <a:prstGeom prst="rect">
            <a:avLst/>
          </a:prstGeom>
          <a:noFill/>
          <a:ln w="934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2960" bIns="0" anchor="t">
            <a:spAutoFit/>
          </a:bodyPr>
          <a:p>
            <a:pPr marL="1440" algn="ctr">
              <a:lnSpc>
                <a:spcPct val="100000"/>
              </a:lnSpc>
              <a:spcBef>
                <a:spcPts val="811"/>
              </a:spcBef>
            </a:pPr>
            <a:r>
              <a:rPr b="0" lang="en-IN" sz="1800" spc="-26" strike="noStrike">
                <a:solidFill>
                  <a:srgbClr val="000000"/>
                </a:solidFill>
                <a:latin typeface="Arial MT"/>
              </a:rPr>
              <a:t>Dog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object 39"/>
          <p:cNvSpPr/>
          <p:nvPr/>
        </p:nvSpPr>
        <p:spPr>
          <a:xfrm>
            <a:off x="294840" y="3946320"/>
            <a:ext cx="1770840" cy="378000"/>
          </a:xfrm>
          <a:prstGeom prst="rect">
            <a:avLst/>
          </a:prstGeom>
          <a:noFill/>
          <a:ln w="934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449640">
              <a:lnSpc>
                <a:spcPct val="100000"/>
              </a:lnSpc>
              <a:spcBef>
                <a:spcPts val="819"/>
              </a:spcBef>
            </a:pP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Poodle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object 40"/>
          <p:cNvSpPr/>
          <p:nvPr/>
        </p:nvSpPr>
        <p:spPr>
          <a:xfrm>
            <a:off x="2420640" y="3946320"/>
            <a:ext cx="1770840" cy="378000"/>
          </a:xfrm>
          <a:prstGeom prst="rect">
            <a:avLst/>
          </a:prstGeom>
          <a:noFill/>
          <a:ln w="934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348120">
              <a:lnSpc>
                <a:spcPct val="100000"/>
              </a:lnSpc>
              <a:spcBef>
                <a:spcPts val="819"/>
              </a:spcBef>
            </a:pPr>
            <a:r>
              <a:rPr b="0" lang="en-IN" sz="1800" spc="-12" strike="noStrike">
                <a:solidFill>
                  <a:srgbClr val="000000"/>
                </a:solidFill>
                <a:latin typeface="Arial MT"/>
              </a:rPr>
              <a:t>Labrador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6" name="object 41"/>
          <p:cNvGrpSpPr/>
          <p:nvPr/>
        </p:nvGrpSpPr>
        <p:grpSpPr>
          <a:xfrm>
            <a:off x="1723320" y="3178080"/>
            <a:ext cx="149400" cy="769680"/>
            <a:chOff x="1723320" y="3178080"/>
            <a:chExt cx="149400" cy="769680"/>
          </a:xfrm>
        </p:grpSpPr>
        <p:sp>
          <p:nvSpPr>
            <p:cNvPr id="87" name="object 42"/>
            <p:cNvSpPr/>
            <p:nvPr/>
          </p:nvSpPr>
          <p:spPr>
            <a:xfrm>
              <a:off x="1803240" y="3355920"/>
              <a:ext cx="360" cy="591840"/>
            </a:xfrm>
            <a:custGeom>
              <a:avLst/>
              <a:gdLst>
                <a:gd name="textAreaLeft" fmla="*/ 0 w 360"/>
                <a:gd name="textAreaRight" fmla="*/ 11520 w 360"/>
                <a:gd name="textAreaTop" fmla="*/ 0 h 591840"/>
                <a:gd name="textAreaBottom" fmla="*/ 593640 h 591840"/>
              </a:gdLst>
              <a:ahLst/>
              <a:rect l="textAreaLeft" t="textAreaTop" r="textAreaRight" b="textAreaBottom"/>
              <a:pathLst>
                <a:path w="0" h="538479">
                  <a:moveTo>
                    <a:pt x="0" y="538480"/>
                  </a:moveTo>
                  <a:lnTo>
                    <a:pt x="0" y="0"/>
                  </a:lnTo>
                </a:path>
              </a:pathLst>
            </a:custGeom>
            <a:noFill/>
            <a:ln w="6469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8" name="object 43" descr=""/>
            <p:cNvPicPr/>
            <p:nvPr/>
          </p:nvPicPr>
          <p:blipFill>
            <a:blip r:embed="rId1"/>
            <a:stretch/>
          </p:blipFill>
          <p:spPr>
            <a:xfrm>
              <a:off x="1723320" y="3178080"/>
              <a:ext cx="149400" cy="185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9" name="object 44"/>
          <p:cNvGrpSpPr/>
          <p:nvPr/>
        </p:nvGrpSpPr>
        <p:grpSpPr>
          <a:xfrm>
            <a:off x="2613960" y="3170880"/>
            <a:ext cx="147960" cy="783720"/>
            <a:chOff x="2613960" y="3170880"/>
            <a:chExt cx="147960" cy="783720"/>
          </a:xfrm>
        </p:grpSpPr>
        <p:sp>
          <p:nvSpPr>
            <p:cNvPr id="90" name="object 45"/>
            <p:cNvSpPr/>
            <p:nvPr/>
          </p:nvSpPr>
          <p:spPr>
            <a:xfrm>
              <a:off x="2693160" y="3361320"/>
              <a:ext cx="360" cy="593280"/>
            </a:xfrm>
            <a:custGeom>
              <a:avLst/>
              <a:gdLst>
                <a:gd name="textAreaLeft" fmla="*/ 0 w 360"/>
                <a:gd name="textAreaRight" fmla="*/ 8640 w 360"/>
                <a:gd name="textAreaTop" fmla="*/ 0 h 593280"/>
                <a:gd name="textAreaBottom" fmla="*/ 595080 h 593280"/>
              </a:gdLst>
              <a:ahLst/>
              <a:rect l="textAreaLeft" t="textAreaTop" r="textAreaRight" b="textAreaBottom"/>
              <a:pathLst>
                <a:path w="0" h="539750">
                  <a:moveTo>
                    <a:pt x="0" y="539750"/>
                  </a:moveTo>
                  <a:lnTo>
                    <a:pt x="0" y="0"/>
                  </a:lnTo>
                </a:path>
              </a:pathLst>
            </a:custGeom>
            <a:noFill/>
            <a:ln w="6469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1" name="object 46" descr=""/>
            <p:cNvPicPr/>
            <p:nvPr/>
          </p:nvPicPr>
          <p:blipFill>
            <a:blip r:embed="rId2"/>
            <a:stretch/>
          </p:blipFill>
          <p:spPr>
            <a:xfrm>
              <a:off x="2613960" y="3170880"/>
              <a:ext cx="147960" cy="185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object 47" descr=""/>
          <p:cNvPicPr/>
          <p:nvPr/>
        </p:nvPicPr>
        <p:blipFill>
          <a:blip r:embed="rId3"/>
          <a:stretch/>
        </p:blipFill>
        <p:spPr>
          <a:xfrm>
            <a:off x="2178360" y="2260800"/>
            <a:ext cx="149400" cy="38880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2"/>
          <p:cNvSpPr>
            <a:spLocks noGrp="1"/>
          </p:cNvSpPr>
          <p:nvPr>
            <p:ph type="sldNum" idx="21"/>
          </p:nvPr>
        </p:nvSpPr>
        <p:spPr>
          <a:xfrm>
            <a:off x="9056880" y="5309280"/>
            <a:ext cx="284040" cy="3299400"/>
          </a:xfrm>
          <a:prstGeom prst="rect">
            <a:avLst/>
          </a:prstGeom>
          <a:noFill/>
          <a:ln w="0">
            <a:noFill/>
          </a:ln>
        </p:spPr>
        <p:txBody>
          <a:bodyPr lIns="0" rIns="0" tIns="10800" bIns="0" anchor="t">
            <a:noAutofit/>
          </a:bodyPr>
          <a:lstStyle>
            <a:lvl1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AC3C6177-4C09-460C-99B7-28F4FC44B9A8}" type="slidenum">
              <a:rPr b="0" lang="en-IN" sz="1200" spc="-52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ftr" idx="22"/>
          </p:nvPr>
        </p:nvSpPr>
        <p:spPr>
          <a:xfrm>
            <a:off x="4095360" y="5510160"/>
            <a:ext cx="1274760" cy="3293280"/>
          </a:xfrm>
          <a:prstGeom prst="rect">
            <a:avLst/>
          </a:prstGeom>
          <a:noFill/>
          <a:ln w="0">
            <a:noFill/>
          </a:ln>
        </p:spPr>
        <p:txBody>
          <a:bodyPr lIns="0" rIns="0" tIns="504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Andries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van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Dam</a:t>
            </a:r>
            <a:r>
              <a:rPr b="0" lang="en-IN" sz="600" spc="-21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©</a:t>
            </a:r>
            <a:r>
              <a:rPr b="0" lang="en-IN" sz="600" spc="-15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2016</a:t>
            </a:r>
            <a:r>
              <a:rPr b="0" lang="en-IN" sz="600" spc="-26" strike="noStrike">
                <a:solidFill>
                  <a:srgbClr val="333e4e"/>
                </a:solidFill>
                <a:latin typeface="Arial MT"/>
              </a:rPr>
              <a:t> </a:t>
            </a:r>
            <a:r>
              <a:rPr b="0" lang="en-IN" sz="600" spc="-12" strike="noStrike">
                <a:solidFill>
                  <a:srgbClr val="333e4e"/>
                </a:solidFill>
                <a:latin typeface="Arial MT"/>
              </a:rPr>
              <a:t>9/27/16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2024-08-21T09:34:15Z</dcterms:created>
  <dc:creator/>
  <dc:description/>
  <dc:language>en-IN</dc:language>
  <cp:lastModifiedBy/>
  <dcterms:modified xsi:type="dcterms:W3CDTF">2024-09-02T10:21:28Z</dcterms:modified>
  <cp:revision>32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