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E608E-5749-4FC6-8985-675093ED1F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C98BA5-EE25-4A2D-B32F-EB41192F65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801318-6DAD-484B-B5C0-B0198B1595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32DF395-4509-4110-B9E4-FF100F0073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D0E4541-1EE3-4D2F-BF16-8298E9A4AC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8E6F03E-6C9A-4FB7-9EC5-D8638F055A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4EBCAC-B692-4954-A289-10BB11329258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25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12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2AD0D0-3EA1-4A9F-9A67-E0DE31FBC0AB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5400" cy="38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7"/>
          </p:nvPr>
        </p:nvSpPr>
        <p:spPr>
          <a:xfrm>
            <a:off x="4095360" y="5510160"/>
            <a:ext cx="1273680" cy="1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&lt;footer&gt;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8"/>
          </p:nvPr>
        </p:nvSpPr>
        <p:spPr>
          <a:xfrm>
            <a:off x="9056880" y="5309280"/>
            <a:ext cx="282960" cy="22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0446109A-96BE-410B-B99D-807A406EADE1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dt" idx="9"/>
          </p:nvPr>
        </p:nvSpPr>
        <p:spPr>
          <a:xfrm>
            <a:off x="504000" y="5273280"/>
            <a:ext cx="231552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0"/>
          </p:nvPr>
        </p:nvSpPr>
        <p:spPr>
          <a:xfrm>
            <a:off x="4095360" y="5510160"/>
            <a:ext cx="1273680" cy="11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  <a:defRPr b="0" lang="en-IN" sz="600" spc="-1" strike="noStrike">
                <a:solidFill>
                  <a:srgbClr val="333e4e"/>
                </a:solidFill>
                <a:latin typeface="Arial MT"/>
              </a:defRPr>
            </a:lvl1pPr>
          </a:lstStyle>
          <a:p>
            <a:pPr marL="12600" indent="0">
              <a:lnSpc>
                <a:spcPct val="100000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IN" sz="600" spc="-1" strike="noStrike">
                <a:solidFill>
                  <a:srgbClr val="333e4e"/>
                </a:solidFill>
                <a:latin typeface="Arial MT"/>
              </a:rPr>
              <a:t>&lt;footer&gt;</a:t>
            </a:r>
            <a:endParaRPr b="0" lang="en-IN" sz="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1"/>
          </p:nvPr>
        </p:nvSpPr>
        <p:spPr>
          <a:xfrm>
            <a:off x="9056880" y="5309280"/>
            <a:ext cx="282960" cy="22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 MT"/>
              </a:defRPr>
            </a:lvl1pPr>
          </a:lstStyle>
          <a:p>
            <a:pPr marL="122400" indent="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fld id="{82B0C4CB-53DF-4473-BFAD-F64C5AED8258}" type="slidenum">
              <a:rPr b="0" lang="en-IN" sz="1200" spc="-52" strike="noStrike">
                <a:solidFill>
                  <a:schemeClr val="dk1"/>
                </a:solidFill>
                <a:latin typeface="Arial MT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12"/>
          </p:nvPr>
        </p:nvSpPr>
        <p:spPr>
          <a:xfrm>
            <a:off x="504000" y="5273280"/>
            <a:ext cx="2315520" cy="2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3"/>
          </p:nvPr>
        </p:nvSpPr>
        <p:spPr>
          <a:xfrm>
            <a:off x="3427200" y="5273280"/>
            <a:ext cx="3224520" cy="2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4"/>
          </p:nvPr>
        </p:nvSpPr>
        <p:spPr>
          <a:xfrm>
            <a:off x="9432360" y="5260680"/>
            <a:ext cx="28440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3120" indent="0">
              <a:lnSpc>
                <a:spcPts val="1426"/>
              </a:lnSpc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"/>
              </a:defRPr>
            </a:lvl1pPr>
          </a:lstStyle>
          <a:p>
            <a:pPr marL="123120" indent="0">
              <a:lnSpc>
                <a:spcPts val="1426"/>
              </a:lnSpc>
              <a:buNone/>
              <a:tabLst>
                <a:tab algn="l" pos="0"/>
              </a:tabLst>
            </a:pPr>
            <a:fld id="{3C2DA0EC-1045-4244-9030-C24B33452733}" type="slidenum">
              <a:rPr b="0" lang="en-IN" sz="1200" spc="-52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5"/>
          </p:nvPr>
        </p:nvSpPr>
        <p:spPr>
          <a:xfrm>
            <a:off x="504000" y="5273280"/>
            <a:ext cx="2316960" cy="2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876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6"/>
          </p:nvPr>
        </p:nvSpPr>
        <p:spPr>
          <a:xfrm>
            <a:off x="3427200" y="5273280"/>
            <a:ext cx="3224520" cy="2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7"/>
          </p:nvPr>
        </p:nvSpPr>
        <p:spPr>
          <a:xfrm>
            <a:off x="9432360" y="5260680"/>
            <a:ext cx="284400" cy="21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3120" indent="0">
              <a:lnSpc>
                <a:spcPts val="1426"/>
              </a:lnSpc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"/>
              </a:defRPr>
            </a:lvl1pPr>
          </a:lstStyle>
          <a:p>
            <a:pPr marL="123120" indent="0">
              <a:lnSpc>
                <a:spcPts val="1426"/>
              </a:lnSpc>
              <a:buNone/>
              <a:tabLst>
                <a:tab algn="l" pos="0"/>
              </a:tabLst>
            </a:pPr>
            <a:fld id="{24002BF4-A3BB-4F17-B8CE-23ECCFDD79ED}" type="slidenum">
              <a:rPr b="0" lang="en-IN" sz="1200" spc="-52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dt" idx="18"/>
          </p:nvPr>
        </p:nvSpPr>
        <p:spPr>
          <a:xfrm>
            <a:off x="504000" y="5273280"/>
            <a:ext cx="2316960" cy="2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9068760" cy="156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4000" spc="-1" strike="noStrike">
                <a:solidFill>
                  <a:schemeClr val="dk1"/>
                </a:solidFill>
                <a:latin typeface="Mononoki Nerd Font"/>
                <a:ea typeface="Arial"/>
              </a:rPr>
              <a:t>Advanced Programming</a:t>
            </a:r>
            <a:r>
              <a:rPr b="0" lang="en-US" sz="4000" spc="-1" strike="noStrike">
                <a:solidFill>
                  <a:srgbClr val="000000"/>
                </a:solidFill>
                <a:latin typeface="Mononoki Nerd Font"/>
                <a:ea typeface="Arial"/>
              </a:rPr>
              <a:t> </a:t>
            </a:r>
            <a:br>
              <a:rPr sz="4000"/>
            </a:br>
            <a:r>
              <a:rPr b="1" lang="en-US" sz="4000" spc="-1" strike="noStrike">
                <a:solidFill>
                  <a:schemeClr val="dk1"/>
                </a:solidFill>
                <a:latin typeface="Mononoki Nerd Font"/>
                <a:ea typeface="Arial"/>
              </a:rPr>
              <a:t>CSE 201</a:t>
            </a:r>
            <a:r>
              <a:rPr b="0" lang="en-US" sz="4000" spc="-1" strike="noStrike">
                <a:solidFill>
                  <a:srgbClr val="000000"/>
                </a:solidFill>
                <a:latin typeface="Mononoki Nerd Font"/>
                <a:ea typeface="Arial"/>
              </a:rPr>
              <a:t> </a:t>
            </a:r>
            <a:br>
              <a:rPr sz="4000"/>
            </a:br>
            <a:r>
              <a:rPr b="1" lang="en-US" sz="2800" spc="-1" strike="noStrike">
                <a:solidFill>
                  <a:schemeClr val="dk1"/>
                </a:solidFill>
                <a:latin typeface="Mononoki Nerd Font"/>
                <a:ea typeface="Arial"/>
              </a:rPr>
              <a:t>Instructor: Sambuddho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 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(Semester: Monsoon 2024)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Week 4 – Inner Classes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and Exceptions/Exception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             </a:t>
            </a: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Handling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3600"/>
            </a:b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Exceptions and Exception Handling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40000" y="1168560"/>
            <a:ext cx="6309720" cy="405036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7020000" y="1260000"/>
            <a:ext cx="20894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Exceptions are </a:t>
            </a:r>
            <a:r>
              <a:rPr b="0" i="1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also </a:t>
            </a: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classes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-126000"/>
            <a:ext cx="9068760" cy="102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3600"/>
            </a:b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Exceptions Handling by JVM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8998920" cy="43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444"/>
          </a:bodyPr>
          <a:p>
            <a:pPr marL="432000" indent="-324000">
              <a:lnSpc>
                <a:spcPts val="2069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58920"/>
              </a:tabLst>
            </a:pP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Any</a:t>
            </a:r>
            <a:r>
              <a:rPr b="0" lang="en-IN" sz="2100" spc="-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method</a:t>
            </a:r>
            <a:r>
              <a:rPr b="0" lang="en-IN" sz="21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invocdation is</a:t>
            </a:r>
            <a:r>
              <a:rPr b="0" lang="en-IN" sz="21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represented as</a:t>
            </a:r>
            <a:r>
              <a:rPr b="0" lang="en-IN" sz="2100" spc="-15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a “</a:t>
            </a:r>
            <a:r>
              <a:rPr b="1" lang="en-IN" sz="2100" spc="-1" strike="noStrike">
                <a:solidFill>
                  <a:srgbClr val="000000"/>
                </a:solidFill>
                <a:latin typeface="Mononoki Nerd Font Mono"/>
              </a:rPr>
              <a:t>stack</a:t>
            </a:r>
            <a:r>
              <a:rPr b="1" lang="en-IN" sz="2100" spc="-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1" lang="en-IN" sz="2100" spc="-1" strike="noStrike">
                <a:solidFill>
                  <a:srgbClr val="000000"/>
                </a:solidFill>
                <a:latin typeface="Mononoki Nerd Font Mono"/>
              </a:rPr>
              <a:t>frame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”</a:t>
            </a:r>
            <a:r>
              <a:rPr b="0" lang="en-IN" sz="2100" spc="-7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on </a:t>
            </a:r>
            <a:r>
              <a:rPr b="0" lang="en-IN" sz="2100" spc="-26" strike="noStrike">
                <a:solidFill>
                  <a:srgbClr val="000000"/>
                </a:solidFill>
                <a:latin typeface="Mononoki Nerd Font Mono"/>
              </a:rPr>
              <a:t>the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</a:rPr>
              <a:t>Java</a:t>
            </a:r>
            <a:r>
              <a:rPr b="0" lang="en-IN" sz="2100" spc="-26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2100" spc="-12" strike="noStrike">
                <a:solidFill>
                  <a:srgbClr val="000000"/>
                </a:solidFill>
                <a:latin typeface="Mononoki Nerd Font Mono"/>
              </a:rPr>
              <a:t>“</a:t>
            </a:r>
            <a:r>
              <a:rPr b="1" lang="en-IN" sz="2100" spc="-12" strike="noStrike">
                <a:solidFill>
                  <a:srgbClr val="000000"/>
                </a:solidFill>
                <a:latin typeface="Mononoki Nerd Font Mono"/>
              </a:rPr>
              <a:t>stack</a:t>
            </a:r>
            <a:r>
              <a:rPr b="0" lang="en-IN" sz="2100" spc="-12" strike="noStrike">
                <a:solidFill>
                  <a:srgbClr val="000000"/>
                </a:solidFill>
                <a:latin typeface="Mononoki Nerd Font Mono"/>
              </a:rPr>
              <a:t>”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9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681480"/>
              </a:tabLst>
            </a:pPr>
            <a:r>
              <a:rPr b="1" lang="en-IN" sz="21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Callee-</a:t>
            </a:r>
            <a:r>
              <a:rPr b="1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Caller</a:t>
            </a:r>
            <a:r>
              <a:rPr b="1" lang="en-IN" sz="21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relationship: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If</a:t>
            </a:r>
            <a:r>
              <a:rPr b="0" lang="en-IN" sz="1800" spc="-7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method</a:t>
            </a:r>
            <a:r>
              <a:rPr b="0" lang="en-IN" sz="1800" spc="-8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</a:t>
            </a:r>
            <a:r>
              <a:rPr b="0" lang="en-IN" sz="1800" spc="-97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calls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method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B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then</a:t>
            </a:r>
            <a:r>
              <a:rPr b="0" lang="en-IN" sz="1800" spc="-8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</a:t>
            </a:r>
            <a:r>
              <a:rPr b="0" lang="en-IN" sz="1800" spc="-97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is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caller</a:t>
            </a:r>
            <a:r>
              <a:rPr b="1" lang="en-IN" sz="1800" spc="-2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and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B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is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1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callee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ts val="1729"/>
              </a:lnSpc>
              <a:spcBef>
                <a:spcPts val="31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40200"/>
              </a:tabLst>
            </a:pP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Each</a:t>
            </a:r>
            <a:r>
              <a:rPr b="0" lang="en-IN" sz="21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frame</a:t>
            </a:r>
            <a:r>
              <a:rPr b="0" lang="en-IN" sz="21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stores</a:t>
            </a:r>
            <a:r>
              <a:rPr b="0" lang="en-IN" sz="2100" spc="-4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local</a:t>
            </a:r>
            <a:r>
              <a:rPr b="0" lang="en-IN" sz="21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variables,</a:t>
            </a:r>
            <a:r>
              <a:rPr b="0" lang="en-IN" sz="21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input</a:t>
            </a:r>
            <a:r>
              <a:rPr b="0" lang="en-IN" sz="21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parameters,</a:t>
            </a:r>
            <a:r>
              <a:rPr b="0" lang="en-IN" sz="21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return</a:t>
            </a:r>
            <a:r>
              <a:rPr b="0" lang="en-IN" sz="21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values</a:t>
            </a:r>
            <a:r>
              <a:rPr b="0" lang="en-IN" sz="2100" spc="-4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2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and </a:t>
            </a:r>
            <a:r>
              <a:rPr b="0" lang="en-IN" sz="21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intermediate</a:t>
            </a:r>
            <a:r>
              <a:rPr b="0" lang="en-IN" sz="2100" spc="-97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21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calculations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30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340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In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addition,</a:t>
            </a:r>
            <a:r>
              <a:rPr b="0" lang="en-IN" sz="1800" spc="-6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each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frame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also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stores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an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“</a:t>
            </a:r>
            <a:r>
              <a:rPr b="1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exception</a:t>
            </a:r>
            <a:r>
              <a:rPr b="1" lang="en-IN" sz="1800" spc="-6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1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table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”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ts val="1650"/>
              </a:lnSpc>
              <a:spcBef>
                <a:spcPts val="210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34020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This</a:t>
            </a:r>
            <a:r>
              <a:rPr b="0" lang="en-IN" sz="1800" spc="-7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exception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table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stores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information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on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each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try/catch/finally</a:t>
            </a:r>
            <a:r>
              <a:rPr b="0" lang="en-IN" sz="1800" spc="-46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block,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i.e.</a:t>
            </a:r>
            <a:r>
              <a:rPr b="0" lang="en-IN" sz="1800" spc="-7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the</a:t>
            </a:r>
            <a:r>
              <a:rPr b="0" lang="en-IN" sz="1800" spc="-6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instruction</a:t>
            </a:r>
            <a:r>
              <a:rPr b="0" lang="en-IN" sz="1800" spc="-6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offset</a:t>
            </a:r>
            <a:r>
              <a:rPr b="0" lang="en-IN" sz="1800" spc="-7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where</a:t>
            </a:r>
            <a:r>
              <a:rPr b="0" lang="en-IN" sz="1800" spc="-7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the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catch/finally</a:t>
            </a:r>
            <a:r>
              <a:rPr b="0" lang="en-IN" sz="1800" spc="-15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blocks</a:t>
            </a:r>
            <a:r>
              <a:rPr b="0" lang="en-IN" sz="1800" spc="-7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are</a:t>
            </a:r>
            <a:r>
              <a:rPr b="0" lang="en-IN" sz="1800" spc="-6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defined.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ts val="1650"/>
              </a:lnSpc>
              <a:spcBef>
                <a:spcPts val="210"/>
              </a:spcBef>
              <a:buNone/>
              <a:tabLst>
                <a:tab algn="l" pos="0"/>
              </a:tabLst>
            </a:pP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30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How JVM handles exceptons: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309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1.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Look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for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exception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handler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in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current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stack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frame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(method)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ts val="1559"/>
              </a:lnSpc>
              <a:spcBef>
                <a:spcPts val="414"/>
              </a:spcBef>
              <a:buNone/>
              <a:tabLst>
                <a:tab algn="l" pos="0"/>
              </a:tabLst>
            </a:pP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ts val="1559"/>
              </a:lnSpc>
              <a:spcBef>
                <a:spcPts val="414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2.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If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not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found,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then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terminate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the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execution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of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current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method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and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go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to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2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the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callee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method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and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repeat</a:t>
            </a:r>
            <a:r>
              <a:rPr b="0" lang="en-IN" sz="1800" spc="-6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step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1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by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looking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into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callee’s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exception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table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ts val="1551"/>
              </a:lnSpc>
              <a:spcBef>
                <a:spcPts val="394"/>
              </a:spcBef>
              <a:buNone/>
              <a:tabLst>
                <a:tab algn="l" pos="0"/>
              </a:tabLst>
            </a:pP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ts val="1551"/>
              </a:lnSpc>
              <a:spcBef>
                <a:spcPts val="394"/>
              </a:spcBef>
              <a:buNone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3.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If</a:t>
            </a:r>
            <a:r>
              <a:rPr b="0" lang="en-IN" sz="1800" spc="-60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no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matching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handler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is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found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in</a:t>
            </a:r>
            <a:r>
              <a:rPr b="0" lang="en-IN" sz="1800" spc="-4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any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stack</a:t>
            </a:r>
            <a:r>
              <a:rPr b="0" lang="en-IN" sz="1800" spc="-4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frame,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then</a:t>
            </a:r>
            <a:r>
              <a:rPr b="0" lang="en-IN" sz="1800" spc="-5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JVM</a:t>
            </a:r>
            <a:r>
              <a:rPr b="0" lang="en-IN" sz="1800" spc="-5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finally terminates</a:t>
            </a:r>
            <a:r>
              <a:rPr b="0" lang="en-IN" sz="1800" spc="-66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by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throwing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the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stack</a:t>
            </a:r>
            <a:r>
              <a:rPr b="0" lang="en-IN" sz="1800" spc="-35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trace</a:t>
            </a:r>
            <a:r>
              <a:rPr b="0" lang="en-IN" sz="1800" spc="-3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2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(printStackTrace</a:t>
            </a:r>
            <a:r>
              <a:rPr b="0" lang="en-IN" sz="1800" spc="-471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 </a:t>
            </a:r>
            <a:r>
              <a:rPr b="0" lang="en-IN" sz="1800" spc="-12" strike="noStrike">
                <a:solidFill>
                  <a:srgbClr val="000000"/>
                </a:solidFill>
                <a:latin typeface="Mononoki Nerd Font Mono"/>
                <a:ea typeface="Microsoft YaHei"/>
              </a:rPr>
              <a:t>method)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37"/>
          <p:cNvSpPr/>
          <p:nvPr/>
        </p:nvSpPr>
        <p:spPr>
          <a:xfrm>
            <a:off x="767160" y="5169960"/>
            <a:ext cx="151200" cy="2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621"/>
              </a:lnSpc>
            </a:pPr>
            <a:r>
              <a:rPr b="0" lang="en-IN" sz="1450" spc="-52" strike="noStrike">
                <a:solidFill>
                  <a:srgbClr val="000000"/>
                </a:solidFill>
                <a:latin typeface="Courier New"/>
              </a:rPr>
              <a:t>o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object 38"/>
          <p:cNvSpPr/>
          <p:nvPr/>
        </p:nvSpPr>
        <p:spPr>
          <a:xfrm>
            <a:off x="1100520" y="5180040"/>
            <a:ext cx="176184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729"/>
              </a:lnSpc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follows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0" i="1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IN" sz="1450" spc="-21" strike="noStrike">
                <a:solidFill>
                  <a:srgbClr val="000000"/>
                </a:solidFill>
                <a:latin typeface="Arial"/>
              </a:rPr>
              <a:t>block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sldNum" idx="21"/>
          </p:nvPr>
        </p:nvSpPr>
        <p:spPr>
          <a:xfrm>
            <a:off x="9432360" y="5260680"/>
            <a:ext cx="2844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3120" indent="0">
              <a:lnSpc>
                <a:spcPts val="1426"/>
              </a:lnSpc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"/>
              </a:defRPr>
            </a:lvl1pPr>
          </a:lstStyle>
          <a:p>
            <a:pPr marL="123120" indent="0">
              <a:lnSpc>
                <a:spcPts val="1426"/>
              </a:lnSpc>
              <a:buNone/>
              <a:tabLst>
                <a:tab algn="l" pos="0"/>
              </a:tabLst>
            </a:pPr>
            <a:fld id="{84EBE4F4-D325-4FA1-BF7D-6EDC8598896A}" type="slidenum">
              <a:rPr b="0" lang="en-IN" sz="1200" spc="-52" strike="noStrike">
                <a:solidFill>
                  <a:schemeClr val="dk1"/>
                </a:solidFill>
                <a:latin typeface="Arial"/>
              </a:rPr>
              <a:t>11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object 40"/>
          <p:cNvSpPr/>
          <p:nvPr/>
        </p:nvSpPr>
        <p:spPr>
          <a:xfrm>
            <a:off x="4095360" y="5539680"/>
            <a:ext cx="1275120" cy="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 anchor="t">
            <a:spAutoFit/>
          </a:bodyPr>
          <a:p>
            <a:pPr marL="12600">
              <a:lnSpc>
                <a:spcPct val="100000"/>
              </a:lnSpc>
              <a:spcBef>
                <a:spcPts val="40"/>
              </a:spcBef>
            </a:pP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"/>
              </a:rPr>
              <a:t>9/22/16</a:t>
            </a:r>
            <a:endParaRPr b="0" lang="en-IN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393120" y="331560"/>
            <a:ext cx="929232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Arial"/>
              </a:rPr>
              <a:t>Exception</a:t>
            </a:r>
            <a:r>
              <a:rPr b="1" lang="en-IN" sz="3600" spc="-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Arial"/>
              </a:rPr>
              <a:t>Handling</a:t>
            </a:r>
            <a:r>
              <a:rPr b="1" lang="en-IN" sz="3600" spc="-97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Arial"/>
              </a:rPr>
              <a:t>Syntax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object 42"/>
          <p:cNvSpPr/>
          <p:nvPr/>
        </p:nvSpPr>
        <p:spPr>
          <a:xfrm>
            <a:off x="443520" y="1241640"/>
            <a:ext cx="386856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308520" indent="-295920">
              <a:lnSpc>
                <a:spcPct val="100000"/>
              </a:lnSpc>
              <a:spcBef>
                <a:spcPts val="119"/>
              </a:spcBef>
              <a:buClr>
                <a:srgbClr val="000000"/>
              </a:buClr>
              <a:buFont typeface="Trebuchet MS"/>
              <a:buChar char="●"/>
              <a:tabLst>
                <a:tab algn="l" pos="308520"/>
              </a:tabLst>
            </a:pP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Process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handling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2" strike="noStrike">
                <a:solidFill>
                  <a:srgbClr val="000000"/>
                </a:solidFill>
                <a:latin typeface="Arial"/>
              </a:rPr>
              <a:t>exceptions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object 43"/>
          <p:cNvSpPr/>
          <p:nvPr/>
        </p:nvSpPr>
        <p:spPr>
          <a:xfrm>
            <a:off x="767160" y="1513800"/>
            <a:ext cx="15120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3000"/>
              </a:lnSpc>
              <a:spcBef>
                <a:spcPts val="96"/>
              </a:spcBef>
            </a:pPr>
            <a:r>
              <a:rPr b="0" lang="en-IN" sz="1450" spc="-52" strike="noStrike">
                <a:solidFill>
                  <a:srgbClr val="000000"/>
                </a:solidFill>
                <a:latin typeface="Courier New"/>
              </a:rPr>
              <a:t>o o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object 44"/>
          <p:cNvSpPr/>
          <p:nvPr/>
        </p:nvSpPr>
        <p:spPr>
          <a:xfrm>
            <a:off x="1100520" y="1539360"/>
            <a:ext cx="78055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 anchor="t">
            <a:spAutoFit/>
          </a:bodyPr>
          <a:p>
            <a:pPr marL="12600">
              <a:lnSpc>
                <a:spcPct val="100000"/>
              </a:lnSpc>
              <a:spcBef>
                <a:spcPts val="320"/>
              </a:spcBef>
            </a:pP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450" spc="-41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some</a:t>
            </a:r>
            <a:r>
              <a:rPr b="0" lang="en-IN" sz="1450" spc="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code,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exception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thrown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by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tried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code,</a:t>
            </a:r>
            <a:r>
              <a:rPr b="0" lang="en-IN" sz="1450" spc="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finally,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“clean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up”</a:t>
            </a:r>
            <a:r>
              <a:rPr b="0" lang="en-IN" sz="1450" spc="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necessary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catch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finally</a:t>
            </a:r>
            <a:r>
              <a:rPr b="0" lang="en-IN" sz="1450" spc="14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are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reserved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words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object 45"/>
          <p:cNvSpPr/>
          <p:nvPr/>
        </p:nvSpPr>
        <p:spPr>
          <a:xfrm>
            <a:off x="443520" y="2163960"/>
            <a:ext cx="552816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308520" indent="-295920">
              <a:lnSpc>
                <a:spcPct val="100000"/>
              </a:lnSpc>
              <a:spcBef>
                <a:spcPts val="119"/>
              </a:spcBef>
              <a:buClr>
                <a:srgbClr val="000000"/>
              </a:buClr>
              <a:buFont typeface="Trebuchet MS"/>
              <a:buChar char="●"/>
              <a:tabLst>
                <a:tab algn="l" pos="308520"/>
              </a:tabLst>
            </a:pPr>
            <a:r>
              <a:rPr b="0" lang="en-IN" sz="17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750" spc="-557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denotes code that may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throw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IN" sz="1750" spc="-12" strike="noStrike">
                <a:solidFill>
                  <a:srgbClr val="000000"/>
                </a:solidFill>
                <a:latin typeface="Arial"/>
              </a:rPr>
              <a:t>exception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bject 46"/>
          <p:cNvSpPr/>
          <p:nvPr/>
        </p:nvSpPr>
        <p:spPr>
          <a:xfrm>
            <a:off x="767160" y="2436840"/>
            <a:ext cx="15120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2000"/>
              </a:lnSpc>
              <a:spcBef>
                <a:spcPts val="99"/>
              </a:spcBef>
            </a:pPr>
            <a:r>
              <a:rPr b="0" lang="en-IN" sz="1450" spc="-52" strike="noStrike">
                <a:solidFill>
                  <a:srgbClr val="000000"/>
                </a:solidFill>
                <a:latin typeface="Courier New"/>
              </a:rPr>
              <a:t>o o o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bject 47"/>
          <p:cNvSpPr/>
          <p:nvPr/>
        </p:nvSpPr>
        <p:spPr>
          <a:xfrm>
            <a:off x="1100520" y="2461680"/>
            <a:ext cx="75333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 anchor="t">
            <a:spAutoFit/>
          </a:bodyPr>
          <a:p>
            <a:pPr marL="12600">
              <a:lnSpc>
                <a:spcPct val="100000"/>
              </a:lnSpc>
              <a:spcBef>
                <a:spcPts val="320"/>
              </a:spcBef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place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questionable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code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within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450" spc="-401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block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3000"/>
              </a:lnSpc>
              <a:spcBef>
                <a:spcPts val="6"/>
              </a:spcBef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450" spc="-409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must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be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immediately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followed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by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50" spc="6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catch</a:t>
            </a:r>
            <a:r>
              <a:rPr b="0" lang="en-IN" sz="1450" spc="114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unlike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w/o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21" strike="noStrike">
                <a:solidFill>
                  <a:srgbClr val="000000"/>
                </a:solidFill>
                <a:latin typeface="Arial"/>
              </a:rPr>
              <a:t>else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thus,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try-catch</a:t>
            </a:r>
            <a:r>
              <a:rPr b="0" lang="en-IN" sz="1450" spc="-361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blocks</a:t>
            </a:r>
            <a:r>
              <a:rPr b="0" lang="en-IN" sz="14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always</a:t>
            </a:r>
            <a:r>
              <a:rPr b="0" lang="en-IN" sz="14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occurs</a:t>
            </a:r>
            <a:r>
              <a:rPr b="0" lang="en-IN" sz="14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en-IN" sz="1450" spc="6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pairs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object 48"/>
          <p:cNvSpPr/>
          <p:nvPr/>
        </p:nvSpPr>
        <p:spPr>
          <a:xfrm>
            <a:off x="443520" y="3362760"/>
            <a:ext cx="8276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308520" indent="-295920">
              <a:lnSpc>
                <a:spcPct val="100000"/>
              </a:lnSpc>
              <a:spcBef>
                <a:spcPts val="119"/>
              </a:spcBef>
              <a:buClr>
                <a:srgbClr val="000000"/>
              </a:buClr>
              <a:buFont typeface="Trebuchet MS"/>
              <a:buChar char="●"/>
              <a:tabLst>
                <a:tab algn="l" pos="308520"/>
              </a:tabLst>
            </a:pPr>
            <a:r>
              <a:rPr b="0" lang="en-IN" sz="1750" spc="-1" strike="noStrike">
                <a:solidFill>
                  <a:srgbClr val="ff0000"/>
                </a:solidFill>
                <a:latin typeface="Courier New"/>
              </a:rPr>
              <a:t>catch</a:t>
            </a:r>
            <a:r>
              <a:rPr b="0" lang="en-IN" sz="1750" spc="-54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exception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thrown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IN" sz="1750" spc="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750" spc="-54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write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special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code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handle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26" strike="noStrike">
                <a:solidFill>
                  <a:srgbClr val="000000"/>
                </a:solidFill>
                <a:latin typeface="Arial"/>
              </a:rPr>
              <a:t>it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object 49"/>
          <p:cNvSpPr/>
          <p:nvPr/>
        </p:nvSpPr>
        <p:spPr>
          <a:xfrm>
            <a:off x="767160" y="3633840"/>
            <a:ext cx="1512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13000"/>
              </a:lnSpc>
              <a:spcBef>
                <a:spcPts val="96"/>
              </a:spcBef>
            </a:pPr>
            <a:r>
              <a:rPr b="0" lang="en-IN" sz="1450" spc="-52" strike="noStrike">
                <a:solidFill>
                  <a:srgbClr val="000000"/>
                </a:solidFill>
                <a:latin typeface="Courier New"/>
              </a:rPr>
              <a:t>o o o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object 50"/>
          <p:cNvSpPr/>
          <p:nvPr/>
        </p:nvSpPr>
        <p:spPr>
          <a:xfrm>
            <a:off x="1100520" y="3661920"/>
            <a:ext cx="718308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blocks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distinguished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by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type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exception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70"/>
              </a:lnSpc>
              <a:spcBef>
                <a:spcPts val="91"/>
              </a:spcBef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can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have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several</a:t>
            </a:r>
            <a:r>
              <a:rPr b="0" lang="en-IN" sz="1450" spc="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1" i="1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IN" sz="1450" spc="-1" strike="noStrike">
                <a:solidFill>
                  <a:srgbClr val="000000"/>
                </a:solidFill>
                <a:latin typeface="Arial"/>
              </a:rPr>
              <a:t>blocks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each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specifying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particular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type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exception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Once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exception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handled,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execution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continues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after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IN" sz="1450" spc="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0" lang="en-IN" sz="1450" spc="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block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object 51"/>
          <p:cNvSpPr/>
          <p:nvPr/>
        </p:nvSpPr>
        <p:spPr>
          <a:xfrm>
            <a:off x="415800" y="4527000"/>
            <a:ext cx="7695000" cy="5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334080" indent="-29592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Trebuchet MS"/>
              <a:buChar char="●"/>
              <a:tabLst>
                <a:tab algn="l" pos="334080"/>
              </a:tabLst>
            </a:pPr>
            <a:r>
              <a:rPr b="0" lang="en-IN" sz="1750" spc="-1" strike="noStrike">
                <a:solidFill>
                  <a:srgbClr val="ff0000"/>
                </a:solidFill>
                <a:latin typeface="Courier New"/>
              </a:rPr>
              <a:t>finally</a:t>
            </a:r>
            <a:r>
              <a:rPr b="0" lang="en-IN" sz="1750" spc="7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750" spc="-12" strike="noStrike">
                <a:solidFill>
                  <a:srgbClr val="000000"/>
                </a:solidFill>
                <a:latin typeface="Arial"/>
              </a:rPr>
              <a:t>(optional)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302400">
              <a:lnSpc>
                <a:spcPct val="100000"/>
              </a:lnSpc>
              <a:spcBef>
                <a:spcPts val="230"/>
              </a:spcBef>
              <a:buClr>
                <a:srgbClr val="000000"/>
              </a:buClr>
              <a:buFont typeface="Courier New"/>
              <a:buChar char="o"/>
              <a:tabLst>
                <a:tab algn="l" pos="633240"/>
              </a:tabLst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special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code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that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executed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whether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exception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thrown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3600"/>
            </a:b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Exceptions and Exception Handling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430200" y="1080000"/>
            <a:ext cx="8748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Methods tells Java compiler that what kind of errors it can throw.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1158480" y="2160000"/>
            <a:ext cx="8200440" cy="190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Throwing an Exception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60360" y="1077840"/>
            <a:ext cx="8748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700000" y="1081440"/>
            <a:ext cx="4437720" cy="323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Mononoki Nerd Font"/>
              </a:rPr>
              <a:t>Creating and Throwing Exception Class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60360" y="1077840"/>
            <a:ext cx="8748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35360" y="861840"/>
            <a:ext cx="4903560" cy="201708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702320" y="2340000"/>
            <a:ext cx="4656600" cy="315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Catching What Was Thrown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60360" y="1077840"/>
            <a:ext cx="8748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24360" y="887400"/>
            <a:ext cx="3094560" cy="235152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5040000" y="1080360"/>
            <a:ext cx="4139280" cy="34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In try {} code after the throw is skipped.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The program jumps to the catch() handler.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If no appropriate handler, then JRE handles it and show it on stdout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Catching What Was Thrown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60360" y="1077840"/>
            <a:ext cx="8748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4618800" cy="395892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580000" y="900000"/>
            <a:ext cx="4318920" cy="315072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/>
          <p:nvPr/>
        </p:nvSpPr>
        <p:spPr>
          <a:xfrm>
            <a:off x="5220000" y="4051800"/>
            <a:ext cx="4608360" cy="13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 </a:t>
            </a: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Combining exceptions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Rethrowing Exceptions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60360" y="1077840"/>
            <a:ext cx="8748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762840" y="1260000"/>
            <a:ext cx="6076080" cy="189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Finally Clause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360360" y="1077840"/>
            <a:ext cx="8748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540000" y="1077840"/>
            <a:ext cx="8819640" cy="34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-  Executed at the end of all try{} catch{} blocks.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-  Last set of instructions to be called before the program terminates. Usually used for resource release and clearup operations.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3120" y="-33804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</a:rPr>
              <a:t>Inner Classes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7160760" cy="453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Finally Clause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60360" y="1077840"/>
            <a:ext cx="8748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333760" y="343080"/>
            <a:ext cx="3485160" cy="145584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5580000" y="1906200"/>
            <a:ext cx="2227680" cy="313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03120" y="-338040"/>
            <a:ext cx="9068400" cy="12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</a:rPr>
              <a:t>Using Assertions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/>
          <p:nvPr/>
        </p:nvSpPr>
        <p:spPr>
          <a:xfrm>
            <a:off x="504000" y="132696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40000" y="720000"/>
            <a:ext cx="9179280" cy="421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- Idiomatic tools for defensive programming.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- Faster execution than throwing exceptions.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- Not to be used for everyday programs.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- Irrecoverable.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- Usually program terminates.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assert &lt;condition&gt;;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assert &lt;condition&gt; : &lt;expression&gt; 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[ Check condition. If false then create an object with argument &lt;experession&gt; of type AssertionError – JVM catches it and prints the details presented in the &lt;expression&gt; 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03120" y="-338040"/>
            <a:ext cx="9068400" cy="12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</a:rPr>
              <a:t>Using Assertions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6"/>
          <p:cNvSpPr/>
          <p:nvPr/>
        </p:nvSpPr>
        <p:spPr>
          <a:xfrm>
            <a:off x="504000" y="132696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540000" y="720000"/>
            <a:ext cx="2519280" cy="21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if (x &gt; 0){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   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....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}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Else {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   </a:t>
            </a: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...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}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700000" y="900000"/>
            <a:ext cx="3779280" cy="31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if (x &gt; 0){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    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throw new exception(“myexception”) 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catch(Exception ep){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...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6120000" y="900000"/>
            <a:ext cx="3779280" cy="24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assert x&gt;0 : new String(“x&gt;0”);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03120" y="-338040"/>
            <a:ext cx="9068400" cy="12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</a:rPr>
              <a:t>Logging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8"/>
          <p:cNvSpPr/>
          <p:nvPr/>
        </p:nvSpPr>
        <p:spPr>
          <a:xfrm>
            <a:off x="504000" y="132696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540000" y="720000"/>
            <a:ext cx="9179280" cy="21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- System.out.println() cannot be always used – makes things slow.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- Adding and removing them at all places can be cumbersome.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- Usually not used in production code.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- Logging can be collectively enabled or supressed.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1204920" y="1980000"/>
            <a:ext cx="6062400" cy="53928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1440000" y="2925000"/>
            <a:ext cx="4495320" cy="49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03120" y="-338040"/>
            <a:ext cx="9068400" cy="12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</a:rPr>
              <a:t>Log Levels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00000" y="1153440"/>
            <a:ext cx="703800" cy="226584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/>
          <p:nvPr/>
        </p:nvSpPr>
        <p:spPr>
          <a:xfrm>
            <a:off x="2700000" y="900360"/>
            <a:ext cx="3779280" cy="24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Top -&gt; Bottom levels of logging.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If you log a bottom level,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then you log all levels above it. 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SEVERE, WARNING and INFO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are always enable for every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Java program by default.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6626880" y="1080000"/>
            <a:ext cx="2912400" cy="18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logger.warning(msg);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logger.fine(msg);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logger.log(Level.&lt;Levelname&gt;, msg);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03120" y="-338040"/>
            <a:ext cx="9068400" cy="125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</a:rPr>
              <a:t>Logging Unexpected Exceptions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11"/>
          <p:cNvSpPr/>
          <p:nvPr/>
        </p:nvSpPr>
        <p:spPr>
          <a:xfrm>
            <a:off x="3960000" y="1326960"/>
            <a:ext cx="5612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Mononoki Nerd Font"/>
                <a:ea typeface="Arial"/>
              </a:rPr>
              <a:t> 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540000" y="720000"/>
            <a:ext cx="5939280" cy="24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Two methods commonly used: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95440" y="1440000"/>
            <a:ext cx="5523840" cy="51300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1260000" y="1906560"/>
            <a:ext cx="539280" cy="4327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1620000" y="2340000"/>
            <a:ext cx="4679280" cy="126180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4"/>
          <a:stretch/>
        </p:blipFill>
        <p:spPr>
          <a:xfrm>
            <a:off x="1440000" y="3636720"/>
            <a:ext cx="179280" cy="25416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5"/>
          <a:stretch/>
        </p:blipFill>
        <p:spPr>
          <a:xfrm>
            <a:off x="1593000" y="3960000"/>
            <a:ext cx="6686280" cy="90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914400"/>
            <a:ext cx="5942880" cy="365688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/>
          <p:nvPr/>
        </p:nvSpPr>
        <p:spPr>
          <a:xfrm>
            <a:off x="1145160" y="228600"/>
            <a:ext cx="388332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Inner Classes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715000" y="1077480"/>
            <a:ext cx="411408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Implicit reference to object of outer class. However the correct way to use is to refer with object of the outer class.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5136480" cy="319968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/>
          <p:nvPr/>
        </p:nvSpPr>
        <p:spPr>
          <a:xfrm>
            <a:off x="457200" y="228600"/>
            <a:ext cx="388332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Inner Classes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236920" y="1909080"/>
            <a:ext cx="5049360" cy="83340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5715000" y="3200400"/>
            <a:ext cx="4114080" cy="12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Accessible with an object of the outer class in the inner.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769640" cy="297108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457200" y="228600"/>
            <a:ext cx="3883320" cy="6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Inner Classes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800600" y="1600200"/>
            <a:ext cx="5442480" cy="119232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/>
          <p:nvPr/>
        </p:nvSpPr>
        <p:spPr>
          <a:xfrm>
            <a:off x="5715000" y="3200400"/>
            <a:ext cx="4114080" cy="12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Accessible without requiring in object. Outer class encapsulates the inner class as well.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457200" y="228600"/>
            <a:ext cx="4114080" cy="12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Mononoki Nerd Font Mono"/>
                <a:ea typeface="DejaVu Sans"/>
              </a:rPr>
              <a:t>Anonymous Class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4059000" y="228600"/>
            <a:ext cx="5084280" cy="148428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847520" y="1828800"/>
            <a:ext cx="615276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88360" y="-354600"/>
            <a:ext cx="9068760" cy="125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br>
              <a:rPr sz="3600"/>
            </a:br>
            <a:r>
              <a:rPr b="0" lang="en-IN" sz="3600" spc="-1" strike="noStrike">
                <a:solidFill>
                  <a:srgbClr val="000000"/>
                </a:solidFill>
                <a:latin typeface="Mononoki Nerd Font"/>
              </a:rPr>
              <a:t>Exceptions and Exception Handling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360000" y="1077480"/>
            <a:ext cx="8748720" cy="342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OOP avatar of errors and error handling.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- Array out of bounds. 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- IOException – e.g. File not found error.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- Mathematical exception – divide by zero error, NAN error, floating point exception </a:t>
            </a:r>
            <a:r>
              <a:rPr b="0" i="1" lang="en-US" sz="2150" spc="-1" strike="noStrike">
                <a:solidFill>
                  <a:srgbClr val="000000"/>
                </a:solidFill>
                <a:latin typeface="Mononoki Nerd Font"/>
                <a:ea typeface="DejaVu Sans"/>
              </a:rPr>
              <a:t>etc.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93120" y="331560"/>
            <a:ext cx="929232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Being</a:t>
            </a:r>
            <a:r>
              <a:rPr b="1" lang="en-IN" sz="3600" spc="-72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Defensive</a:t>
            </a:r>
            <a:r>
              <a:rPr b="1" lang="en-IN" sz="3600" spc="-52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"/>
              </a:rPr>
              <a:t>is</a:t>
            </a:r>
            <a:r>
              <a:rPr b="1" lang="en-IN" sz="3600" spc="-52" strike="noStrike">
                <a:solidFill>
                  <a:schemeClr val="dk1"/>
                </a:solidFill>
                <a:latin typeface="Mononoki Nerd Font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"/>
              </a:rPr>
              <a:t>Important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object 3" descr=""/>
          <p:cNvPicPr/>
          <p:nvPr/>
        </p:nvPicPr>
        <p:blipFill>
          <a:blip r:embed="rId1"/>
          <a:stretch/>
        </p:blipFill>
        <p:spPr>
          <a:xfrm>
            <a:off x="396000" y="1045440"/>
            <a:ext cx="3904920" cy="4588200"/>
          </a:xfrm>
          <a:prstGeom prst="rect">
            <a:avLst/>
          </a:prstGeom>
          <a:ln w="0">
            <a:noFill/>
          </a:ln>
        </p:spPr>
      </p:pic>
      <p:grpSp>
        <p:nvGrpSpPr>
          <p:cNvPr id="64" name="object 4"/>
          <p:cNvGrpSpPr/>
          <p:nvPr/>
        </p:nvGrpSpPr>
        <p:grpSpPr>
          <a:xfrm>
            <a:off x="4810320" y="1690920"/>
            <a:ext cx="3976560" cy="3801960"/>
            <a:chOff x="4810320" y="1690920"/>
            <a:chExt cx="3976560" cy="3801960"/>
          </a:xfrm>
        </p:grpSpPr>
        <p:pic>
          <p:nvPicPr>
            <p:cNvPr id="65" name="object 5" descr=""/>
            <p:cNvPicPr/>
            <p:nvPr/>
          </p:nvPicPr>
          <p:blipFill>
            <a:blip r:embed="rId2"/>
            <a:stretch/>
          </p:blipFill>
          <p:spPr>
            <a:xfrm>
              <a:off x="5471640" y="3253320"/>
              <a:ext cx="3315240" cy="2239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" name="object 6" descr=""/>
            <p:cNvPicPr/>
            <p:nvPr/>
          </p:nvPicPr>
          <p:blipFill>
            <a:blip r:embed="rId3"/>
            <a:stretch/>
          </p:blipFill>
          <p:spPr>
            <a:xfrm>
              <a:off x="4810320" y="1690920"/>
              <a:ext cx="3976200" cy="1900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7" name="PlaceHolder 2"/>
          <p:cNvSpPr>
            <a:spLocks noGrp="1"/>
          </p:cNvSpPr>
          <p:nvPr>
            <p:ph type="sldNum" idx="19"/>
          </p:nvPr>
        </p:nvSpPr>
        <p:spPr>
          <a:xfrm>
            <a:off x="9432360" y="5260680"/>
            <a:ext cx="2844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3120" indent="0">
              <a:lnSpc>
                <a:spcPts val="1426"/>
              </a:lnSpc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"/>
              </a:defRPr>
            </a:lvl1pPr>
          </a:lstStyle>
          <a:p>
            <a:pPr marL="123120" indent="0">
              <a:lnSpc>
                <a:spcPts val="1426"/>
              </a:lnSpc>
              <a:buNone/>
              <a:tabLst>
                <a:tab algn="l" pos="0"/>
              </a:tabLst>
            </a:pPr>
            <a:fld id="{700528F5-9E8D-457D-B540-A66511E25062}" type="slidenum">
              <a:rPr b="0" lang="en-IN" sz="1200" spc="-52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object 8"/>
          <p:cNvSpPr/>
          <p:nvPr/>
        </p:nvSpPr>
        <p:spPr>
          <a:xfrm>
            <a:off x="4523400" y="5540760"/>
            <a:ext cx="777600" cy="12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 marL="12600">
              <a:lnSpc>
                <a:spcPct val="100000"/>
              </a:lnSpc>
              <a:spcBef>
                <a:spcPts val="26"/>
              </a:spcBef>
            </a:pPr>
            <a:r>
              <a:rPr b="0" lang="en-IN" sz="800" spc="-1" strike="noStrike">
                <a:solidFill>
                  <a:srgbClr val="333e4e"/>
                </a:solidFill>
                <a:latin typeface="Arial"/>
              </a:rPr>
              <a:t>©</a:t>
            </a:r>
            <a:r>
              <a:rPr b="0" lang="en-IN" sz="800" spc="-15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800" spc="-1" strike="noStrike">
                <a:solidFill>
                  <a:srgbClr val="333e4e"/>
                </a:solidFill>
                <a:latin typeface="Arial"/>
              </a:rPr>
              <a:t>Vivek</a:t>
            </a:r>
            <a:r>
              <a:rPr b="0" lang="en-IN" sz="800" spc="-12" strike="noStrike">
                <a:solidFill>
                  <a:srgbClr val="333e4e"/>
                </a:solidFill>
                <a:latin typeface="Arial"/>
              </a:rPr>
              <a:t> Kumar</a:t>
            </a:r>
            <a:endParaRPr b="0" lang="en-IN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13"/>
          <p:cNvSpPr/>
          <p:nvPr/>
        </p:nvSpPr>
        <p:spPr>
          <a:xfrm>
            <a:off x="767160" y="5169960"/>
            <a:ext cx="151200" cy="2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621"/>
              </a:lnSpc>
            </a:pPr>
            <a:r>
              <a:rPr b="0" lang="en-IN" sz="1450" spc="-52" strike="noStrike">
                <a:solidFill>
                  <a:srgbClr val="000000"/>
                </a:solidFill>
                <a:latin typeface="Courier New"/>
              </a:rPr>
              <a:t>o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object 9"/>
          <p:cNvSpPr/>
          <p:nvPr/>
        </p:nvSpPr>
        <p:spPr>
          <a:xfrm>
            <a:off x="1100520" y="5180040"/>
            <a:ext cx="1761840" cy="21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729"/>
              </a:lnSpc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follows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0" i="1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IN" sz="1450" spc="-21" strike="noStrike">
                <a:solidFill>
                  <a:srgbClr val="000000"/>
                </a:solidFill>
                <a:latin typeface="Arial"/>
              </a:rPr>
              <a:t>block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sldNum" idx="20"/>
          </p:nvPr>
        </p:nvSpPr>
        <p:spPr>
          <a:xfrm>
            <a:off x="9432360" y="5260680"/>
            <a:ext cx="2844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123120" indent="0">
              <a:lnSpc>
                <a:spcPts val="1426"/>
              </a:lnSpc>
              <a:buNone/>
              <a:tabLst>
                <a:tab algn="l" pos="0"/>
              </a:tabLst>
              <a:defRPr b="0" lang="en-IN" sz="1200" spc="-52" strike="noStrike">
                <a:solidFill>
                  <a:schemeClr val="dk1"/>
                </a:solidFill>
                <a:latin typeface="Arial"/>
              </a:defRPr>
            </a:lvl1pPr>
          </a:lstStyle>
          <a:p>
            <a:pPr marL="123120" indent="0">
              <a:lnSpc>
                <a:spcPts val="1426"/>
              </a:lnSpc>
              <a:buNone/>
              <a:tabLst>
                <a:tab algn="l" pos="0"/>
              </a:tabLst>
            </a:pPr>
            <a:fld id="{0CA99DC3-B9AF-464C-8DEF-69A5AD3C6186}" type="slidenum">
              <a:rPr b="0" lang="en-IN" sz="1200" spc="-52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object 11"/>
          <p:cNvSpPr/>
          <p:nvPr/>
        </p:nvSpPr>
        <p:spPr>
          <a:xfrm>
            <a:off x="4095360" y="5539680"/>
            <a:ext cx="1275120" cy="9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 anchor="t">
            <a:spAutoFit/>
          </a:bodyPr>
          <a:p>
            <a:pPr marL="12600">
              <a:lnSpc>
                <a:spcPct val="100000"/>
              </a:lnSpc>
              <a:spcBef>
                <a:spcPts val="40"/>
              </a:spcBef>
            </a:pP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Andries</a:t>
            </a:r>
            <a:r>
              <a:rPr b="0" lang="en-IN" sz="600" spc="-21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van</a:t>
            </a:r>
            <a:r>
              <a:rPr b="0" lang="en-IN" sz="600" spc="-21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Dam</a:t>
            </a:r>
            <a:r>
              <a:rPr b="0" lang="en-IN" sz="600" spc="-21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©</a:t>
            </a:r>
            <a:r>
              <a:rPr b="0" lang="en-IN" sz="600" spc="-15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" strike="noStrike">
                <a:solidFill>
                  <a:srgbClr val="333e4e"/>
                </a:solidFill>
                <a:latin typeface="Arial"/>
              </a:rPr>
              <a:t>2016</a:t>
            </a:r>
            <a:r>
              <a:rPr b="0" lang="en-IN" sz="600" spc="-26" strike="noStrike">
                <a:solidFill>
                  <a:srgbClr val="333e4e"/>
                </a:solidFill>
                <a:latin typeface="Arial"/>
              </a:rPr>
              <a:t> </a:t>
            </a:r>
            <a:r>
              <a:rPr b="0" lang="en-IN" sz="600" spc="-12" strike="noStrike">
                <a:solidFill>
                  <a:srgbClr val="333e4e"/>
                </a:solidFill>
                <a:latin typeface="Arial"/>
              </a:rPr>
              <a:t>9/22/16</a:t>
            </a:r>
            <a:endParaRPr b="0" lang="en-IN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393120" y="299160"/>
            <a:ext cx="929232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Mononoki Nerd Font Mono"/>
              </a:rPr>
              <a:t>Exception</a:t>
            </a:r>
            <a:r>
              <a:rPr b="1" lang="en-IN" sz="3600" spc="-97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600" spc="-1" strike="noStrike">
                <a:solidFill>
                  <a:schemeClr val="dk1"/>
                </a:solidFill>
                <a:latin typeface="Mononoki Nerd Font Mono"/>
              </a:rPr>
              <a:t>Handling</a:t>
            </a:r>
            <a:r>
              <a:rPr b="1" lang="en-IN" sz="3600" spc="-97" strike="noStrike">
                <a:solidFill>
                  <a:schemeClr val="dk1"/>
                </a:solidFill>
                <a:latin typeface="Mononoki Nerd Font Mono"/>
              </a:rPr>
              <a:t> </a:t>
            </a:r>
            <a:r>
              <a:rPr b="1" lang="en-IN" sz="3600" spc="-12" strike="noStrike">
                <a:solidFill>
                  <a:schemeClr val="dk1"/>
                </a:solidFill>
                <a:latin typeface="Mononoki Nerd Font Mono"/>
              </a:rPr>
              <a:t>Syntax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object 14"/>
          <p:cNvSpPr/>
          <p:nvPr/>
        </p:nvSpPr>
        <p:spPr>
          <a:xfrm>
            <a:off x="443520" y="1257480"/>
            <a:ext cx="783540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308520" indent="-295920">
              <a:lnSpc>
                <a:spcPct val="100000"/>
              </a:lnSpc>
              <a:spcBef>
                <a:spcPts val="119"/>
              </a:spcBef>
              <a:buClr>
                <a:srgbClr val="000000"/>
              </a:buClr>
              <a:buFont typeface="Trebuchet MS"/>
              <a:buChar char="●"/>
              <a:tabLst>
                <a:tab algn="l" pos="308520"/>
              </a:tabLst>
            </a:pP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Process</a:t>
            </a:r>
            <a:r>
              <a:rPr b="0" lang="en-IN" sz="1750" spc="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for</a:t>
            </a:r>
            <a:r>
              <a:rPr b="0" lang="en-IN" sz="1750" spc="1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Mononoki Nerd Font Mono"/>
              </a:rPr>
              <a:t>handling</a:t>
            </a:r>
            <a:r>
              <a:rPr b="0" lang="en-IN" sz="1750" spc="4" strike="noStrike">
                <a:solidFill>
                  <a:srgbClr val="000000"/>
                </a:solidFill>
                <a:latin typeface="Mononoki Nerd Font Mono"/>
              </a:rPr>
              <a:t> </a:t>
            </a:r>
            <a:r>
              <a:rPr b="0" lang="en-IN" sz="1750" spc="-12" strike="noStrike">
                <a:solidFill>
                  <a:srgbClr val="000000"/>
                </a:solidFill>
                <a:latin typeface="Mononoki Nerd Font Mono"/>
              </a:rPr>
              <a:t>exceptions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object 15"/>
          <p:cNvSpPr/>
          <p:nvPr/>
        </p:nvSpPr>
        <p:spPr>
          <a:xfrm>
            <a:off x="767160" y="1513800"/>
            <a:ext cx="15120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3000"/>
              </a:lnSpc>
              <a:spcBef>
                <a:spcPts val="96"/>
              </a:spcBef>
            </a:pPr>
            <a:r>
              <a:rPr b="0" lang="en-IN" sz="1450" spc="-52" strike="noStrike">
                <a:solidFill>
                  <a:srgbClr val="000000"/>
                </a:solidFill>
                <a:latin typeface="Courier New"/>
              </a:rPr>
              <a:t>o o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object 16"/>
          <p:cNvSpPr/>
          <p:nvPr/>
        </p:nvSpPr>
        <p:spPr>
          <a:xfrm>
            <a:off x="1100520" y="1539360"/>
            <a:ext cx="780552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 anchor="t">
            <a:spAutoFit/>
          </a:bodyPr>
          <a:p>
            <a:pPr marL="12600">
              <a:lnSpc>
                <a:spcPct val="100000"/>
              </a:lnSpc>
              <a:spcBef>
                <a:spcPts val="320"/>
              </a:spcBef>
            </a:pP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450" spc="-41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some</a:t>
            </a:r>
            <a:r>
              <a:rPr b="0" lang="en-IN" sz="1450" spc="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code,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exception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thrown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by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tried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code,</a:t>
            </a:r>
            <a:r>
              <a:rPr b="0" lang="en-IN" sz="1450" spc="1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finally,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“clean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up”</a:t>
            </a:r>
            <a:r>
              <a:rPr b="0" lang="en-IN" sz="1450" spc="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necessary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30"/>
              </a:spcBef>
            </a:pP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catch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finally</a:t>
            </a:r>
            <a:r>
              <a:rPr b="0" lang="en-IN" sz="1450" spc="14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are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reserved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words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object 30"/>
          <p:cNvSpPr/>
          <p:nvPr/>
        </p:nvSpPr>
        <p:spPr>
          <a:xfrm>
            <a:off x="443520" y="2163960"/>
            <a:ext cx="552816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308520" indent="-295920">
              <a:lnSpc>
                <a:spcPct val="100000"/>
              </a:lnSpc>
              <a:spcBef>
                <a:spcPts val="119"/>
              </a:spcBef>
              <a:buClr>
                <a:srgbClr val="000000"/>
              </a:buClr>
              <a:buFont typeface="Trebuchet MS"/>
              <a:buChar char="●"/>
              <a:tabLst>
                <a:tab algn="l" pos="308520"/>
              </a:tabLst>
            </a:pPr>
            <a:r>
              <a:rPr b="0" lang="en-IN" sz="17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750" spc="-557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denotes code that may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throw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an </a:t>
            </a:r>
            <a:r>
              <a:rPr b="0" lang="en-IN" sz="1750" spc="-12" strike="noStrike">
                <a:solidFill>
                  <a:srgbClr val="000000"/>
                </a:solidFill>
                <a:latin typeface="Arial"/>
              </a:rPr>
              <a:t>exception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object 31"/>
          <p:cNvSpPr/>
          <p:nvPr/>
        </p:nvSpPr>
        <p:spPr>
          <a:xfrm>
            <a:off x="767160" y="2436840"/>
            <a:ext cx="15120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just">
              <a:lnSpc>
                <a:spcPct val="112000"/>
              </a:lnSpc>
              <a:spcBef>
                <a:spcPts val="99"/>
              </a:spcBef>
            </a:pPr>
            <a:r>
              <a:rPr b="0" lang="en-IN" sz="1450" spc="-52" strike="noStrike">
                <a:solidFill>
                  <a:srgbClr val="000000"/>
                </a:solidFill>
                <a:latin typeface="Courier New"/>
              </a:rPr>
              <a:t>o o o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object 32"/>
          <p:cNvSpPr/>
          <p:nvPr/>
        </p:nvSpPr>
        <p:spPr>
          <a:xfrm>
            <a:off x="1100520" y="2461680"/>
            <a:ext cx="7533360" cy="7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0680" bIns="0" anchor="t">
            <a:spAutoFit/>
          </a:bodyPr>
          <a:p>
            <a:pPr marL="12600">
              <a:lnSpc>
                <a:spcPct val="100000"/>
              </a:lnSpc>
              <a:spcBef>
                <a:spcPts val="320"/>
              </a:spcBef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place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questionable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code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within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450" spc="-401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block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3000"/>
              </a:lnSpc>
              <a:spcBef>
                <a:spcPts val="6"/>
              </a:spcBef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450" spc="-409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must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be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immediately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followed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by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50" spc="6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catch</a:t>
            </a:r>
            <a:r>
              <a:rPr b="0" lang="en-IN" sz="1450" spc="114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unlike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if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w/o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21" strike="noStrike">
                <a:solidFill>
                  <a:srgbClr val="000000"/>
                </a:solidFill>
                <a:latin typeface="Arial"/>
              </a:rPr>
              <a:t>else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thus,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ff0000"/>
                </a:solidFill>
                <a:latin typeface="Courier New"/>
              </a:rPr>
              <a:t>try-catch</a:t>
            </a:r>
            <a:r>
              <a:rPr b="0" lang="en-IN" sz="1450" spc="-361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blocks</a:t>
            </a:r>
            <a:r>
              <a:rPr b="0" lang="en-IN" sz="14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always</a:t>
            </a:r>
            <a:r>
              <a:rPr b="0" lang="en-IN" sz="14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occurs</a:t>
            </a:r>
            <a:r>
              <a:rPr b="0" lang="en-IN" sz="1450" spc="6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as</a:t>
            </a:r>
            <a:r>
              <a:rPr b="0" lang="en-IN" sz="1450" spc="6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pairs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object 33"/>
          <p:cNvSpPr/>
          <p:nvPr/>
        </p:nvSpPr>
        <p:spPr>
          <a:xfrm>
            <a:off x="443520" y="3362760"/>
            <a:ext cx="8276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308520" indent="-295920">
              <a:lnSpc>
                <a:spcPct val="100000"/>
              </a:lnSpc>
              <a:spcBef>
                <a:spcPts val="119"/>
              </a:spcBef>
              <a:buClr>
                <a:srgbClr val="000000"/>
              </a:buClr>
              <a:buFont typeface="Trebuchet MS"/>
              <a:buChar char="●"/>
              <a:tabLst>
                <a:tab algn="l" pos="308520"/>
              </a:tabLst>
            </a:pPr>
            <a:r>
              <a:rPr b="0" lang="en-IN" sz="1750" spc="-1" strike="noStrike">
                <a:solidFill>
                  <a:srgbClr val="ff0000"/>
                </a:solidFill>
                <a:latin typeface="Courier New"/>
              </a:rPr>
              <a:t>catch</a:t>
            </a:r>
            <a:r>
              <a:rPr b="0" lang="en-IN" sz="1750" spc="-54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exception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thrown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IN" sz="1750" spc="2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ff0000"/>
                </a:solidFill>
                <a:latin typeface="Courier New"/>
              </a:rPr>
              <a:t>try</a:t>
            </a:r>
            <a:r>
              <a:rPr b="0" lang="en-IN" sz="1750" spc="-54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and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write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special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code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IN" sz="1750" spc="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1" strike="noStrike">
                <a:solidFill>
                  <a:srgbClr val="000000"/>
                </a:solidFill>
                <a:latin typeface="Arial"/>
              </a:rPr>
              <a:t>handle</a:t>
            </a:r>
            <a:r>
              <a:rPr b="0" lang="en-IN" sz="1750" spc="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750" spc="-26" strike="noStrike">
                <a:solidFill>
                  <a:srgbClr val="000000"/>
                </a:solidFill>
                <a:latin typeface="Arial"/>
              </a:rPr>
              <a:t>it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object 34"/>
          <p:cNvSpPr/>
          <p:nvPr/>
        </p:nvSpPr>
        <p:spPr>
          <a:xfrm>
            <a:off x="767160" y="3633840"/>
            <a:ext cx="15120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algn="just">
              <a:lnSpc>
                <a:spcPct val="113000"/>
              </a:lnSpc>
              <a:spcBef>
                <a:spcPts val="96"/>
              </a:spcBef>
            </a:pPr>
            <a:r>
              <a:rPr b="0" lang="en-IN" sz="1450" spc="-52" strike="noStrike">
                <a:solidFill>
                  <a:srgbClr val="000000"/>
                </a:solidFill>
                <a:latin typeface="Courier New"/>
              </a:rPr>
              <a:t>o o o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object 35"/>
          <p:cNvSpPr/>
          <p:nvPr/>
        </p:nvSpPr>
        <p:spPr>
          <a:xfrm>
            <a:off x="1100520" y="3661920"/>
            <a:ext cx="718308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9960" bIns="0" anchor="t">
            <a:spAutoFit/>
          </a:bodyPr>
          <a:p>
            <a:pPr marL="12600">
              <a:lnSpc>
                <a:spcPct val="100000"/>
              </a:lnSpc>
              <a:spcBef>
                <a:spcPts val="315"/>
              </a:spcBef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blocks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distinguished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by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type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exception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ts val="1970"/>
              </a:lnSpc>
              <a:spcBef>
                <a:spcPts val="91"/>
              </a:spcBef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can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have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several</a:t>
            </a:r>
            <a:r>
              <a:rPr b="0" lang="en-IN" sz="1450" spc="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1" i="1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i="1" lang="en-IN" sz="1450" spc="-1" strike="noStrike">
                <a:solidFill>
                  <a:srgbClr val="000000"/>
                </a:solidFill>
                <a:latin typeface="Arial"/>
              </a:rPr>
              <a:t>blocks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each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specifying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particular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type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exception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Once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exception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handled,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execution</a:t>
            </a:r>
            <a:r>
              <a:rPr b="0" lang="en-IN" sz="1450" spc="43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continues</a:t>
            </a:r>
            <a:r>
              <a:rPr b="0" lang="en-IN" sz="1450" spc="4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after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the</a:t>
            </a:r>
            <a:r>
              <a:rPr b="0" lang="en-IN" sz="1450" spc="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catch</a:t>
            </a:r>
            <a:r>
              <a:rPr b="0" lang="en-IN" sz="1450" spc="5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block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object 36"/>
          <p:cNvSpPr/>
          <p:nvPr/>
        </p:nvSpPr>
        <p:spPr>
          <a:xfrm>
            <a:off x="415800" y="4527000"/>
            <a:ext cx="7695000" cy="5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0" anchor="t">
            <a:spAutoFit/>
          </a:bodyPr>
          <a:p>
            <a:pPr marL="334080" indent="-29592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Trebuchet MS"/>
              <a:buChar char="●"/>
              <a:tabLst>
                <a:tab algn="l" pos="334080"/>
              </a:tabLst>
            </a:pPr>
            <a:r>
              <a:rPr b="0" lang="en-IN" sz="1750" spc="-1" strike="noStrike">
                <a:solidFill>
                  <a:srgbClr val="ff0000"/>
                </a:solidFill>
                <a:latin typeface="Courier New"/>
              </a:rPr>
              <a:t>finally</a:t>
            </a:r>
            <a:r>
              <a:rPr b="0" lang="en-IN" sz="1750" spc="75" strike="noStrike">
                <a:solidFill>
                  <a:srgbClr val="ff0000"/>
                </a:solidFill>
                <a:latin typeface="Courier New"/>
              </a:rPr>
              <a:t> </a:t>
            </a:r>
            <a:r>
              <a:rPr b="0" lang="en-IN" sz="1750" spc="-12" strike="noStrike">
                <a:solidFill>
                  <a:srgbClr val="000000"/>
                </a:solidFill>
                <a:latin typeface="Arial"/>
              </a:rPr>
              <a:t>(optional)</a:t>
            </a:r>
            <a:endParaRPr b="0" lang="en-IN" sz="175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302400">
              <a:lnSpc>
                <a:spcPct val="100000"/>
              </a:lnSpc>
              <a:spcBef>
                <a:spcPts val="230"/>
              </a:spcBef>
              <a:buClr>
                <a:srgbClr val="000000"/>
              </a:buClr>
              <a:buFont typeface="Courier New"/>
              <a:buChar char="o"/>
              <a:tabLst>
                <a:tab algn="l" pos="633240"/>
              </a:tabLst>
            </a:pP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special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block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of</a:t>
            </a:r>
            <a:r>
              <a:rPr b="0" lang="en-IN" sz="1450" spc="24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code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that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executed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whether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0" lang="en-IN" sz="145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exception</a:t>
            </a:r>
            <a:r>
              <a:rPr b="0" lang="en-IN" sz="1450" spc="4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IN" sz="1450" spc="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450" spc="-12" strike="noStrike">
                <a:solidFill>
                  <a:srgbClr val="000000"/>
                </a:solidFill>
                <a:latin typeface="Arial"/>
              </a:rPr>
              <a:t>thrown</a:t>
            </a:r>
            <a:endParaRPr b="0" lang="en-IN" sz="14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2024-08-21T09:34:15Z</dcterms:created>
  <dc:creator/>
  <dc:description/>
  <dc:language>en-IN</dc:language>
  <cp:lastModifiedBy/>
  <dcterms:modified xsi:type="dcterms:W3CDTF">2024-09-11T09:24:28Z</dcterms:modified>
  <cp:revision>52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