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png" ContentType="image/png"/>
  <Override PartName="/ppt/media/image11.png" ContentType="image/png"/>
  <Override PartName="/ppt/media/image5.jpeg" ContentType="image/jpeg"/>
  <Override PartName="/ppt/media/image6.jpeg" ContentType="image/jpeg"/>
  <Override PartName="/ppt/media/image21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D64EE0-17F5-4BD1-88AF-4D4BA8874C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859E35-CD4B-4D85-A47F-575798B5FC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37E314-7056-4CFB-A59B-981FE0F6A7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D34D424-602E-496F-9D21-CCAF54E8BA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27C9789-2CF3-4AE4-93CF-7CC23D2DED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A80E99A-CDDC-45B2-BC11-D0C91309BD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1BB6522-F8F5-45F2-BBB3-E378C09EA9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1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4A0689-3EE6-458E-ADE8-5533369340F0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21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EA54FB-2C2A-4641-AA3A-8217BB282569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7"/>
          </p:nvPr>
        </p:nvSpPr>
        <p:spPr>
          <a:xfrm>
            <a:off x="4095360" y="5510160"/>
            <a:ext cx="1273680" cy="11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  <a:defRPr b="0" lang="en-IN" sz="600" spc="-1" strike="noStrike">
                <a:solidFill>
                  <a:srgbClr val="333e4e"/>
                </a:solidFill>
                <a:latin typeface="Arial MT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&lt;footer&gt;</a:t>
            </a:r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8"/>
          </p:nvPr>
        </p:nvSpPr>
        <p:spPr>
          <a:xfrm>
            <a:off x="9056880" y="5309280"/>
            <a:ext cx="282960" cy="22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 MT"/>
              </a:defRPr>
            </a:lvl1pPr>
          </a:lstStyle>
          <a:p>
            <a: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</a:pPr>
            <a:fld id="{B9B9A028-D216-4871-8BF0-461EB30FC103}" type="slidenum">
              <a:rPr b="0" lang="en-IN" sz="1200" spc="-52" strike="noStrike">
                <a:solidFill>
                  <a:schemeClr val="dk1"/>
                </a:solidFill>
                <a:latin typeface="Arial MT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dt" idx="9"/>
          </p:nvPr>
        </p:nvSpPr>
        <p:spPr>
          <a:xfrm>
            <a:off x="504000" y="5273280"/>
            <a:ext cx="2315520" cy="2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0"/>
          </p:nvPr>
        </p:nvSpPr>
        <p:spPr>
          <a:xfrm>
            <a:off x="4095360" y="5510160"/>
            <a:ext cx="1273680" cy="11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  <a:defRPr b="0" lang="en-IN" sz="600" spc="-1" strike="noStrike">
                <a:solidFill>
                  <a:srgbClr val="333e4e"/>
                </a:solidFill>
                <a:latin typeface="Arial MT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&lt;footer&gt;</a:t>
            </a:r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1"/>
          </p:nvPr>
        </p:nvSpPr>
        <p:spPr>
          <a:xfrm>
            <a:off x="9056880" y="5309280"/>
            <a:ext cx="282960" cy="22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 MT"/>
              </a:defRPr>
            </a:lvl1pPr>
          </a:lstStyle>
          <a:p>
            <a: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</a:pPr>
            <a:fld id="{6C2FD1C8-6E9B-4295-A34C-77B5D7F3E800}" type="slidenum">
              <a:rPr b="0" lang="en-IN" sz="1200" spc="-52" strike="noStrike">
                <a:solidFill>
                  <a:schemeClr val="dk1"/>
                </a:solidFill>
                <a:latin typeface="Arial MT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dt" idx="12"/>
          </p:nvPr>
        </p:nvSpPr>
        <p:spPr>
          <a:xfrm>
            <a:off x="504000" y="5273280"/>
            <a:ext cx="2315520" cy="2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ftr" idx="13"/>
          </p:nvPr>
        </p:nvSpPr>
        <p:spPr>
          <a:xfrm>
            <a:off x="3427200" y="5273280"/>
            <a:ext cx="3224520" cy="2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14"/>
          </p:nvPr>
        </p:nvSpPr>
        <p:spPr>
          <a:xfrm>
            <a:off x="9432360" y="5260680"/>
            <a:ext cx="284400" cy="2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3120" indent="0">
              <a:lnSpc>
                <a:spcPts val="1426"/>
              </a:lnSpc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"/>
              </a:defRPr>
            </a:lvl1pPr>
          </a:lstStyle>
          <a:p>
            <a:pPr marL="123120" indent="0">
              <a:lnSpc>
                <a:spcPts val="1426"/>
              </a:lnSpc>
              <a:buNone/>
              <a:tabLst>
                <a:tab algn="l" pos="0"/>
              </a:tabLst>
            </a:pPr>
            <a:fld id="{C1454415-65C8-47C1-9952-32206B69E127}" type="slidenum">
              <a:rPr b="0" lang="en-IN" sz="1200" spc="-52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dt" idx="15"/>
          </p:nvPr>
        </p:nvSpPr>
        <p:spPr>
          <a:xfrm>
            <a:off x="504000" y="5273280"/>
            <a:ext cx="2316960" cy="2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ftr" idx="16"/>
          </p:nvPr>
        </p:nvSpPr>
        <p:spPr>
          <a:xfrm>
            <a:off x="3427200" y="5273280"/>
            <a:ext cx="3224520" cy="2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17"/>
          </p:nvPr>
        </p:nvSpPr>
        <p:spPr>
          <a:xfrm>
            <a:off x="9432360" y="5260680"/>
            <a:ext cx="284400" cy="2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3120" indent="0">
              <a:lnSpc>
                <a:spcPts val="1426"/>
              </a:lnSpc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"/>
              </a:defRPr>
            </a:lvl1pPr>
          </a:lstStyle>
          <a:p>
            <a:pPr marL="123120" indent="0">
              <a:lnSpc>
                <a:spcPts val="1426"/>
              </a:lnSpc>
              <a:buNone/>
              <a:tabLst>
                <a:tab algn="l" pos="0"/>
              </a:tabLst>
            </a:pPr>
            <a:fld id="{94528B7B-E70F-4D7D-ACA7-65B9928CF303}" type="slidenum">
              <a:rPr b="0" lang="en-IN" sz="1200" spc="-52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dt" idx="18"/>
          </p:nvPr>
        </p:nvSpPr>
        <p:spPr>
          <a:xfrm>
            <a:off x="504000" y="5273280"/>
            <a:ext cx="2316960" cy="2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93120" y="331560"/>
            <a:ext cx="8932320" cy="5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03920"/>
            <a:ext cx="4384800" cy="56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56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787720" y="1175760"/>
            <a:ext cx="4002480" cy="77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56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19"/>
          </p:nvPr>
        </p:nvSpPr>
        <p:spPr>
          <a:xfrm>
            <a:off x="4523400" y="5540760"/>
            <a:ext cx="778680" cy="15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26"/>
              </a:spcBef>
              <a:buNone/>
              <a:defRPr b="0" lang="en-IN" sz="800" spc="-1" strike="noStrike">
                <a:solidFill>
                  <a:srgbClr val="333e4e"/>
                </a:solidFill>
                <a:latin typeface="Microsoft Sans Serif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26"/>
              </a:spcBef>
              <a:buNone/>
            </a:pPr>
            <a:r>
              <a:rPr b="0" lang="en-IN" sz="800" spc="-1" strike="noStrike">
                <a:solidFill>
                  <a:srgbClr val="333e4e"/>
                </a:solidFill>
                <a:latin typeface="Microsoft Sans Serif"/>
              </a:rPr>
              <a:t>&lt;footer&gt;</a:t>
            </a:r>
            <a:endParaRPr b="0" lang="en-IN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 idx="20"/>
          </p:nvPr>
        </p:nvSpPr>
        <p:spPr>
          <a:xfrm>
            <a:off x="504000" y="5273280"/>
            <a:ext cx="2318040" cy="2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21"/>
          </p:nvPr>
        </p:nvSpPr>
        <p:spPr>
          <a:xfrm>
            <a:off x="9384840" y="5260680"/>
            <a:ext cx="33300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81360" indent="0">
              <a:lnSpc>
                <a:spcPts val="1426"/>
              </a:lnSpc>
              <a:buNone/>
              <a:defRPr b="0" lang="en-IN" sz="1200" spc="-26" strike="noStrike">
                <a:solidFill>
                  <a:schemeClr val="dk1"/>
                </a:solidFill>
                <a:latin typeface="Microsoft Sans Serif"/>
              </a:defRPr>
            </a:lvl1pPr>
          </a:lstStyle>
          <a:p>
            <a:pPr marL="81360" indent="0">
              <a:lnSpc>
                <a:spcPts val="1426"/>
              </a:lnSpc>
              <a:buNone/>
            </a:pPr>
            <a:fld id="{3CBCDAE8-E5C3-4E8E-82D3-F8D10D339A9B}" type="slidenum">
              <a:rPr b="0" lang="en-IN" sz="1200" spc="-26" strike="noStrike">
                <a:solidFill>
                  <a:schemeClr val="dk1"/>
                </a:solidFill>
                <a:latin typeface="Microsoft Sans Serif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9068760" cy="156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4000" spc="-1" strike="noStrike">
                <a:solidFill>
                  <a:schemeClr val="dk1"/>
                </a:solidFill>
                <a:latin typeface="Mononoki Nerd Font"/>
                <a:ea typeface="Arial"/>
              </a:rPr>
              <a:t>Advanced Programming</a:t>
            </a:r>
            <a:r>
              <a:rPr b="0" lang="en-US" sz="4000" spc="-1" strike="noStrike">
                <a:solidFill>
                  <a:srgbClr val="000000"/>
                </a:solidFill>
                <a:latin typeface="Mononoki Nerd Font"/>
                <a:ea typeface="Arial"/>
              </a:rPr>
              <a:t> </a:t>
            </a:r>
            <a:br>
              <a:rPr sz="4000"/>
            </a:br>
            <a:r>
              <a:rPr b="1" lang="en-US" sz="4000" spc="-1" strike="noStrike">
                <a:solidFill>
                  <a:schemeClr val="dk1"/>
                </a:solidFill>
                <a:latin typeface="Mononoki Nerd Font"/>
                <a:ea typeface="Arial"/>
              </a:rPr>
              <a:t>CSE 201</a:t>
            </a:r>
            <a:r>
              <a:rPr b="0" lang="en-US" sz="4000" spc="-1" strike="noStrike">
                <a:solidFill>
                  <a:srgbClr val="000000"/>
                </a:solidFill>
                <a:latin typeface="Mononoki Nerd Font"/>
                <a:ea typeface="Arial"/>
              </a:rPr>
              <a:t> </a:t>
            </a:r>
            <a:br>
              <a:rPr sz="4000"/>
            </a:br>
            <a:r>
              <a:rPr b="1" lang="en-US" sz="2800" spc="-1" strike="noStrike">
                <a:solidFill>
                  <a:schemeClr val="dk1"/>
                </a:solidFill>
                <a:latin typeface="Mononoki Nerd Font"/>
                <a:ea typeface="Arial"/>
              </a:rPr>
              <a:t>Instructor: Sambuddho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              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(Semester: Monsoon 2024)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Week 5 – Generic Classes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Num" idx="26"/>
          </p:nvPr>
        </p:nvSpPr>
        <p:spPr>
          <a:xfrm>
            <a:off x="9384840" y="5260680"/>
            <a:ext cx="33300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81360" indent="0">
              <a:lnSpc>
                <a:spcPts val="1426"/>
              </a:lnSpc>
              <a:buNone/>
              <a:defRPr b="0" lang="en-IN" sz="1200" spc="-26" strike="noStrike">
                <a:solidFill>
                  <a:schemeClr val="dk1"/>
                </a:solidFill>
                <a:latin typeface="Microsoft Sans Serif"/>
              </a:defRPr>
            </a:lvl1pPr>
          </a:lstStyle>
          <a:p>
            <a:pPr marL="81360" indent="0">
              <a:lnSpc>
                <a:spcPts val="1426"/>
              </a:lnSpc>
              <a:buNone/>
            </a:pPr>
            <a:fld id="{B488A5DE-1E93-467C-9BB8-D3B2B034C99B}" type="slidenum">
              <a:rPr b="0" lang="en-IN" sz="1200" spc="-26" strike="noStrike">
                <a:solidFill>
                  <a:schemeClr val="dk1"/>
                </a:solidFill>
                <a:latin typeface="Microsoft Sans Serif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ftr" idx="27"/>
          </p:nvPr>
        </p:nvSpPr>
        <p:spPr>
          <a:xfrm>
            <a:off x="4523400" y="5540760"/>
            <a:ext cx="778680" cy="3292560"/>
          </a:xfrm>
          <a:prstGeom prst="rect">
            <a:avLst/>
          </a:prstGeom>
          <a:noFill/>
          <a:ln w="0">
            <a:noFill/>
          </a:ln>
        </p:spPr>
        <p:txBody>
          <a:bodyPr lIns="0" rIns="0" tIns="324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26"/>
              </a:spcBef>
              <a:buNone/>
              <a:defRPr b="0" lang="en-IN" sz="800" spc="-1" strike="noStrike">
                <a:solidFill>
                  <a:srgbClr val="333e4e"/>
                </a:solidFill>
                <a:latin typeface="Microsoft Sans Serif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26"/>
              </a:spcBef>
              <a:buNone/>
            </a:pPr>
            <a:r>
              <a:rPr b="0" lang="en-IN" sz="800" spc="-1" strike="noStrike">
                <a:solidFill>
                  <a:srgbClr val="333e4e"/>
                </a:solidFill>
                <a:latin typeface="Microsoft Sans Serif"/>
              </a:rPr>
              <a:t>©</a:t>
            </a:r>
            <a:r>
              <a:rPr b="0" lang="en-IN" sz="800" spc="-12" strike="noStrike">
                <a:solidFill>
                  <a:srgbClr val="333e4e"/>
                </a:solidFill>
                <a:latin typeface="Microsoft Sans Serif"/>
              </a:rPr>
              <a:t> </a:t>
            </a:r>
            <a:r>
              <a:rPr b="0" lang="en-IN" sz="800" spc="-1" strike="noStrike">
                <a:solidFill>
                  <a:srgbClr val="333e4e"/>
                </a:solidFill>
                <a:latin typeface="Microsoft Sans Serif"/>
              </a:rPr>
              <a:t>Vivek</a:t>
            </a:r>
            <a:r>
              <a:rPr b="0" lang="en-IN" sz="800" spc="-12" strike="noStrike">
                <a:solidFill>
                  <a:srgbClr val="333e4e"/>
                </a:solidFill>
                <a:latin typeface="Microsoft Sans Serif"/>
              </a:rPr>
              <a:t> Kumar</a:t>
            </a:r>
            <a:endParaRPr b="0" lang="en-IN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object 52"/>
          <p:cNvSpPr/>
          <p:nvPr/>
        </p:nvSpPr>
        <p:spPr>
          <a:xfrm>
            <a:off x="5883120" y="1230120"/>
            <a:ext cx="32673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 anchor="t">
            <a:spAutoFit/>
          </a:bodyPr>
          <a:p>
            <a:pPr marL="414000" indent="-401400">
              <a:lnSpc>
                <a:spcPts val="2591"/>
              </a:lnSpc>
              <a:spcBef>
                <a:spcPts val="425"/>
              </a:spcBef>
              <a:buClr>
                <a:srgbClr val="000000"/>
              </a:buClr>
              <a:buFont typeface="Trebuchet MS"/>
              <a:buChar char="●"/>
              <a:tabLst>
                <a:tab algn="l" pos="4140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Mononoki Nerd Font Mono"/>
              </a:rPr>
              <a:t>Why</a:t>
            </a:r>
            <a:r>
              <a:rPr b="0" lang="en-IN" sz="2400" spc="-2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Mononoki Nerd Font Mono"/>
              </a:rPr>
              <a:t>this</a:t>
            </a:r>
            <a:r>
              <a:rPr b="0" lang="en-IN" sz="2400" spc="-2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Mononoki Nerd Font Mono"/>
              </a:rPr>
              <a:t>code</a:t>
            </a:r>
            <a:r>
              <a:rPr b="0" lang="en-IN" sz="24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Mononoki Nerd Font Mono"/>
              </a:rPr>
              <a:t>isn’t </a:t>
            </a:r>
            <a:r>
              <a:rPr b="0" lang="en-IN" sz="2400" spc="-12" strike="noStrike">
                <a:solidFill>
                  <a:srgbClr val="000000"/>
                </a:solidFill>
                <a:latin typeface="Mononoki Nerd Font Mono"/>
              </a:rPr>
              <a:t>correct</a:t>
            </a:r>
            <a:endParaRPr b="0" lang="en-IN" sz="24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18" name="object 53"/>
          <p:cNvSpPr/>
          <p:nvPr/>
        </p:nvSpPr>
        <p:spPr>
          <a:xfrm>
            <a:off x="6318360" y="2032560"/>
            <a:ext cx="3315240" cy="169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160" bIns="0" anchor="t">
            <a:spAutoFit/>
          </a:bodyPr>
          <a:p>
            <a:pPr marL="420840" indent="-408960">
              <a:lnSpc>
                <a:spcPts val="2160"/>
              </a:lnSpc>
              <a:spcBef>
                <a:spcPts val="371"/>
              </a:spcBef>
              <a:buClr>
                <a:srgbClr val="000000"/>
              </a:buClr>
              <a:buFont typeface="Courier New"/>
              <a:buChar char="o"/>
              <a:tabLst>
                <a:tab algn="l" pos="420840"/>
                <a:tab algn="l" pos="13244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During</a:t>
            </a:r>
            <a:r>
              <a:rPr b="0" lang="en-IN" sz="2000" spc="-5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instantiation</a:t>
            </a:r>
            <a:r>
              <a:rPr b="0" lang="en-IN" sz="2000" spc="-6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26" strike="noStrike">
                <a:solidFill>
                  <a:srgbClr val="000000"/>
                </a:solidFill>
                <a:latin typeface="Mononoki Nerd Font Mono"/>
              </a:rPr>
              <a:t>we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have</a:t>
            </a:r>
            <a:r>
              <a:rPr b="0" lang="en-IN" sz="20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to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declare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26" strike="noStrike">
                <a:solidFill>
                  <a:srgbClr val="000000"/>
                </a:solidFill>
                <a:latin typeface="Mononoki Nerd Font Mono"/>
              </a:rPr>
              <a:t>the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type</a:t>
            </a:r>
            <a:r>
              <a:rPr b="0" lang="en-IN" sz="20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26" strike="noStrike">
                <a:solidFill>
                  <a:srgbClr val="000000"/>
                </a:solidFill>
                <a:latin typeface="Mononoki Nerd Font Mono"/>
              </a:rPr>
              <a:t>of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fields</a:t>
            </a:r>
            <a:r>
              <a:rPr b="0" lang="en-IN" sz="2000" spc="-26" strike="noStrike">
                <a:solidFill>
                  <a:srgbClr val="000000"/>
                </a:solidFill>
                <a:latin typeface="Mononoki Nerd Font Mono"/>
              </a:rPr>
              <a:t> in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MyGenericList</a:t>
            </a:r>
            <a:r>
              <a:rPr b="0" lang="en-IN" sz="2000" spc="-3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21" strike="noStrike">
                <a:solidFill>
                  <a:srgbClr val="000000"/>
                </a:solidFill>
                <a:latin typeface="Mononoki Nerd Font Mono"/>
              </a:rPr>
              <a:t>class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on</a:t>
            </a:r>
            <a:r>
              <a:rPr b="0" lang="en-IN" sz="20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both</a:t>
            </a:r>
            <a:r>
              <a:rPr b="0" lang="en-IN" sz="20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RHS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and</a:t>
            </a:r>
            <a:r>
              <a:rPr b="0" lang="en-IN" sz="20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26" strike="noStrike">
                <a:solidFill>
                  <a:srgbClr val="000000"/>
                </a:solidFill>
                <a:latin typeface="Mononoki Nerd Font Mono"/>
              </a:rPr>
              <a:t>LHS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of</a:t>
            </a:r>
            <a:r>
              <a:rPr b="0" lang="en-IN" sz="2000" spc="4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 Mono"/>
              </a:rPr>
              <a:t>statement</a:t>
            </a:r>
            <a:endParaRPr b="0" lang="en-IN" sz="20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393120" y="331560"/>
            <a:ext cx="893232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Mononoki Nerd Font Mono"/>
              </a:rPr>
              <a:t>Generic</a:t>
            </a:r>
            <a:r>
              <a:rPr b="1" lang="en-IN" sz="3200" spc="-92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Mononoki Nerd Font Mono"/>
              </a:rPr>
              <a:t>Class</a:t>
            </a:r>
            <a:r>
              <a:rPr b="1" lang="en-IN" sz="3200" spc="-86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Mononoki Nerd Font Mono"/>
              </a:rPr>
              <a:t>with</a:t>
            </a:r>
            <a:r>
              <a:rPr b="1" lang="en-IN" sz="3200" spc="-97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200" spc="-46" strike="noStrike">
                <a:solidFill>
                  <a:schemeClr val="dk1"/>
                </a:solidFill>
                <a:latin typeface="Mononoki Nerd Font Mono"/>
              </a:rPr>
              <a:t>Two</a:t>
            </a:r>
            <a:r>
              <a:rPr b="1" lang="en-IN" sz="3200" spc="-92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Mononoki Nerd Font Mono"/>
              </a:rPr>
              <a:t>Fields</a:t>
            </a:r>
            <a:r>
              <a:rPr b="1" lang="en-IN" sz="3200" spc="-86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200" spc="-12" strike="noStrike">
                <a:solidFill>
                  <a:schemeClr val="dk1"/>
                </a:solidFill>
                <a:latin typeface="Mononoki Nerd Font Mono"/>
              </a:rPr>
              <a:t>(2/3)</a:t>
            </a:r>
            <a:endParaRPr b="0" lang="en-IN" sz="32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20" name="object 55"/>
          <p:cNvSpPr/>
          <p:nvPr/>
        </p:nvSpPr>
        <p:spPr>
          <a:xfrm>
            <a:off x="174960" y="988200"/>
            <a:ext cx="4244400" cy="1600200"/>
          </a:xfrm>
          <a:prstGeom prst="rect">
            <a:avLst/>
          </a:pr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 anchor="t">
            <a:spAutoFit/>
          </a:bodyPr>
          <a:p>
            <a:pPr marL="426600" indent="-33516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public</a:t>
            </a:r>
            <a:r>
              <a:rPr b="0" lang="en-IN" sz="1100" spc="-5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class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Pair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&lt;T1,</a:t>
            </a:r>
            <a:r>
              <a:rPr b="1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T2&gt;</a:t>
            </a:r>
            <a:r>
              <a:rPr b="1" lang="en-IN" sz="1100" spc="-5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{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private</a:t>
            </a:r>
            <a:r>
              <a:rPr b="0" lang="en-IN" sz="1100" spc="-5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T1</a:t>
            </a:r>
            <a:r>
              <a:rPr b="1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21" strike="noStrike">
                <a:solidFill>
                  <a:srgbClr val="7e7e7e"/>
                </a:solidFill>
                <a:latin typeface="Mononoki Nerd Font Mono"/>
              </a:rPr>
              <a:t>key;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426600">
              <a:lnSpc>
                <a:spcPct val="100000"/>
              </a:lnSpc>
              <a:tabLst>
                <a:tab algn="l" pos="0"/>
              </a:tabLst>
            </a:pP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private</a:t>
            </a:r>
            <a:r>
              <a:rPr b="0" lang="en-IN" sz="1100" spc="-5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T2</a:t>
            </a:r>
            <a:r>
              <a:rPr b="1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7e7e7e"/>
                </a:solidFill>
                <a:latin typeface="Mononoki Nerd Font Mono"/>
              </a:rPr>
              <a:t>value;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678240" indent="-251640">
              <a:lnSpc>
                <a:spcPct val="100000"/>
              </a:lnSpc>
              <a:tabLst>
                <a:tab algn="l" pos="0"/>
              </a:tabLst>
            </a:pP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public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Pair(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T1</a:t>
            </a:r>
            <a:r>
              <a:rPr b="1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_k,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T2</a:t>
            </a:r>
            <a:r>
              <a:rPr b="1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_v)</a:t>
            </a:r>
            <a:r>
              <a:rPr b="0" lang="en-IN" sz="1100" spc="-46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{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key</a:t>
            </a:r>
            <a:r>
              <a:rPr b="0" lang="en-IN" sz="1100" spc="-3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=</a:t>
            </a:r>
            <a:r>
              <a:rPr b="0" lang="en-IN" sz="1100" spc="-3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_k;</a:t>
            </a:r>
            <a:r>
              <a:rPr b="0" lang="en-IN" sz="1100" spc="-3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value</a:t>
            </a:r>
            <a:r>
              <a:rPr b="0" lang="en-IN" sz="1100" spc="-3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=</a:t>
            </a:r>
            <a:r>
              <a:rPr b="0" lang="en-IN" sz="1100" spc="-3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26" strike="noStrike">
                <a:solidFill>
                  <a:srgbClr val="7e7e7e"/>
                </a:solidFill>
                <a:latin typeface="Mononoki Nerd Font Mono"/>
              </a:rPr>
              <a:t>_v;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426600">
              <a:lnSpc>
                <a:spcPts val="1310"/>
              </a:lnSpc>
              <a:tabLst>
                <a:tab algn="l" pos="0"/>
              </a:tabLst>
            </a:pP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426600">
              <a:lnSpc>
                <a:spcPct val="100000"/>
              </a:lnSpc>
              <a:tabLst>
                <a:tab algn="l" pos="2270160"/>
              </a:tabLst>
            </a:pP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public</a:t>
            </a:r>
            <a:r>
              <a:rPr b="0" lang="en-IN" sz="1100" spc="-66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T1</a:t>
            </a:r>
            <a:r>
              <a:rPr b="1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getKey()</a:t>
            </a:r>
            <a:r>
              <a:rPr b="0" lang="en-IN" sz="1100" spc="-66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{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	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return</a:t>
            </a:r>
            <a:r>
              <a:rPr b="0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key;</a:t>
            </a:r>
            <a:r>
              <a:rPr b="0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}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public</a:t>
            </a:r>
            <a:r>
              <a:rPr b="0" lang="en-IN" sz="1100" spc="-66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T2</a:t>
            </a:r>
            <a:r>
              <a:rPr b="1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getValue()</a:t>
            </a:r>
            <a:r>
              <a:rPr b="0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{</a:t>
            </a:r>
            <a:r>
              <a:rPr b="0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return</a:t>
            </a:r>
            <a:r>
              <a:rPr b="0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value;</a:t>
            </a:r>
            <a:r>
              <a:rPr b="0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90720">
              <a:lnSpc>
                <a:spcPct val="100000"/>
              </a:lnSpc>
              <a:tabLst>
                <a:tab algn="l" pos="2270160"/>
              </a:tabLst>
            </a:pP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21" name="object 56"/>
          <p:cNvSpPr/>
          <p:nvPr/>
        </p:nvSpPr>
        <p:spPr>
          <a:xfrm>
            <a:off x="173520" y="3102480"/>
            <a:ext cx="5934240" cy="1598760"/>
          </a:xfrm>
          <a:prstGeom prst="rect">
            <a:avLst/>
          </a:pr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 anchor="t">
            <a:spAutoFit/>
          </a:bodyPr>
          <a:p>
            <a:pPr marL="91440">
              <a:lnSpc>
                <a:spcPct val="100000"/>
              </a:lnSpc>
              <a:spcBef>
                <a:spcPts val="720"/>
              </a:spcBef>
            </a:pP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public</a:t>
            </a:r>
            <a:r>
              <a:rPr b="0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class</a:t>
            </a:r>
            <a:r>
              <a:rPr b="0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Main</a:t>
            </a:r>
            <a:r>
              <a:rPr b="1" lang="en-IN" sz="1100" spc="-5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{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426600">
              <a:lnSpc>
                <a:spcPts val="1315"/>
              </a:lnSpc>
            </a:pP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public</a:t>
            </a:r>
            <a:r>
              <a:rPr b="0" lang="en-IN" sz="1100" spc="-8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static</a:t>
            </a:r>
            <a:r>
              <a:rPr b="0" lang="en-IN" sz="1100" spc="-7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void</a:t>
            </a:r>
            <a:r>
              <a:rPr b="0" lang="en-IN" sz="1100" spc="-8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main(Sting</a:t>
            </a:r>
            <a:r>
              <a:rPr b="0" lang="en-IN" sz="1100" spc="-7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args[])</a:t>
            </a:r>
            <a:r>
              <a:rPr b="0" lang="en-IN" sz="1100" spc="-7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{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1212840" indent="-450720">
              <a:lnSpc>
                <a:spcPts val="1321"/>
              </a:lnSpc>
              <a:spcBef>
                <a:spcPts val="40"/>
              </a:spcBef>
              <a:tabLst>
                <a:tab algn="l" pos="0"/>
              </a:tabLst>
            </a:pPr>
            <a:r>
              <a:rPr b="1" lang="en-IN" sz="1100" spc="-12" strike="noStrike">
                <a:solidFill>
                  <a:srgbClr val="0331ff"/>
                </a:solidFill>
                <a:latin typeface="Mononoki Nerd Font Mono"/>
              </a:rPr>
              <a:t>MyGenericList&lt;Pair&lt;String,</a:t>
            </a:r>
            <a:r>
              <a:rPr b="1" lang="en-IN" sz="1100" spc="-60" strike="noStrike">
                <a:solidFill>
                  <a:srgbClr val="0331ff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0331ff"/>
                </a:solidFill>
                <a:latin typeface="Mononoki Nerd Font Mono"/>
              </a:rPr>
              <a:t>Integer&gt;&gt;</a:t>
            </a:r>
            <a:r>
              <a:rPr b="1" lang="en-IN" sz="1100" spc="-55" strike="noStrike">
                <a:solidFill>
                  <a:srgbClr val="0331ff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331ff"/>
                </a:solidFill>
                <a:latin typeface="Mononoki Nerd Font Mono"/>
              </a:rPr>
              <a:t>db</a:t>
            </a:r>
            <a:r>
              <a:rPr b="0" lang="en-IN" sz="1100" spc="-60" strike="noStrike">
                <a:solidFill>
                  <a:srgbClr val="0331ff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=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new</a:t>
            </a:r>
            <a:r>
              <a:rPr b="0" lang="en-IN" sz="1100" spc="-4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100" spc="-12" strike="noStrike">
                <a:solidFill>
                  <a:srgbClr val="0331ff"/>
                </a:solidFill>
                <a:latin typeface="Mononoki Nerd Font Mono"/>
              </a:rPr>
              <a:t>MyGenericList&lt;Pair&gt;</a:t>
            </a:r>
            <a:r>
              <a:rPr b="0" lang="en-IN" sz="1100" spc="-12" strike="noStrike">
                <a:solidFill>
                  <a:srgbClr val="000000"/>
                </a:solidFill>
                <a:latin typeface="Mononoki Nerd Font Mono"/>
              </a:rPr>
              <a:t>();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762120">
              <a:lnSpc>
                <a:spcPts val="1321"/>
              </a:lnSpc>
              <a:tabLst>
                <a:tab algn="l" pos="0"/>
              </a:tabLst>
            </a:pP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db.add(new</a:t>
            </a:r>
            <a:r>
              <a:rPr b="0" lang="en-IN" sz="1100" spc="-97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Pair&lt;String,</a:t>
            </a:r>
            <a:r>
              <a:rPr b="0" lang="en-IN" sz="1100" spc="-97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7e7e7e"/>
                </a:solidFill>
                <a:latin typeface="Mononoki Nerd Font Mono"/>
              </a:rPr>
              <a:t>Integer&gt;(“John”,</a:t>
            </a:r>
            <a:r>
              <a:rPr b="0" lang="en-IN" sz="1100" spc="-97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7e7e7e"/>
                </a:solidFill>
                <a:latin typeface="Mononoki Nerd Font Mono"/>
              </a:rPr>
              <a:t>2343));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db.add(new</a:t>
            </a:r>
            <a:r>
              <a:rPr b="0" lang="en-IN" sz="1100" spc="-106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Pair&lt;String,</a:t>
            </a:r>
            <a:r>
              <a:rPr b="0" lang="en-IN" sz="1100" spc="-97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7e7e7e"/>
                </a:solidFill>
                <a:latin typeface="Mononoki Nerd Font Mono"/>
              </a:rPr>
              <a:t>Integer&gt;(“Susane”,</a:t>
            </a:r>
            <a:r>
              <a:rPr b="0" lang="en-IN" sz="1100" spc="-97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7e7e7e"/>
                </a:solidFill>
                <a:latin typeface="Mononoki Nerd Font Mono"/>
              </a:rPr>
              <a:t>8908));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762120">
              <a:lnSpc>
                <a:spcPts val="1270"/>
              </a:lnSpc>
              <a:tabLst>
                <a:tab algn="l" pos="0"/>
              </a:tabLst>
            </a:pPr>
            <a:r>
              <a:rPr b="0" lang="en-IN" sz="1100" spc="-26" strike="noStrike">
                <a:solidFill>
                  <a:srgbClr val="7e7e7e"/>
                </a:solidFill>
                <a:latin typeface="Mononoki Nerd Font Mono"/>
              </a:rPr>
              <a:t>...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426600">
              <a:lnSpc>
                <a:spcPts val="1315"/>
              </a:lnSpc>
              <a:tabLst>
                <a:tab algn="l" pos="0"/>
              </a:tabLst>
            </a:pP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91440">
              <a:lnSpc>
                <a:spcPct val="100000"/>
              </a:lnSpc>
              <a:tabLst>
                <a:tab algn="l" pos="0"/>
              </a:tabLst>
            </a:pP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ftr" idx="28"/>
          </p:nvPr>
        </p:nvSpPr>
        <p:spPr>
          <a:xfrm>
            <a:off x="4523400" y="5540760"/>
            <a:ext cx="778680" cy="3292560"/>
          </a:xfrm>
          <a:prstGeom prst="rect">
            <a:avLst/>
          </a:prstGeom>
          <a:noFill/>
          <a:ln w="0">
            <a:noFill/>
          </a:ln>
        </p:spPr>
        <p:txBody>
          <a:bodyPr lIns="0" rIns="0" tIns="324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26"/>
              </a:spcBef>
              <a:buNone/>
              <a:defRPr b="0" lang="en-IN" sz="800" spc="-1" strike="noStrike">
                <a:solidFill>
                  <a:srgbClr val="333e4e"/>
                </a:solidFill>
                <a:latin typeface="Microsoft Sans Serif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26"/>
              </a:spcBef>
              <a:buNone/>
            </a:pPr>
            <a:r>
              <a:rPr b="0" lang="en-IN" sz="800" spc="-1" strike="noStrike">
                <a:solidFill>
                  <a:srgbClr val="333e4e"/>
                </a:solidFill>
                <a:latin typeface="Microsoft Sans Serif"/>
              </a:rPr>
              <a:t>©</a:t>
            </a:r>
            <a:r>
              <a:rPr b="0" lang="en-IN" sz="800" spc="-12" strike="noStrike">
                <a:solidFill>
                  <a:srgbClr val="333e4e"/>
                </a:solidFill>
                <a:latin typeface="Microsoft Sans Serif"/>
              </a:rPr>
              <a:t> </a:t>
            </a:r>
            <a:r>
              <a:rPr b="0" lang="en-IN" sz="800" spc="-1" strike="noStrike">
                <a:solidFill>
                  <a:srgbClr val="333e4e"/>
                </a:solidFill>
                <a:latin typeface="Microsoft Sans Serif"/>
              </a:rPr>
              <a:t>Vivek</a:t>
            </a:r>
            <a:r>
              <a:rPr b="0" lang="en-IN" sz="800" spc="-12" strike="noStrike">
                <a:solidFill>
                  <a:srgbClr val="333e4e"/>
                </a:solidFill>
                <a:latin typeface="Microsoft Sans Serif"/>
              </a:rPr>
              <a:t> Kumar</a:t>
            </a:r>
            <a:endParaRPr b="0" lang="en-IN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object 58"/>
          <p:cNvSpPr/>
          <p:nvPr/>
        </p:nvSpPr>
        <p:spPr>
          <a:xfrm>
            <a:off x="5883120" y="1230120"/>
            <a:ext cx="3397680" cy="169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 anchor="t">
            <a:spAutoFit/>
          </a:bodyPr>
          <a:p>
            <a:pPr marL="414000" indent="-401400">
              <a:lnSpc>
                <a:spcPts val="2591"/>
              </a:lnSpc>
              <a:spcBef>
                <a:spcPts val="425"/>
              </a:spcBef>
              <a:buClr>
                <a:srgbClr val="000000"/>
              </a:buClr>
              <a:buFont typeface="Trebuchet MS"/>
              <a:buChar char="●"/>
              <a:tabLst>
                <a:tab algn="l" pos="41400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This</a:t>
            </a:r>
            <a:r>
              <a:rPr b="0" lang="en-IN" sz="20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is</a:t>
            </a:r>
            <a:r>
              <a:rPr b="0" lang="en-IN" sz="20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the</a:t>
            </a:r>
            <a:r>
              <a:rPr b="0" lang="en-IN" sz="20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 Mono"/>
              </a:rPr>
              <a:t>correct implementation</a:t>
            </a:r>
            <a:r>
              <a:rPr b="0" lang="en-IN" sz="2000" spc="-10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26" strike="noStrike">
                <a:solidFill>
                  <a:srgbClr val="000000"/>
                </a:solidFill>
                <a:latin typeface="Mononoki Nerd Font Mono"/>
              </a:rPr>
              <a:t>and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usage</a:t>
            </a:r>
            <a:r>
              <a:rPr b="0" lang="en-IN" sz="2000" spc="-2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of</a:t>
            </a:r>
            <a:r>
              <a:rPr b="0" lang="en-IN" sz="20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a</a:t>
            </a:r>
            <a:r>
              <a:rPr b="0" lang="en-IN" sz="20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 Mono"/>
              </a:rPr>
              <a:t>generic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class</a:t>
            </a:r>
            <a:r>
              <a:rPr b="0" lang="en-IN" sz="2000" spc="-3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with</a:t>
            </a:r>
            <a:r>
              <a:rPr b="0" lang="en-IN" sz="2000" spc="-3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 Mono"/>
              </a:rPr>
              <a:t>multiple fields</a:t>
            </a:r>
            <a:endParaRPr b="0" lang="en-IN" sz="20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393120" y="331560"/>
            <a:ext cx="893232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Mononoki Nerd Font Mono"/>
              </a:rPr>
              <a:t>Generic</a:t>
            </a:r>
            <a:r>
              <a:rPr b="1" lang="en-IN" sz="3200" spc="-92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Mononoki Nerd Font Mono"/>
              </a:rPr>
              <a:t>Class</a:t>
            </a:r>
            <a:r>
              <a:rPr b="1" lang="en-IN" sz="3200" spc="-86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Mononoki Nerd Font Mono"/>
              </a:rPr>
              <a:t>with</a:t>
            </a:r>
            <a:r>
              <a:rPr b="1" lang="en-IN" sz="3200" spc="-97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200" spc="-46" strike="noStrike">
                <a:solidFill>
                  <a:schemeClr val="dk1"/>
                </a:solidFill>
                <a:latin typeface="Mononoki Nerd Font Mono"/>
              </a:rPr>
              <a:t>Two</a:t>
            </a:r>
            <a:r>
              <a:rPr b="1" lang="en-IN" sz="3200" spc="-92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Mononoki Nerd Font Mono"/>
              </a:rPr>
              <a:t>Fields</a:t>
            </a:r>
            <a:r>
              <a:rPr b="1" lang="en-IN" sz="3200" spc="-86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200" spc="-12" strike="noStrike">
                <a:solidFill>
                  <a:schemeClr val="dk1"/>
                </a:solidFill>
                <a:latin typeface="Mononoki Nerd Font Mono"/>
              </a:rPr>
              <a:t>(3/3)</a:t>
            </a:r>
            <a:endParaRPr b="0" lang="en-IN" sz="32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25" name="object 60"/>
          <p:cNvSpPr/>
          <p:nvPr/>
        </p:nvSpPr>
        <p:spPr>
          <a:xfrm>
            <a:off x="9460080" y="5244840"/>
            <a:ext cx="215280" cy="1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26" strike="noStrike">
                <a:solidFill>
                  <a:srgbClr val="000000"/>
                </a:solidFill>
                <a:latin typeface="Microsoft Sans Serif"/>
              </a:rPr>
              <a:t>14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object 61"/>
          <p:cNvSpPr/>
          <p:nvPr/>
        </p:nvSpPr>
        <p:spPr>
          <a:xfrm>
            <a:off x="174960" y="988200"/>
            <a:ext cx="4244400" cy="1600200"/>
          </a:xfrm>
          <a:prstGeom prst="rect">
            <a:avLst/>
          </a:pr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 anchor="t">
            <a:spAutoFit/>
          </a:bodyPr>
          <a:p>
            <a:pPr marL="426600" indent="-33516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public</a:t>
            </a:r>
            <a:r>
              <a:rPr b="0" lang="en-IN" sz="1100" spc="-5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class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Pair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&lt;T1,</a:t>
            </a:r>
            <a:r>
              <a:rPr b="1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T2&gt;</a:t>
            </a:r>
            <a:r>
              <a:rPr b="1" lang="en-IN" sz="1100" spc="-5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{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private</a:t>
            </a:r>
            <a:r>
              <a:rPr b="0" lang="en-IN" sz="1100" spc="-5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T1</a:t>
            </a:r>
            <a:r>
              <a:rPr b="1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21" strike="noStrike">
                <a:solidFill>
                  <a:srgbClr val="7e7e7e"/>
                </a:solidFill>
                <a:latin typeface="Mononoki Nerd Font Mono"/>
              </a:rPr>
              <a:t>key;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426600">
              <a:lnSpc>
                <a:spcPct val="100000"/>
              </a:lnSpc>
              <a:tabLst>
                <a:tab algn="l" pos="0"/>
              </a:tabLst>
            </a:pP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private</a:t>
            </a:r>
            <a:r>
              <a:rPr b="0" lang="en-IN" sz="1100" spc="-5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T2</a:t>
            </a:r>
            <a:r>
              <a:rPr b="1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7e7e7e"/>
                </a:solidFill>
                <a:latin typeface="Mononoki Nerd Font Mono"/>
              </a:rPr>
              <a:t>value;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678240" indent="-251640">
              <a:lnSpc>
                <a:spcPct val="100000"/>
              </a:lnSpc>
              <a:tabLst>
                <a:tab algn="l" pos="0"/>
              </a:tabLst>
            </a:pP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public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Pair(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T1</a:t>
            </a:r>
            <a:r>
              <a:rPr b="1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_k,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T2</a:t>
            </a:r>
            <a:r>
              <a:rPr b="1" lang="en-IN" sz="1100" spc="-5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_v)</a:t>
            </a:r>
            <a:r>
              <a:rPr b="0" lang="en-IN" sz="1100" spc="-46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{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key</a:t>
            </a:r>
            <a:r>
              <a:rPr b="0" lang="en-IN" sz="1100" spc="-3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=</a:t>
            </a:r>
            <a:r>
              <a:rPr b="0" lang="en-IN" sz="1100" spc="-3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_k;</a:t>
            </a:r>
            <a:r>
              <a:rPr b="0" lang="en-IN" sz="1100" spc="-3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value</a:t>
            </a:r>
            <a:r>
              <a:rPr b="0" lang="en-IN" sz="1100" spc="-3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=</a:t>
            </a:r>
            <a:r>
              <a:rPr b="0" lang="en-IN" sz="1100" spc="-32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26" strike="noStrike">
                <a:solidFill>
                  <a:srgbClr val="7e7e7e"/>
                </a:solidFill>
                <a:latin typeface="Mononoki Nerd Font Mono"/>
              </a:rPr>
              <a:t>_v;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426600">
              <a:lnSpc>
                <a:spcPts val="1310"/>
              </a:lnSpc>
              <a:tabLst>
                <a:tab algn="l" pos="0"/>
              </a:tabLst>
            </a:pP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426600">
              <a:lnSpc>
                <a:spcPct val="100000"/>
              </a:lnSpc>
              <a:tabLst>
                <a:tab algn="l" pos="2270160"/>
              </a:tabLst>
            </a:pP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public</a:t>
            </a:r>
            <a:r>
              <a:rPr b="0" lang="en-IN" sz="1100" spc="-66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T1</a:t>
            </a:r>
            <a:r>
              <a:rPr b="1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getKey()</a:t>
            </a:r>
            <a:r>
              <a:rPr b="0" lang="en-IN" sz="1100" spc="-66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{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	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return</a:t>
            </a:r>
            <a:r>
              <a:rPr b="0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key;</a:t>
            </a:r>
            <a:r>
              <a:rPr b="0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}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public</a:t>
            </a:r>
            <a:r>
              <a:rPr b="0" lang="en-IN" sz="1100" spc="-66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T2</a:t>
            </a:r>
            <a:r>
              <a:rPr b="1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getValue()</a:t>
            </a:r>
            <a:r>
              <a:rPr b="0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{</a:t>
            </a:r>
            <a:r>
              <a:rPr b="0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return</a:t>
            </a:r>
            <a:r>
              <a:rPr b="0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value;</a:t>
            </a:r>
            <a:r>
              <a:rPr b="0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90720">
              <a:lnSpc>
                <a:spcPct val="100000"/>
              </a:lnSpc>
              <a:tabLst>
                <a:tab algn="l" pos="2270160"/>
              </a:tabLst>
            </a:pP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27" name="object 62"/>
          <p:cNvSpPr/>
          <p:nvPr/>
        </p:nvSpPr>
        <p:spPr>
          <a:xfrm>
            <a:off x="173520" y="3102480"/>
            <a:ext cx="5934240" cy="1598760"/>
          </a:xfrm>
          <a:prstGeom prst="rect">
            <a:avLst/>
          </a:pr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 anchor="t">
            <a:spAutoFit/>
          </a:bodyPr>
          <a:p>
            <a:pPr marL="91440">
              <a:lnSpc>
                <a:spcPct val="100000"/>
              </a:lnSpc>
              <a:spcBef>
                <a:spcPts val="720"/>
              </a:spcBef>
            </a:pP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public</a:t>
            </a:r>
            <a:r>
              <a:rPr b="0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class</a:t>
            </a:r>
            <a:r>
              <a:rPr b="0" lang="en-IN" sz="1100" spc="-6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7e7e7e"/>
                </a:solidFill>
                <a:latin typeface="Mononoki Nerd Font Mono"/>
              </a:rPr>
              <a:t>Main</a:t>
            </a:r>
            <a:r>
              <a:rPr b="1" lang="en-IN" sz="1100" spc="-5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{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426600">
              <a:lnSpc>
                <a:spcPts val="1315"/>
              </a:lnSpc>
            </a:pP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public</a:t>
            </a:r>
            <a:r>
              <a:rPr b="0" lang="en-IN" sz="1100" spc="-8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static</a:t>
            </a:r>
            <a:r>
              <a:rPr b="0" lang="en-IN" sz="1100" spc="-7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void</a:t>
            </a:r>
            <a:r>
              <a:rPr b="0" lang="en-IN" sz="1100" spc="-80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main(Sting</a:t>
            </a:r>
            <a:r>
              <a:rPr b="0" lang="en-IN" sz="1100" spc="-7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args[])</a:t>
            </a:r>
            <a:r>
              <a:rPr b="0" lang="en-IN" sz="1100" spc="-75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{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762120">
              <a:lnSpc>
                <a:spcPts val="1315"/>
              </a:lnSpc>
            </a:pPr>
            <a:r>
              <a:rPr b="1" lang="en-IN" sz="1100" spc="-12" strike="noStrike">
                <a:solidFill>
                  <a:srgbClr val="0331ff"/>
                </a:solidFill>
                <a:latin typeface="Mononoki Nerd Font Mono"/>
              </a:rPr>
              <a:t>MyGenericList&lt;Pair&lt;String,</a:t>
            </a:r>
            <a:r>
              <a:rPr b="1" lang="en-IN" sz="1100" spc="-60" strike="noStrike">
                <a:solidFill>
                  <a:srgbClr val="0331ff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0331ff"/>
                </a:solidFill>
                <a:latin typeface="Mononoki Nerd Font Mono"/>
              </a:rPr>
              <a:t>Integer&gt;&gt;</a:t>
            </a:r>
            <a:r>
              <a:rPr b="1" lang="en-IN" sz="1100" spc="-55" strike="noStrike">
                <a:solidFill>
                  <a:srgbClr val="0331ff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331ff"/>
                </a:solidFill>
                <a:latin typeface="Mononoki Nerd Font Mono"/>
              </a:rPr>
              <a:t>db</a:t>
            </a:r>
            <a:r>
              <a:rPr b="0" lang="en-IN" sz="1100" spc="-60" strike="noStrike">
                <a:solidFill>
                  <a:srgbClr val="0331ff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=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762120" indent="450720">
              <a:lnSpc>
                <a:spcPct val="100000"/>
              </a:lnSpc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new</a:t>
            </a:r>
            <a:r>
              <a:rPr b="0" lang="en-IN" sz="1100" spc="-4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100" spc="-12" strike="noStrike">
                <a:solidFill>
                  <a:srgbClr val="0331ff"/>
                </a:solidFill>
                <a:latin typeface="Mononoki Nerd Font Mono"/>
              </a:rPr>
              <a:t>MyGenericList&lt;Pair&lt;String,</a:t>
            </a:r>
            <a:r>
              <a:rPr b="1" lang="en-IN" sz="1100" spc="-35" strike="noStrike">
                <a:solidFill>
                  <a:srgbClr val="0331ff"/>
                </a:solidFill>
                <a:latin typeface="Mononoki Nerd Font Mono"/>
              </a:rPr>
              <a:t> </a:t>
            </a:r>
            <a:r>
              <a:rPr b="1" lang="en-IN" sz="1100" spc="-12" strike="noStrike">
                <a:solidFill>
                  <a:srgbClr val="0331ff"/>
                </a:solidFill>
                <a:latin typeface="Mononoki Nerd Font Mono"/>
              </a:rPr>
              <a:t>Integer&gt;&gt;</a:t>
            </a:r>
            <a:r>
              <a:rPr b="0" lang="en-IN" sz="1100" spc="-12" strike="noStrike">
                <a:solidFill>
                  <a:srgbClr val="000000"/>
                </a:solidFill>
                <a:latin typeface="Mononoki Nerd Font Mono"/>
              </a:rPr>
              <a:t>();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db.add(new</a:t>
            </a:r>
            <a:r>
              <a:rPr b="0" lang="en-IN" sz="1100" spc="-97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Pair&lt;String,</a:t>
            </a:r>
            <a:r>
              <a:rPr b="0" lang="en-IN" sz="1100" spc="-97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7e7e7e"/>
                </a:solidFill>
                <a:latin typeface="Mononoki Nerd Font Mono"/>
              </a:rPr>
              <a:t>Integer&gt;(“John”,</a:t>
            </a:r>
            <a:r>
              <a:rPr b="0" lang="en-IN" sz="1100" spc="-97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7e7e7e"/>
                </a:solidFill>
                <a:latin typeface="Mononoki Nerd Font Mono"/>
              </a:rPr>
              <a:t>2343));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db.add(new</a:t>
            </a:r>
            <a:r>
              <a:rPr b="0" lang="en-IN" sz="1100" spc="-106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7e7e7e"/>
                </a:solidFill>
                <a:latin typeface="Mononoki Nerd Font Mono"/>
              </a:rPr>
              <a:t>Pair&lt;String,</a:t>
            </a:r>
            <a:r>
              <a:rPr b="0" lang="en-IN" sz="1100" spc="-97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7e7e7e"/>
                </a:solidFill>
                <a:latin typeface="Mononoki Nerd Font Mono"/>
              </a:rPr>
              <a:t>Integer&gt;(“Susane”,</a:t>
            </a:r>
            <a:r>
              <a:rPr b="0" lang="en-IN" sz="1100" spc="-97" strike="noStrike">
                <a:solidFill>
                  <a:srgbClr val="7e7e7e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7e7e7e"/>
                </a:solidFill>
                <a:latin typeface="Mononoki Nerd Font Mono"/>
              </a:rPr>
              <a:t>8908));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762120">
              <a:lnSpc>
                <a:spcPts val="1315"/>
              </a:lnSpc>
              <a:tabLst>
                <a:tab algn="l" pos="0"/>
              </a:tabLst>
            </a:pPr>
            <a:r>
              <a:rPr b="0" lang="en-IN" sz="1100" spc="-26" strike="noStrike">
                <a:solidFill>
                  <a:srgbClr val="7e7e7e"/>
                </a:solidFill>
                <a:latin typeface="Mononoki Nerd Font Mono"/>
              </a:rPr>
              <a:t>...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426600">
              <a:lnSpc>
                <a:spcPts val="1315"/>
              </a:lnSpc>
              <a:tabLst>
                <a:tab algn="l" pos="0"/>
              </a:tabLst>
            </a:pP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91440">
              <a:lnSpc>
                <a:spcPct val="100000"/>
              </a:lnSpc>
              <a:tabLst>
                <a:tab algn="l" pos="0"/>
              </a:tabLst>
            </a:pPr>
            <a:r>
              <a:rPr b="0" lang="en-IN" sz="1100" spc="-52" strike="noStrike">
                <a:solidFill>
                  <a:srgbClr val="7e7e7e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bject 63"/>
          <p:cNvSpPr/>
          <p:nvPr/>
        </p:nvSpPr>
        <p:spPr>
          <a:xfrm>
            <a:off x="6107040" y="1207800"/>
            <a:ext cx="3342600" cy="95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330840" indent="-29268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Trebuchet MS"/>
              <a:buChar char="●"/>
              <a:tabLst>
                <a:tab algn="l" pos="330840"/>
              </a:tabLst>
            </a:pPr>
            <a:r>
              <a:rPr b="0" lang="en-IN" sz="1750" spc="-1" strike="noStrike">
                <a:solidFill>
                  <a:srgbClr val="000000"/>
                </a:solidFill>
                <a:latin typeface="Mononoki Nerd Font Mono"/>
              </a:rPr>
              <a:t>Arrays</a:t>
            </a:r>
            <a:r>
              <a:rPr b="0" lang="en-IN" sz="1750" spc="-1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Mononoki Nerd Font Mono"/>
              </a:rPr>
              <a:t>are </a:t>
            </a:r>
            <a:r>
              <a:rPr b="0" lang="en-IN" sz="1750" spc="-12" strike="noStrike">
                <a:solidFill>
                  <a:srgbClr val="000000"/>
                </a:solidFill>
                <a:latin typeface="Mononoki Nerd Font Mono"/>
              </a:rPr>
              <a:t>covariant</a:t>
            </a:r>
            <a:endParaRPr b="0" lang="en-IN" sz="1750" spc="-1" strike="noStrike">
              <a:solidFill>
                <a:srgbClr val="000000"/>
              </a:solidFill>
              <a:latin typeface="Mononoki Nerd Font Mono"/>
            </a:endParaRPr>
          </a:p>
          <a:p>
            <a:pPr lvl="1" marL="624240" indent="-29844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Courier New"/>
              <a:buChar char="o"/>
              <a:tabLst>
                <a:tab algn="l" pos="624240"/>
              </a:tabLst>
            </a:pPr>
            <a:r>
              <a:rPr b="0" lang="en-IN" sz="1450" spc="-1" strike="noStrike">
                <a:solidFill>
                  <a:srgbClr val="000000"/>
                </a:solidFill>
                <a:latin typeface="Mononoki Nerd Font Mono"/>
              </a:rPr>
              <a:t>Subclass array type</a:t>
            </a:r>
            <a:r>
              <a:rPr b="0" lang="en-IN" sz="1450" spc="9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Mononoki Nerd Font Mono"/>
              </a:rPr>
              <a:t>can</a:t>
            </a:r>
            <a:r>
              <a:rPr b="0" lang="en-IN" sz="1450" spc="9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50" spc="-26" strike="noStrike">
                <a:solidFill>
                  <a:srgbClr val="000000"/>
                </a:solidFill>
                <a:latin typeface="Mononoki Nerd Font Mono"/>
              </a:rPr>
              <a:t>be </a:t>
            </a:r>
            <a:r>
              <a:rPr b="0" lang="en-IN" sz="1450" spc="-1" strike="noStrike">
                <a:solidFill>
                  <a:srgbClr val="000000"/>
                </a:solidFill>
                <a:latin typeface="Mononoki Nerd Font Mono"/>
              </a:rPr>
              <a:t>assigned to</a:t>
            </a:r>
            <a:r>
              <a:rPr b="0" lang="en-IN" sz="1450" spc="-1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Mononoki Nerd Font Mono"/>
              </a:rPr>
              <a:t>superclass</a:t>
            </a:r>
            <a:r>
              <a:rPr b="0" lang="en-IN" sz="1450" spc="-7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50" spc="-21" strike="noStrike">
                <a:solidFill>
                  <a:srgbClr val="000000"/>
                </a:solidFill>
                <a:latin typeface="Mononoki Nerd Font Mono"/>
              </a:rPr>
              <a:t>array </a:t>
            </a:r>
            <a:r>
              <a:rPr b="0" lang="en-IN" sz="1450" spc="-12" strike="noStrike">
                <a:solidFill>
                  <a:srgbClr val="000000"/>
                </a:solidFill>
                <a:latin typeface="Mononoki Nerd Font Mono"/>
              </a:rPr>
              <a:t>reference</a:t>
            </a:r>
            <a:endParaRPr b="0" lang="en-IN" sz="145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29" name="object 64"/>
          <p:cNvSpPr/>
          <p:nvPr/>
        </p:nvSpPr>
        <p:spPr>
          <a:xfrm>
            <a:off x="6107040" y="2290680"/>
            <a:ext cx="3366720" cy="13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330840" indent="-292680">
              <a:lnSpc>
                <a:spcPct val="100000"/>
              </a:lnSpc>
              <a:spcBef>
                <a:spcPts val="326"/>
              </a:spcBef>
              <a:buClr>
                <a:srgbClr val="000000"/>
              </a:buClr>
              <a:buFont typeface="Trebuchet MS"/>
              <a:buChar char="●"/>
              <a:tabLst>
                <a:tab algn="l" pos="33084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Mononoki Nerd Font Mono"/>
              </a:rPr>
              <a:t>Generics</a:t>
            </a:r>
            <a:r>
              <a:rPr b="0" lang="en-IN" sz="16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 Mono"/>
              </a:rPr>
              <a:t>are</a:t>
            </a:r>
            <a:r>
              <a:rPr b="0" lang="en-IN" sz="1600" spc="-3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Mononoki Nerd Font Mono"/>
              </a:rPr>
              <a:t>invariant</a:t>
            </a:r>
            <a:endParaRPr b="0" lang="en-IN" sz="1600" spc="-1" strike="noStrike">
              <a:solidFill>
                <a:srgbClr val="000000"/>
              </a:solidFill>
              <a:latin typeface="Mononoki Nerd Font Mono"/>
            </a:endParaRPr>
          </a:p>
          <a:p>
            <a:pPr lvl="1" marL="624240" indent="-298440">
              <a:lnSpc>
                <a:spcPts val="1579"/>
              </a:lnSpc>
              <a:spcBef>
                <a:spcPts val="386"/>
              </a:spcBef>
              <a:buClr>
                <a:srgbClr val="000000"/>
              </a:buClr>
              <a:buFont typeface="Courier New"/>
              <a:buChar char="o"/>
              <a:tabLst>
                <a:tab algn="l" pos="62424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Mononoki Nerd Font Mono"/>
              </a:rPr>
              <a:t>Subclass type generic </a:t>
            </a:r>
            <a:r>
              <a:rPr b="0" lang="en-IN" sz="1400" spc="-21" strike="noStrike">
                <a:solidFill>
                  <a:srgbClr val="000000"/>
                </a:solidFill>
                <a:latin typeface="Mononoki Nerd Font Mono"/>
              </a:rPr>
              <a:t>type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 Mono"/>
              </a:rPr>
              <a:t>cannot be</a:t>
            </a:r>
            <a:r>
              <a:rPr b="0" lang="en-IN" sz="1400" spc="-7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 Mono"/>
              </a:rPr>
              <a:t>assigned</a:t>
            </a:r>
            <a:r>
              <a:rPr b="0" lang="en-IN" sz="1400" spc="-7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Mononoki Nerd Font Mono"/>
              </a:rPr>
              <a:t>to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 Mono"/>
              </a:rPr>
              <a:t>superclass</a:t>
            </a:r>
            <a:r>
              <a:rPr b="0" lang="en-IN" sz="14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 Mono"/>
              </a:rPr>
              <a:t>generic</a:t>
            </a:r>
            <a:r>
              <a:rPr b="0" lang="en-IN" sz="14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Mononoki Nerd Font Mono"/>
              </a:rPr>
              <a:t>reference.</a:t>
            </a:r>
            <a:endParaRPr b="0" lang="en-IN" sz="1400" spc="-1" strike="noStrike">
              <a:solidFill>
                <a:srgbClr val="000000"/>
              </a:solidFill>
              <a:latin typeface="Mononoki Nerd Font Mono"/>
            </a:endParaRPr>
          </a:p>
          <a:p>
            <a:pPr lvl="1" marL="624240" indent="-298440">
              <a:lnSpc>
                <a:spcPts val="1579"/>
              </a:lnSpc>
              <a:spcBef>
                <a:spcPts val="386"/>
              </a:spcBef>
              <a:buClr>
                <a:srgbClr val="000000"/>
              </a:buClr>
              <a:buFont typeface="Courier New"/>
              <a:buChar char="o"/>
              <a:tabLst>
                <a:tab algn="l" pos="624240"/>
              </a:tabLst>
            </a:pPr>
            <a:endParaRPr b="0" lang="en-IN" sz="14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30" name="object 65"/>
          <p:cNvSpPr/>
          <p:nvPr/>
        </p:nvSpPr>
        <p:spPr>
          <a:xfrm>
            <a:off x="6120000" y="3931560"/>
            <a:ext cx="3485160" cy="16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331560" indent="-293400">
              <a:lnSpc>
                <a:spcPts val="1888"/>
              </a:lnSpc>
              <a:spcBef>
                <a:spcPts val="334"/>
              </a:spcBef>
              <a:buClr>
                <a:srgbClr val="000000"/>
              </a:buClr>
              <a:buFont typeface="Trebuchet MS"/>
              <a:buChar char="●"/>
              <a:tabLst>
                <a:tab algn="l" pos="331560"/>
              </a:tabLst>
            </a:pPr>
            <a:r>
              <a:rPr b="0" lang="en-IN" sz="1750" spc="-1" strike="noStrike">
                <a:solidFill>
                  <a:srgbClr val="000000"/>
                </a:solidFill>
                <a:latin typeface="Mononoki Nerd Font Mono"/>
              </a:rPr>
              <a:t>If</a:t>
            </a:r>
            <a:r>
              <a:rPr b="0" lang="en-IN" sz="1750" spc="-2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Mononoki Nerd Font Mono"/>
              </a:rPr>
              <a:t>generic</a:t>
            </a:r>
            <a:r>
              <a:rPr b="0" lang="en-IN" sz="1750" spc="-2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Mononoki Nerd Font Mono"/>
              </a:rPr>
              <a:t>array</a:t>
            </a:r>
            <a:r>
              <a:rPr b="0" lang="en-IN" sz="1750" spc="-2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Mononoki Nerd Font Mono"/>
              </a:rPr>
              <a:t>creation</a:t>
            </a:r>
            <a:r>
              <a:rPr b="0" lang="en-IN" sz="1750" spc="-2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750" spc="-26" strike="noStrike">
                <a:solidFill>
                  <a:srgbClr val="000000"/>
                </a:solidFill>
                <a:latin typeface="Mononoki Nerd Font Mono"/>
              </a:rPr>
              <a:t>was </a:t>
            </a:r>
            <a:r>
              <a:rPr b="0" lang="en-IN" sz="1750" spc="-1" strike="noStrike">
                <a:solidFill>
                  <a:srgbClr val="000000"/>
                </a:solidFill>
                <a:latin typeface="Mononoki Nerd Font Mono"/>
              </a:rPr>
              <a:t>allowed</a:t>
            </a:r>
            <a:r>
              <a:rPr b="0" lang="en-IN" sz="1750" spc="-4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Mononoki Nerd Font Mono"/>
              </a:rPr>
              <a:t>then</a:t>
            </a:r>
            <a:r>
              <a:rPr b="0" lang="en-IN" sz="1750" spc="-5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Mononoki Nerd Font Mono"/>
              </a:rPr>
              <a:t>compile</a:t>
            </a:r>
            <a:r>
              <a:rPr b="0" lang="en-IN" sz="1750" spc="-5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750" spc="-21" strike="noStrike">
                <a:solidFill>
                  <a:srgbClr val="000000"/>
                </a:solidFill>
                <a:latin typeface="Mononoki Nerd Font Mono"/>
              </a:rPr>
              <a:t>time </a:t>
            </a:r>
            <a:r>
              <a:rPr b="0" lang="en-IN" sz="1750" spc="-1" strike="noStrike">
                <a:solidFill>
                  <a:srgbClr val="000000"/>
                </a:solidFill>
                <a:latin typeface="Mononoki Nerd Font Mono"/>
              </a:rPr>
              <a:t>strict</a:t>
            </a:r>
            <a:r>
              <a:rPr b="0" lang="en-IN" sz="175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Mononoki Nerd Font Mono"/>
              </a:rPr>
              <a:t>type</a:t>
            </a:r>
            <a:r>
              <a:rPr b="0" lang="en-IN" sz="1750" spc="-3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Mononoki Nerd Font Mono"/>
              </a:rPr>
              <a:t>checking</a:t>
            </a:r>
            <a:r>
              <a:rPr b="0" lang="en-IN" sz="1750" spc="-3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750" spc="-12" strike="noStrike">
                <a:solidFill>
                  <a:srgbClr val="000000"/>
                </a:solidFill>
                <a:latin typeface="Mononoki Nerd Font Mono"/>
              </a:rPr>
              <a:t>cannot </a:t>
            </a:r>
            <a:r>
              <a:rPr b="0" lang="en-IN" sz="1750" spc="-1" strike="noStrike">
                <a:solidFill>
                  <a:srgbClr val="000000"/>
                </a:solidFill>
                <a:latin typeface="Mononoki Nerd Font Mono"/>
              </a:rPr>
              <a:t>be</a:t>
            </a:r>
            <a:r>
              <a:rPr b="0" lang="en-IN" sz="1750" spc="-12" strike="noStrike">
                <a:solidFill>
                  <a:srgbClr val="000000"/>
                </a:solidFill>
                <a:latin typeface="Mononoki Nerd Font Mono"/>
              </a:rPr>
              <a:t> enforced.</a:t>
            </a:r>
            <a:endParaRPr b="0" lang="en-IN" sz="1750" spc="-1" strike="noStrike">
              <a:solidFill>
                <a:srgbClr val="000000"/>
              </a:solidFill>
              <a:latin typeface="Mononoki Nerd Font Mono"/>
            </a:endParaRPr>
          </a:p>
          <a:p>
            <a:pPr lvl="1" marL="624240" indent="-298440">
              <a:lnSpc>
                <a:spcPts val="1579"/>
              </a:lnSpc>
              <a:spcBef>
                <a:spcPts val="360"/>
              </a:spcBef>
              <a:buClr>
                <a:srgbClr val="000000"/>
              </a:buClr>
              <a:buFont typeface="Courier New"/>
              <a:buChar char="o"/>
              <a:tabLst>
                <a:tab algn="l" pos="624240"/>
              </a:tabLst>
            </a:pPr>
            <a:r>
              <a:rPr b="0" lang="en-IN" sz="1450" spc="-1" strike="noStrike">
                <a:solidFill>
                  <a:srgbClr val="000000"/>
                </a:solidFill>
                <a:latin typeface="Mononoki Nerd Font Mono"/>
              </a:rPr>
              <a:t>Runtime </a:t>
            </a:r>
            <a:r>
              <a:rPr b="0" lang="en-IN" sz="1450" spc="-12" strike="noStrike">
                <a:solidFill>
                  <a:srgbClr val="000000"/>
                </a:solidFill>
                <a:latin typeface="Mononoki Nerd Font Mono"/>
              </a:rPr>
              <a:t>ClassCastException </a:t>
            </a:r>
            <a:r>
              <a:rPr b="0" lang="en-IN" sz="1450" spc="-1" strike="noStrike">
                <a:solidFill>
                  <a:srgbClr val="000000"/>
                </a:solidFill>
                <a:latin typeface="Mononoki Nerd Font Mono"/>
              </a:rPr>
              <a:t>will</a:t>
            </a:r>
            <a:r>
              <a:rPr b="0" lang="en-IN" sz="1450" spc="-1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Mononoki Nerd Font Mono"/>
              </a:rPr>
              <a:t>be</a:t>
            </a:r>
            <a:r>
              <a:rPr b="0" lang="en-IN" sz="1450" spc="4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Mononoki Nerd Font Mono"/>
              </a:rPr>
              <a:t>generated</a:t>
            </a:r>
            <a:r>
              <a:rPr b="0" lang="en-IN" sz="1450" spc="-7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Mononoki Nerd Font Mono"/>
              </a:rPr>
              <a:t>in </a:t>
            </a:r>
            <a:r>
              <a:rPr b="0" lang="en-IN" sz="1450" spc="-26" strike="noStrike">
                <a:solidFill>
                  <a:srgbClr val="000000"/>
                </a:solidFill>
                <a:latin typeface="Mononoki Nerd Font Mono"/>
              </a:rPr>
              <a:t>the </a:t>
            </a:r>
            <a:r>
              <a:rPr b="0" lang="en-IN" sz="1450" spc="-1" strike="noStrike">
                <a:solidFill>
                  <a:srgbClr val="000000"/>
                </a:solidFill>
                <a:latin typeface="Mononoki Nerd Font Mono"/>
              </a:rPr>
              <a:t>example</a:t>
            </a:r>
            <a:r>
              <a:rPr b="0" lang="en-IN" sz="1450" spc="4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50" spc="-21" strike="noStrike">
                <a:solidFill>
                  <a:srgbClr val="000000"/>
                </a:solidFill>
                <a:latin typeface="Mononoki Nerd Font Mono"/>
              </a:rPr>
              <a:t>here.</a:t>
            </a:r>
            <a:endParaRPr b="0" lang="en-IN" sz="145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296280"/>
            <a:ext cx="8932320" cy="96372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</a:pPr>
            <a:r>
              <a:rPr b="1" lang="en-IN" sz="2600" spc="-1" strike="noStrike">
                <a:solidFill>
                  <a:schemeClr val="dk1"/>
                </a:solidFill>
                <a:latin typeface="Mononoki Nerd Font Mono"/>
              </a:rPr>
              <a:t>Why</a:t>
            </a:r>
            <a:r>
              <a:rPr b="1" lang="en-IN" sz="2600" spc="-46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2600" spc="-1" strike="noStrike">
                <a:solidFill>
                  <a:schemeClr val="dk1"/>
                </a:solidFill>
                <a:latin typeface="Mononoki Nerd Font Mono"/>
              </a:rPr>
              <a:t>Generic</a:t>
            </a:r>
            <a:r>
              <a:rPr b="1" lang="en-IN" sz="2600" spc="-137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2600" spc="-1" strike="noStrike">
                <a:solidFill>
                  <a:schemeClr val="dk1"/>
                </a:solidFill>
                <a:latin typeface="Mononoki Nerd Font Mono"/>
              </a:rPr>
              <a:t>Array</a:t>
            </a:r>
            <a:r>
              <a:rPr b="1" lang="en-IN" sz="2600" spc="-32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2600" spc="-1" strike="noStrike">
                <a:solidFill>
                  <a:schemeClr val="dk1"/>
                </a:solidFill>
                <a:latin typeface="Mononoki Nerd Font Mono"/>
              </a:rPr>
              <a:t>Creation</a:t>
            </a:r>
            <a:r>
              <a:rPr b="1" lang="en-IN" sz="2600" spc="-32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2600" spc="-1" strike="noStrike">
                <a:solidFill>
                  <a:schemeClr val="dk1"/>
                </a:solidFill>
                <a:latin typeface="Mononoki Nerd Font Mono"/>
              </a:rPr>
              <a:t>not</a:t>
            </a:r>
            <a:r>
              <a:rPr b="1" lang="en-IN" sz="2600" spc="-137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2600" spc="-1" strike="noStrike">
                <a:solidFill>
                  <a:schemeClr val="dk1"/>
                </a:solidFill>
                <a:latin typeface="Mononoki Nerd Font Mono"/>
              </a:rPr>
              <a:t>Allowed</a:t>
            </a:r>
            <a:r>
              <a:rPr b="1" lang="en-IN" sz="2600" spc="-32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2600" spc="-52" strike="noStrike">
                <a:solidFill>
                  <a:schemeClr val="dk1"/>
                </a:solidFill>
                <a:latin typeface="Mononoki Nerd Font Mono"/>
              </a:rPr>
              <a:t>?</a:t>
            </a:r>
            <a:endParaRPr b="0" lang="en-IN" sz="26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32" name="object 67"/>
          <p:cNvSpPr/>
          <p:nvPr/>
        </p:nvSpPr>
        <p:spPr>
          <a:xfrm>
            <a:off x="9460080" y="5244840"/>
            <a:ext cx="215280" cy="1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IN" sz="19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object 68"/>
          <p:cNvSpPr/>
          <p:nvPr/>
        </p:nvSpPr>
        <p:spPr>
          <a:xfrm>
            <a:off x="174960" y="933840"/>
            <a:ext cx="5822640" cy="707040"/>
          </a:xfrm>
          <a:prstGeom prst="rect">
            <a:avLst/>
          </a:pr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 anchor="t">
            <a:spAutoFit/>
          </a:bodyPr>
          <a:p>
            <a:pPr marL="90720">
              <a:lnSpc>
                <a:spcPct val="100000"/>
              </a:lnSpc>
              <a:spcBef>
                <a:spcPts val="720"/>
              </a:spcBef>
            </a:pPr>
            <a:r>
              <a:rPr b="0" lang="en-IN" sz="1300" spc="-1" strike="noStrike">
                <a:solidFill>
                  <a:srgbClr val="007f00"/>
                </a:solidFill>
                <a:latin typeface="Mononoki Nerd Font Mono"/>
              </a:rPr>
              <a:t>//</a:t>
            </a:r>
            <a:r>
              <a:rPr b="0" lang="en-IN" sz="1300" spc="-32" strike="noStrike">
                <a:solidFill>
                  <a:srgbClr val="007f00"/>
                </a:solidFill>
                <a:latin typeface="Mononoki Nerd Font Mono"/>
              </a:rPr>
              <a:t> </a:t>
            </a:r>
            <a:r>
              <a:rPr b="0" lang="en-IN" sz="1300" spc="-1" strike="noStrike">
                <a:solidFill>
                  <a:srgbClr val="007f00"/>
                </a:solidFill>
                <a:latin typeface="Mononoki Nerd Font Mono"/>
              </a:rPr>
              <a:t>Legal</a:t>
            </a:r>
            <a:r>
              <a:rPr b="0" lang="en-IN" sz="1300" spc="-26" strike="noStrike">
                <a:solidFill>
                  <a:srgbClr val="007f00"/>
                </a:solidFill>
                <a:latin typeface="Mononoki Nerd Font Mono"/>
              </a:rPr>
              <a:t> </a:t>
            </a:r>
            <a:r>
              <a:rPr b="0" lang="en-IN" sz="1300" spc="-1" strike="noStrike">
                <a:solidFill>
                  <a:srgbClr val="007f00"/>
                </a:solidFill>
                <a:latin typeface="Mononoki Nerd Font Mono"/>
              </a:rPr>
              <a:t>statement</a:t>
            </a:r>
            <a:r>
              <a:rPr b="0" lang="en-IN" sz="1300" spc="-26" strike="noStrike">
                <a:solidFill>
                  <a:srgbClr val="007f00"/>
                </a:solidFill>
                <a:latin typeface="Mononoki Nerd Font Mono"/>
              </a:rPr>
              <a:t> </a:t>
            </a:r>
            <a:r>
              <a:rPr b="0" lang="en-IN" sz="1300" spc="-1" strike="noStrike">
                <a:solidFill>
                  <a:srgbClr val="007f00"/>
                </a:solidFill>
                <a:latin typeface="Mononoki Nerd Font Mono"/>
              </a:rPr>
              <a:t>(arrays</a:t>
            </a:r>
            <a:r>
              <a:rPr b="0" lang="en-IN" sz="1300" spc="-26" strike="noStrike">
                <a:solidFill>
                  <a:srgbClr val="007f00"/>
                </a:solidFill>
                <a:latin typeface="Mononoki Nerd Font Mono"/>
              </a:rPr>
              <a:t> </a:t>
            </a:r>
            <a:r>
              <a:rPr b="0" lang="en-IN" sz="1300" spc="-1" strike="noStrike">
                <a:solidFill>
                  <a:srgbClr val="007f00"/>
                </a:solidFill>
                <a:latin typeface="Mononoki Nerd Font Mono"/>
              </a:rPr>
              <a:t>are</a:t>
            </a:r>
            <a:r>
              <a:rPr b="0" lang="en-IN" sz="1300" spc="-26" strike="noStrike">
                <a:solidFill>
                  <a:srgbClr val="007f00"/>
                </a:solidFill>
                <a:latin typeface="Mononoki Nerd Font Mono"/>
              </a:rPr>
              <a:t> </a:t>
            </a:r>
            <a:r>
              <a:rPr b="0" lang="en-IN" sz="1300" spc="-12" strike="noStrike">
                <a:solidFill>
                  <a:srgbClr val="007f00"/>
                </a:solidFill>
                <a:latin typeface="Mononoki Nerd Font Mono"/>
              </a:rPr>
              <a:t>covariant)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 Mono"/>
              </a:rPr>
              <a:t>Object</a:t>
            </a:r>
            <a:r>
              <a:rPr b="0" lang="en-IN" sz="1300" spc="-2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 Mono"/>
              </a:rPr>
              <a:t>array[]</a:t>
            </a:r>
            <a:r>
              <a:rPr b="0" lang="en-IN" sz="1300" spc="-2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 Mono"/>
              </a:rPr>
              <a:t>=</a:t>
            </a:r>
            <a:r>
              <a:rPr b="0" lang="en-IN" sz="1300" spc="-2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 Mono"/>
              </a:rPr>
              <a:t>new</a:t>
            </a:r>
            <a:r>
              <a:rPr b="0" lang="en-IN" sz="1300" spc="-2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300" spc="-12" strike="noStrike">
                <a:solidFill>
                  <a:srgbClr val="000000"/>
                </a:solidFill>
                <a:latin typeface="Mononoki Nerd Font Mono"/>
              </a:rPr>
              <a:t>Integer[10];</a:t>
            </a:r>
            <a:endParaRPr b="0" lang="en-IN" sz="1300" spc="-1" strike="noStrike">
              <a:solidFill>
                <a:srgbClr val="000000"/>
              </a:solidFill>
              <a:latin typeface="Mononoki Nerd Font Mono"/>
            </a:endParaRPr>
          </a:p>
          <a:p>
            <a:pPr marL="90720">
              <a:lnSpc>
                <a:spcPts val="1681"/>
              </a:lnSpc>
              <a:spcBef>
                <a:spcPts val="45"/>
              </a:spcBef>
            </a:pPr>
            <a:r>
              <a:rPr b="0" lang="en-IN" sz="1300" spc="-1" strike="noStrike">
                <a:solidFill>
                  <a:srgbClr val="ff0000"/>
                </a:solidFill>
                <a:latin typeface="Mononoki Nerd Font Mono"/>
              </a:rPr>
              <a:t>//</a:t>
            </a:r>
            <a:r>
              <a:rPr b="0" lang="en-IN" sz="1300" spc="-46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300" spc="-1" strike="noStrike">
                <a:solidFill>
                  <a:srgbClr val="ff0000"/>
                </a:solidFill>
                <a:latin typeface="Mononoki Nerd Font Mono"/>
              </a:rPr>
              <a:t>Compilation</a:t>
            </a:r>
            <a:r>
              <a:rPr b="0" lang="en-IN" sz="1300" spc="-32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300" spc="-1" strike="noStrike">
                <a:solidFill>
                  <a:srgbClr val="ff0000"/>
                </a:solidFill>
                <a:latin typeface="Mononoki Nerd Font Mono"/>
              </a:rPr>
              <a:t>error</a:t>
            </a:r>
            <a:r>
              <a:rPr b="0" lang="en-IN" sz="1300" spc="-35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300" spc="-1" strike="noStrike">
                <a:solidFill>
                  <a:srgbClr val="ff0000"/>
                </a:solidFill>
                <a:latin typeface="Mononoki Nerd Font Mono"/>
              </a:rPr>
              <a:t>below</a:t>
            </a:r>
            <a:r>
              <a:rPr b="0" lang="en-IN" sz="1300" spc="-32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300" spc="-1" strike="noStrike">
                <a:solidFill>
                  <a:srgbClr val="ff0000"/>
                </a:solidFill>
                <a:latin typeface="Mononoki Nerd Font Mono"/>
              </a:rPr>
              <a:t>(generics</a:t>
            </a:r>
            <a:r>
              <a:rPr b="0" lang="en-IN" sz="1300" spc="-32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300" spc="-26" strike="noStrike">
                <a:solidFill>
                  <a:srgbClr val="ff0000"/>
                </a:solidFill>
                <a:latin typeface="Mononoki Nerd Font Mono"/>
              </a:rPr>
              <a:t>are </a:t>
            </a:r>
            <a:r>
              <a:rPr b="0" lang="en-IN" sz="1300" spc="-12" strike="noStrike">
                <a:solidFill>
                  <a:srgbClr val="ff0000"/>
                </a:solidFill>
                <a:latin typeface="Mononoki Nerd Font Mono"/>
              </a:rPr>
              <a:t>invariant)</a:t>
            </a:r>
            <a:endParaRPr b="0" lang="en-IN" sz="13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34" name="object 69"/>
          <p:cNvSpPr/>
          <p:nvPr/>
        </p:nvSpPr>
        <p:spPr>
          <a:xfrm>
            <a:off x="261720" y="1959480"/>
            <a:ext cx="5555880" cy="2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Mononoki Nerd Font Mono"/>
              </a:rPr>
              <a:t>List&lt;Object&gt;</a:t>
            </a:r>
            <a:r>
              <a:rPr b="1" lang="en-IN" sz="14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Mononoki Nerd Font Mono"/>
              </a:rPr>
              <a:t>myList</a:t>
            </a:r>
            <a:r>
              <a:rPr b="1" lang="en-IN" sz="1400" spc="-2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Mononoki Nerd Font Mono"/>
              </a:rPr>
              <a:t>=</a:t>
            </a:r>
            <a:r>
              <a:rPr b="1" lang="en-IN" sz="14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Mononoki Nerd Font Mono"/>
              </a:rPr>
              <a:t>new</a:t>
            </a:r>
            <a:r>
              <a:rPr b="1" lang="en-IN" sz="1400" spc="-2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Mononoki Nerd Font Mono"/>
              </a:rPr>
              <a:t>ArrayList&lt;Integer&gt;();</a:t>
            </a:r>
            <a:endParaRPr b="0" lang="en-IN" sz="14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35" name="object 70"/>
          <p:cNvSpPr/>
          <p:nvPr/>
        </p:nvSpPr>
        <p:spPr>
          <a:xfrm>
            <a:off x="303120" y="4680000"/>
            <a:ext cx="527688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>
                <a:solidFill>
                  <a:srgbClr val="ff0000"/>
                </a:solidFill>
                <a:latin typeface="Mononoki Nerd Font Mono"/>
              </a:rPr>
              <a:t>//</a:t>
            </a:r>
            <a:r>
              <a:rPr b="0" lang="en-IN" sz="1400" spc="-26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400" spc="-1" strike="noStrike">
                <a:solidFill>
                  <a:srgbClr val="ff0000"/>
                </a:solidFill>
                <a:latin typeface="Mononoki Nerd Font Mono"/>
              </a:rPr>
              <a:t>This</a:t>
            </a:r>
            <a:r>
              <a:rPr b="0" lang="en-IN" sz="1400" spc="-21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400" spc="-1" strike="noStrike">
                <a:solidFill>
                  <a:srgbClr val="ff0000"/>
                </a:solidFill>
                <a:latin typeface="Mononoki Nerd Font Mono"/>
              </a:rPr>
              <a:t>will</a:t>
            </a:r>
            <a:r>
              <a:rPr b="0" lang="en-IN" sz="1400" spc="-26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400" spc="-1" strike="noStrike">
                <a:solidFill>
                  <a:srgbClr val="ff0000"/>
                </a:solidFill>
                <a:latin typeface="Mononoki Nerd Font Mono"/>
              </a:rPr>
              <a:t>generate</a:t>
            </a:r>
            <a:r>
              <a:rPr b="0" lang="en-IN" sz="1400" spc="-21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400" spc="-12" strike="noStrike">
                <a:solidFill>
                  <a:srgbClr val="ff0000"/>
                </a:solidFill>
                <a:latin typeface="Mononoki Nerd Font Mono"/>
              </a:rPr>
              <a:t>ClassCastException</a:t>
            </a:r>
            <a:endParaRPr b="0" lang="en-IN" sz="1400" spc="-1" strike="noStrike">
              <a:solidFill>
                <a:srgbClr val="000000"/>
              </a:solidFill>
              <a:latin typeface="Mononoki Nerd Font Mono"/>
            </a:endParaRPr>
          </a:p>
          <a:p>
            <a:pPr marL="3816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Mononoki Nerd Font Mono"/>
              </a:rPr>
              <a:t>int</a:t>
            </a:r>
            <a:r>
              <a:rPr b="1" lang="en-IN" sz="1400" spc="4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Mononoki Nerd Font Mono"/>
              </a:rPr>
              <a:t>my_int_number</a:t>
            </a:r>
            <a:r>
              <a:rPr b="1" lang="en-IN" sz="1400" spc="9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Mononoki Nerd Font Mono"/>
              </a:rPr>
              <a:t>=</a:t>
            </a:r>
            <a:r>
              <a:rPr b="1" lang="en-IN" sz="1400" spc="9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Mononoki Nerd Font Mono"/>
              </a:rPr>
              <a:t>objArray[0].get(</a:t>
            </a:r>
            <a:r>
              <a:rPr b="1" lang="en-IN" sz="1400" spc="-650" strike="noStrike">
                <a:solidFill>
                  <a:srgbClr val="000000"/>
                </a:solidFill>
                <a:latin typeface="Mononoki Nerd Font Mono"/>
              </a:rPr>
              <a:t>0</a:t>
            </a:r>
            <a:r>
              <a:rPr b="1" lang="en-IN" sz="1400" spc="-670" strike="noStrike">
                <a:solidFill>
                  <a:srgbClr val="000000"/>
                </a:solidFill>
                <a:latin typeface="Mononoki Nerd Font Mono"/>
              </a:rPr>
              <a:t>)    ; </a:t>
            </a:r>
            <a:endParaRPr b="0" lang="en-IN" sz="14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36" name="object 71"/>
          <p:cNvSpPr/>
          <p:nvPr/>
        </p:nvSpPr>
        <p:spPr>
          <a:xfrm>
            <a:off x="174960" y="2265120"/>
            <a:ext cx="5822640" cy="2247480"/>
          </a:xfrm>
          <a:prstGeom prst="rect">
            <a:avLst/>
          </a:pr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 anchor="t">
            <a:spAutoFit/>
          </a:bodyPr>
          <a:p>
            <a:pPr marL="90720">
              <a:lnSpc>
                <a:spcPct val="100000"/>
              </a:lnSpc>
              <a:spcBef>
                <a:spcPts val="720"/>
              </a:spcBef>
            </a:pPr>
            <a:r>
              <a:rPr b="0" lang="en-IN" sz="1400" spc="-1" strike="noStrike">
                <a:solidFill>
                  <a:srgbClr val="ff0000"/>
                </a:solidFill>
                <a:latin typeface="Mononoki Nerd Font Mono"/>
              </a:rPr>
              <a:t>//</a:t>
            </a:r>
            <a:r>
              <a:rPr b="0" lang="en-IN" sz="1400" spc="-35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400" spc="-1" strike="noStrike">
                <a:solidFill>
                  <a:srgbClr val="ff0000"/>
                </a:solidFill>
                <a:latin typeface="Mononoki Nerd Font Mono"/>
              </a:rPr>
              <a:t>Below</a:t>
            </a:r>
            <a:r>
              <a:rPr b="0" lang="en-IN" sz="1400" spc="-26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400" spc="-1" strike="noStrike">
                <a:solidFill>
                  <a:srgbClr val="ff0000"/>
                </a:solidFill>
                <a:latin typeface="Mononoki Nerd Font Mono"/>
              </a:rPr>
              <a:t>line</a:t>
            </a:r>
            <a:r>
              <a:rPr b="0" lang="en-IN" sz="1400" spc="-26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400" spc="-1" strike="noStrike">
                <a:solidFill>
                  <a:srgbClr val="ff0000"/>
                </a:solidFill>
                <a:latin typeface="Mononoki Nerd Font Mono"/>
              </a:rPr>
              <a:t>incorrect</a:t>
            </a:r>
            <a:r>
              <a:rPr b="0" lang="en-IN" sz="1400" spc="-26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400" spc="-1" strike="noStrike">
                <a:solidFill>
                  <a:srgbClr val="ff0000"/>
                </a:solidFill>
                <a:latin typeface="Mononoki Nerd Font Mono"/>
              </a:rPr>
              <a:t>but</a:t>
            </a:r>
            <a:r>
              <a:rPr b="0" lang="en-IN" sz="1400" spc="-26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400" spc="-1" strike="noStrike">
                <a:solidFill>
                  <a:srgbClr val="ff0000"/>
                </a:solidFill>
                <a:latin typeface="Mononoki Nerd Font Mono"/>
              </a:rPr>
              <a:t>let’s</a:t>
            </a:r>
            <a:r>
              <a:rPr b="0" lang="en-IN" sz="1400" spc="-26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400" spc="-1" strike="noStrike">
                <a:solidFill>
                  <a:srgbClr val="ff0000"/>
                </a:solidFill>
                <a:latin typeface="Mononoki Nerd Font Mono"/>
              </a:rPr>
              <a:t>assume</a:t>
            </a:r>
            <a:r>
              <a:rPr b="0" lang="en-IN" sz="1400" spc="-21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400" spc="-26" strike="noStrike">
                <a:solidFill>
                  <a:srgbClr val="ff0000"/>
                </a:solidFill>
                <a:latin typeface="Mononoki Nerd Font Mono"/>
              </a:rPr>
              <a:t>its </a:t>
            </a:r>
            <a:r>
              <a:rPr b="0" lang="en-IN" sz="1400" spc="-12" strike="noStrike">
                <a:solidFill>
                  <a:srgbClr val="ff0000"/>
                </a:solidFill>
                <a:latin typeface="Mononoki Nerd Font Mono"/>
              </a:rPr>
              <a:t>correct</a:t>
            </a:r>
            <a:endParaRPr b="0" lang="en-IN" sz="1400" spc="-1" strike="noStrike">
              <a:solidFill>
                <a:srgbClr val="000000"/>
              </a:solidFill>
              <a:latin typeface="Mononoki Nerd Font Mono"/>
            </a:endParaRPr>
          </a:p>
          <a:p>
            <a:pPr marL="9072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Mononoki Nerd Font Mono"/>
              </a:rPr>
              <a:t>List&lt;Integer&gt;</a:t>
            </a:r>
            <a:r>
              <a:rPr b="1" lang="en-IN" sz="1400" spc="-4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Mononoki Nerd Font Mono"/>
              </a:rPr>
              <a:t>intList[]</a:t>
            </a:r>
            <a:r>
              <a:rPr b="1" lang="en-IN" sz="1400" spc="-4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Mononoki Nerd Font Mono"/>
              </a:rPr>
              <a:t>=</a:t>
            </a:r>
            <a:r>
              <a:rPr b="1" lang="en-IN" sz="1400" spc="-3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400" spc="-26" strike="noStrike">
                <a:solidFill>
                  <a:srgbClr val="000000"/>
                </a:solidFill>
                <a:latin typeface="Mononoki Nerd Font Mono"/>
              </a:rPr>
              <a:t>new </a:t>
            </a:r>
            <a:r>
              <a:rPr b="1" lang="en-IN" sz="1400" spc="-12" strike="noStrike">
                <a:solidFill>
                  <a:srgbClr val="000000"/>
                </a:solidFill>
                <a:latin typeface="Mononoki Nerd Font Mono"/>
              </a:rPr>
              <a:t>ArrayList&lt;Integer&gt;[5];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 Mono"/>
              </a:rPr>
              <a:t>List&lt;String&gt;</a:t>
            </a:r>
            <a:r>
              <a:rPr b="0" lang="en-IN" sz="1400" spc="-4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 Mono"/>
              </a:rPr>
              <a:t>stringList</a:t>
            </a:r>
            <a:r>
              <a:rPr b="0" lang="en-IN" sz="1400" spc="-4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 Mono"/>
              </a:rPr>
              <a:t>=</a:t>
            </a:r>
            <a:r>
              <a:rPr b="0" lang="en-IN" sz="1400" spc="-3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Mononoki Nerd Font Mono"/>
              </a:rPr>
              <a:t>new </a:t>
            </a:r>
            <a:r>
              <a:rPr b="0" lang="en-IN" sz="1400" spc="-12" strike="noStrike">
                <a:solidFill>
                  <a:srgbClr val="000000"/>
                </a:solidFill>
                <a:latin typeface="Mononoki Nerd Font Mono"/>
              </a:rPr>
              <a:t>ArrayList&lt;String&gt;();</a:t>
            </a:r>
            <a:endParaRPr b="0" lang="en-IN" sz="1400" spc="-1" strike="noStrike">
              <a:solidFill>
                <a:srgbClr val="000000"/>
              </a:solidFill>
              <a:latin typeface="Mononoki Nerd Font Mono"/>
            </a:endParaRPr>
          </a:p>
          <a:p>
            <a:pPr marL="90720">
              <a:lnSpc>
                <a:spcPct val="100000"/>
              </a:lnSpc>
              <a:spcBef>
                <a:spcPts val="79"/>
              </a:spcBef>
            </a:pPr>
            <a:endParaRPr b="0" lang="en-IN" sz="1400" spc="-1" strike="noStrike">
              <a:solidFill>
                <a:srgbClr val="000000"/>
              </a:solidFill>
              <a:latin typeface="Mononoki Nerd Font Mono"/>
            </a:endParaRPr>
          </a:p>
          <a:p>
            <a:pPr marL="90720">
              <a:lnSpc>
                <a:spcPct val="100000"/>
              </a:lnSpc>
              <a:spcBef>
                <a:spcPts val="6"/>
              </a:spcBef>
            </a:pPr>
            <a:r>
              <a:rPr b="0" lang="en-IN" sz="1400" spc="-12" strike="noStrike">
                <a:solidFill>
                  <a:srgbClr val="000000"/>
                </a:solidFill>
                <a:latin typeface="Mononoki Nerd Font Mono"/>
              </a:rPr>
              <a:t>stringList.add(“John”);</a:t>
            </a:r>
            <a:endParaRPr b="0" lang="en-IN" sz="1400" spc="-1" strike="noStrike">
              <a:solidFill>
                <a:srgbClr val="000000"/>
              </a:solidFill>
              <a:latin typeface="Mononoki Nerd Font Mono"/>
            </a:endParaRPr>
          </a:p>
          <a:p>
            <a:pPr marL="90720">
              <a:lnSpc>
                <a:spcPct val="100000"/>
              </a:lnSpc>
              <a:spcBef>
                <a:spcPts val="79"/>
              </a:spcBef>
            </a:pPr>
            <a:endParaRPr b="0" lang="en-IN" sz="1400" spc="-1" strike="noStrike">
              <a:solidFill>
                <a:srgbClr val="000000"/>
              </a:solidFill>
              <a:latin typeface="Mononoki Nerd Font Mono"/>
            </a:endParaRPr>
          </a:p>
          <a:p>
            <a:pPr marL="9072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Mononoki Nerd Font Mono"/>
              </a:rPr>
              <a:t>Object</a:t>
            </a:r>
            <a:r>
              <a:rPr b="0" lang="en-IN" sz="14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 Mono"/>
              </a:rPr>
              <a:t>objArray[]</a:t>
            </a:r>
            <a:r>
              <a:rPr b="0" lang="en-IN" sz="14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 Mono"/>
              </a:rPr>
              <a:t>=</a:t>
            </a:r>
            <a:r>
              <a:rPr b="0" lang="en-IN" sz="1400" spc="-2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Mononoki Nerd Font Mono"/>
              </a:rPr>
              <a:t>intList;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 Mono"/>
              </a:rPr>
              <a:t>objArray[0]</a:t>
            </a:r>
            <a:r>
              <a:rPr b="0" lang="en-IN" sz="14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 Mono"/>
              </a:rPr>
              <a:t>=</a:t>
            </a:r>
            <a:r>
              <a:rPr b="0" lang="en-IN" sz="14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Mononoki Nerd Font Mono"/>
              </a:rPr>
              <a:t>stringList;</a:t>
            </a:r>
            <a:endParaRPr b="0" lang="en-IN" sz="1400" spc="-1" strike="noStrike">
              <a:solidFill>
                <a:srgbClr val="000000"/>
              </a:solidFill>
              <a:latin typeface="Mononoki Nerd Font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72"/>
          <p:cNvSpPr txBox="1"/>
          <p:nvPr/>
        </p:nvSpPr>
        <p:spPr>
          <a:xfrm>
            <a:off x="360000" y="476280"/>
            <a:ext cx="8932320" cy="96372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en-IN" sz="2600" spc="-1" strike="noStrike">
                <a:solidFill>
                  <a:schemeClr val="dk1"/>
                </a:solidFill>
                <a:latin typeface="Mononoki Nerd Font Mono"/>
              </a:rPr>
              <a:t>Bounds for Type Variables</a:t>
            </a:r>
            <a:endParaRPr b="0" lang="en-IN" sz="2600" spc="-1" strike="noStrike">
              <a:solidFill>
                <a:srgbClr val="000000"/>
              </a:solidFill>
              <a:latin typeface="Mononoki Nerd Font Mono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883080" y="1095120"/>
            <a:ext cx="4526640" cy="232488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808920" y="3646080"/>
            <a:ext cx="4591080" cy="31392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 txBox="1"/>
          <p:nvPr/>
        </p:nvSpPr>
        <p:spPr>
          <a:xfrm>
            <a:off x="6120000" y="1080000"/>
            <a:ext cx="3045600" cy="15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Issues?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Does an object of arbitrary type have a method compareTo()?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6120000" y="4320000"/>
            <a:ext cx="3045600" cy="123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Adding multiple bounds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1287000" y="4412880"/>
            <a:ext cx="3753000" cy="4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Mononoki Nerd Font Mono"/>
              </a:rPr>
              <a:t>Type Erasures – Basis of Generic Programming</a:t>
            </a:r>
            <a:endParaRPr b="0" lang="en-IN" sz="28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Rule: </a:t>
            </a:r>
            <a:r>
              <a:rPr b="0" i="1" lang="en-IN" sz="2100" spc="-1" strike="noStrike">
                <a:solidFill>
                  <a:srgbClr val="000000"/>
                </a:solidFill>
                <a:latin typeface="Mononoki Nerd Font Mono"/>
              </a:rPr>
              <a:t>Erase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 and replace generic type with a </a:t>
            </a:r>
            <a:r>
              <a:rPr b="0" i="1" lang="en-IN" sz="2100" spc="-1" strike="noStrike">
                <a:solidFill>
                  <a:srgbClr val="000000"/>
                </a:solidFill>
                <a:latin typeface="Mononoki Nerd Font Mono"/>
              </a:rPr>
              <a:t>raw 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type (for bounded types) and </a:t>
            </a:r>
            <a:r>
              <a:rPr b="0" i="1" lang="en-IN" sz="2100" spc="-1" strike="noStrike">
                <a:solidFill>
                  <a:srgbClr val="000000"/>
                </a:solidFill>
                <a:latin typeface="Mononoki Nerd Font Mono"/>
              </a:rPr>
              <a:t>Object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 for unbounded.</a:t>
            </a:r>
            <a:endParaRPr b="0" lang="en-IN" sz="2100" spc="-1" strike="noStrike">
              <a:solidFill>
                <a:srgbClr val="000000"/>
              </a:solidFill>
              <a:latin typeface="Mononoki Nerd Font Mono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0" y="2190240"/>
            <a:ext cx="5238720" cy="248976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400000" y="2160000"/>
            <a:ext cx="4077360" cy="2833920"/>
          </a:xfrm>
          <a:prstGeom prst="rect">
            <a:avLst/>
          </a:prstGeom>
          <a:ln w="0">
            <a:noFill/>
          </a:ln>
        </p:spPr>
      </p:pic>
      <p:sp>
        <p:nvSpPr>
          <p:cNvPr id="147" name=""/>
          <p:cNvSpPr/>
          <p:nvPr/>
        </p:nvSpPr>
        <p:spPr>
          <a:xfrm rot="10771200">
            <a:off x="4319640" y="3960000"/>
            <a:ext cx="540000" cy="1800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Mononoki Nerd Font Mono"/>
              </a:rPr>
              <a:t>Type Erasures – Basis of Generic Programming</a:t>
            </a:r>
            <a:endParaRPr b="0" lang="en-IN" sz="28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Rule: </a:t>
            </a:r>
            <a:r>
              <a:rPr b="0" i="1" lang="en-IN" sz="2100" spc="-1" strike="noStrike">
                <a:solidFill>
                  <a:srgbClr val="000000"/>
                </a:solidFill>
                <a:latin typeface="Mononoki Nerd Font Mono"/>
              </a:rPr>
              <a:t>Erase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 and replace generic type with a </a:t>
            </a:r>
            <a:r>
              <a:rPr b="0" i="1" lang="en-IN" sz="2100" spc="-1" strike="noStrike">
                <a:solidFill>
                  <a:srgbClr val="000000"/>
                </a:solidFill>
                <a:latin typeface="Mononoki Nerd Font Mono"/>
              </a:rPr>
              <a:t>raw 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type (for bounded types) and </a:t>
            </a:r>
            <a:r>
              <a:rPr b="0" i="1" lang="en-IN" sz="2100" spc="-1" strike="noStrike">
                <a:solidFill>
                  <a:srgbClr val="000000"/>
                </a:solidFill>
                <a:latin typeface="Mononoki Nerd Font Mono"/>
              </a:rPr>
              <a:t>Object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 for unbounded.</a:t>
            </a:r>
            <a:endParaRPr b="0" lang="en-IN" sz="21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50" name=""/>
          <p:cNvSpPr/>
          <p:nvPr/>
        </p:nvSpPr>
        <p:spPr>
          <a:xfrm rot="10771200">
            <a:off x="4858920" y="3422160"/>
            <a:ext cx="540000" cy="1800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0" y="2160000"/>
            <a:ext cx="5580000" cy="260568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5760000" y="2701080"/>
            <a:ext cx="4214520" cy="125892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4860000" y="3060000"/>
            <a:ext cx="720000" cy="180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Mononoki Nerd Font Mono"/>
              </a:rPr>
              <a:t>Type Erasures – Implicit Casting</a:t>
            </a:r>
            <a:endParaRPr b="0" lang="en-IN" sz="28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Step 1: Call to raw method Pair.getFirst();</a:t>
            </a:r>
            <a:endParaRPr b="0" lang="en-IN" sz="2100" spc="-1" strike="noStrike">
              <a:solidFill>
                <a:srgbClr val="000000"/>
              </a:solidFill>
              <a:latin typeface="Mononoki Nerd Font Mono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Step 2: Cast returned object to type Object.</a:t>
            </a:r>
            <a:endParaRPr b="0" lang="en-IN" sz="21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360000" y="3060000"/>
            <a:ext cx="6073200" cy="103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000" spc="-52" strike="noStrike">
                <a:solidFill>
                  <a:srgbClr val="000000"/>
                </a:solidFill>
                <a:latin typeface="Mononoki Nerd Font Mono"/>
              </a:rPr>
              <a:t>Pair&lt;Employee&gt; epairs = new Pair&lt;&gt;;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000" spc="-52" strike="noStrike">
                <a:solidFill>
                  <a:srgbClr val="000000"/>
                </a:solidFill>
                <a:latin typeface="Mononoki Nerd Font Mono"/>
              </a:rPr>
              <a:t>Employee epair = epairs.getFirst();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Mononoki Nerd Font Mono"/>
              </a:rPr>
              <a:t>Type Erasures – Translating Generic Methods</a:t>
            </a:r>
            <a:endParaRPr b="0" lang="en-IN" sz="28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58" name=""/>
          <p:cNvSpPr/>
          <p:nvPr/>
        </p:nvSpPr>
        <p:spPr>
          <a:xfrm rot="10771200">
            <a:off x="4500360" y="1622160"/>
            <a:ext cx="540000" cy="1800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05200" y="1524240"/>
            <a:ext cx="4114800" cy="275760"/>
          </a:xfrm>
          <a:prstGeom prst="rect">
            <a:avLst/>
          </a:prstGeom>
          <a:ln w="0"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5323320" y="1620000"/>
            <a:ext cx="3676680" cy="237600"/>
          </a:xfrm>
          <a:prstGeom prst="rect">
            <a:avLst/>
          </a:prstGeom>
          <a:ln w="0"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216720" y="2139840"/>
            <a:ext cx="3743280" cy="200016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4"/>
          <a:stretch/>
        </p:blipFill>
        <p:spPr>
          <a:xfrm>
            <a:off x="5139360" y="2340000"/>
            <a:ext cx="4400640" cy="1314000"/>
          </a:xfrm>
          <a:prstGeom prst="rect">
            <a:avLst/>
          </a:prstGeom>
          <a:ln w="0">
            <a:noFill/>
          </a:ln>
        </p:spPr>
      </p:pic>
      <p:sp>
        <p:nvSpPr>
          <p:cNvPr id="163" name=""/>
          <p:cNvSpPr/>
          <p:nvPr/>
        </p:nvSpPr>
        <p:spPr>
          <a:xfrm rot="10771200">
            <a:off x="4498920" y="2702160"/>
            <a:ext cx="540000" cy="1800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3960000" y="4187520"/>
            <a:ext cx="6073200" cy="117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52" strike="noStrike">
                <a:solidFill>
                  <a:srgbClr val="000000"/>
                </a:solidFill>
                <a:latin typeface="Mononoki Nerd Font Mono"/>
              </a:rPr>
              <a:t>But Pair also has setSecond(</a:t>
            </a:r>
            <a:r>
              <a:rPr b="0" lang="en-IN" sz="1800" spc="-52" strike="noStrike">
                <a:solidFill>
                  <a:srgbClr val="000000"/>
                </a:solidFill>
                <a:latin typeface="Mononoki Nerd Font Mono"/>
              </a:rPr>
              <a:t>Object second);!!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52" strike="noStrike">
                <a:solidFill>
                  <a:srgbClr val="c9211e"/>
                </a:solidFill>
                <a:latin typeface="Mononoki Nerd Font Mono"/>
              </a:rPr>
              <a:t>Erasure interferes with polymorphism!!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2100" spc="-1" strike="noStrike">
                <a:solidFill>
                  <a:srgbClr val="000000"/>
                </a:solidFill>
                <a:latin typeface="Mononoki Nerd Font Mono"/>
              </a:rPr>
              <a:t>Type Erasures – Translating Generic Methods – Bridge Methods</a:t>
            </a:r>
            <a:endParaRPr b="1" lang="en-IN" sz="21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720000" y="1342440"/>
            <a:ext cx="6073200" cy="103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52" strike="noStrike">
                <a:solidFill>
                  <a:srgbClr val="000000"/>
                </a:solidFill>
                <a:latin typeface="Mononoki Nerd Font Mono"/>
              </a:rPr>
              <a:t>The compiler generates a </a:t>
            </a:r>
            <a:r>
              <a:rPr b="0" i="1" lang="en-IN" sz="1800" spc="-52" strike="noStrike">
                <a:solidFill>
                  <a:srgbClr val="000000"/>
                </a:solidFill>
                <a:latin typeface="Mononoki Nerd Font Mono"/>
              </a:rPr>
              <a:t>bridge method</a:t>
            </a:r>
            <a:r>
              <a:rPr b="0" lang="en-IN" sz="1800" spc="-52" strike="noStrike">
                <a:solidFill>
                  <a:srgbClr val="000000"/>
                </a:solidFill>
                <a:latin typeface="Mononoki Nerd Font Mono"/>
              </a:rPr>
              <a:t> in the DateInterval class.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720000" y="2131920"/>
            <a:ext cx="8434080" cy="388080"/>
          </a:xfrm>
          <a:prstGeom prst="rect">
            <a:avLst/>
          </a:prstGeom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720000" y="3011760"/>
            <a:ext cx="1895040" cy="228240"/>
          </a:xfrm>
          <a:prstGeom prst="rect">
            <a:avLst/>
          </a:prstGeom>
          <a:ln w="0">
            <a:noFill/>
          </a:ln>
        </p:spPr>
      </p:pic>
      <p:sp>
        <p:nvSpPr>
          <p:cNvPr id="169" name=""/>
          <p:cNvSpPr/>
          <p:nvPr/>
        </p:nvSpPr>
        <p:spPr>
          <a:xfrm>
            <a:off x="2700000" y="3060000"/>
            <a:ext cx="1080000" cy="1800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4000320" y="3060000"/>
            <a:ext cx="1399680" cy="247320"/>
          </a:xfrm>
          <a:prstGeom prst="rect">
            <a:avLst/>
          </a:prstGeom>
          <a:ln w="0">
            <a:noFill/>
          </a:ln>
        </p:spPr>
      </p:pic>
      <p:sp>
        <p:nvSpPr>
          <p:cNvPr id="171" name=""/>
          <p:cNvSpPr txBox="1"/>
          <p:nvPr/>
        </p:nvSpPr>
        <p:spPr>
          <a:xfrm>
            <a:off x="5328000" y="3024000"/>
            <a:ext cx="1648800" cy="34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52" strike="noStrike">
                <a:solidFill>
                  <a:srgbClr val="000000"/>
                </a:solidFill>
                <a:latin typeface="Mononoki Nerd Font Mono"/>
              </a:rPr>
              <a:t>(of Pair)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 rot="5396400">
            <a:off x="4302720" y="3544200"/>
            <a:ext cx="645840" cy="180000"/>
          </a:xfrm>
          <a:prstGeom prst="rightArrow">
            <a:avLst>
              <a:gd name="adj1" fmla="val 50000"/>
              <a:gd name="adj2" fmla="val 897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4"/>
          <a:stretch/>
        </p:blipFill>
        <p:spPr>
          <a:xfrm>
            <a:off x="3600000" y="4140000"/>
            <a:ext cx="2390400" cy="199440"/>
          </a:xfrm>
          <a:prstGeom prst="rect">
            <a:avLst/>
          </a:prstGeom>
          <a:ln w="0">
            <a:noFill/>
          </a:ln>
        </p:spPr>
      </p:pic>
      <p:sp>
        <p:nvSpPr>
          <p:cNvPr id="174" name=""/>
          <p:cNvSpPr/>
          <p:nvPr/>
        </p:nvSpPr>
        <p:spPr>
          <a:xfrm>
            <a:off x="6300000" y="4140000"/>
            <a:ext cx="720000" cy="180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5"/>
          <a:stretch/>
        </p:blipFill>
        <p:spPr>
          <a:xfrm>
            <a:off x="7024680" y="4044240"/>
            <a:ext cx="2695320" cy="27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ftr" idx="22"/>
          </p:nvPr>
        </p:nvSpPr>
        <p:spPr>
          <a:xfrm>
            <a:off x="4523400" y="5540760"/>
            <a:ext cx="778680" cy="3292560"/>
          </a:xfrm>
          <a:prstGeom prst="rect">
            <a:avLst/>
          </a:prstGeom>
          <a:noFill/>
          <a:ln w="0">
            <a:noFill/>
          </a:ln>
        </p:spPr>
        <p:txBody>
          <a:bodyPr lIns="0" rIns="0" tIns="324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26"/>
              </a:spcBef>
              <a:buNone/>
              <a:defRPr b="0" lang="en-IN" sz="800" spc="-1" strike="noStrike">
                <a:solidFill>
                  <a:srgbClr val="333e4e"/>
                </a:solidFill>
                <a:latin typeface="Microsoft Sans Serif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26"/>
              </a:spcBef>
              <a:buNone/>
            </a:pPr>
            <a:r>
              <a:rPr b="0" lang="en-IN" sz="800" spc="-1" strike="noStrike">
                <a:solidFill>
                  <a:srgbClr val="333e4e"/>
                </a:solidFill>
                <a:latin typeface="Microsoft Sans Serif"/>
              </a:rPr>
              <a:t>©</a:t>
            </a:r>
            <a:r>
              <a:rPr b="0" lang="en-IN" sz="800" spc="-12" strike="noStrike">
                <a:solidFill>
                  <a:srgbClr val="333e4e"/>
                </a:solidFill>
                <a:latin typeface="Microsoft Sans Serif"/>
              </a:rPr>
              <a:t> </a:t>
            </a:r>
            <a:r>
              <a:rPr b="0" lang="en-IN" sz="800" spc="-1" strike="noStrike">
                <a:solidFill>
                  <a:srgbClr val="333e4e"/>
                </a:solidFill>
                <a:latin typeface="Microsoft Sans Serif"/>
              </a:rPr>
              <a:t>Vivek</a:t>
            </a:r>
            <a:r>
              <a:rPr b="0" lang="en-IN" sz="800" spc="-12" strike="noStrike">
                <a:solidFill>
                  <a:srgbClr val="333e4e"/>
                </a:solidFill>
                <a:latin typeface="Microsoft Sans Serif"/>
              </a:rPr>
              <a:t> Kumar</a:t>
            </a:r>
            <a:endParaRPr b="0" lang="en-IN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object 15"/>
          <p:cNvSpPr/>
          <p:nvPr/>
        </p:nvSpPr>
        <p:spPr>
          <a:xfrm>
            <a:off x="461880" y="1230120"/>
            <a:ext cx="9071640" cy="10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 anchor="t">
            <a:spAutoFit/>
          </a:bodyPr>
          <a:p>
            <a:pPr marL="413280" indent="-401400">
              <a:lnSpc>
                <a:spcPts val="2591"/>
              </a:lnSpc>
              <a:spcBef>
                <a:spcPts val="425"/>
              </a:spcBef>
              <a:buClr>
                <a:srgbClr val="000000"/>
              </a:buClr>
              <a:buFont typeface="Trebuchet MS"/>
              <a:buChar char="●"/>
              <a:tabLst>
                <a:tab algn="l" pos="413280"/>
              </a:tabLst>
            </a:pP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By</a:t>
            </a:r>
            <a:r>
              <a:rPr b="0" lang="en-IN" sz="2200" spc="-3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using</a:t>
            </a:r>
            <a:r>
              <a:rPr b="0" lang="en-IN" sz="2200" spc="-2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any</a:t>
            </a:r>
            <a:r>
              <a:rPr b="0" lang="en-IN" sz="22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of</a:t>
            </a:r>
            <a:r>
              <a:rPr b="0" lang="en-IN" sz="2200" spc="-2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the</a:t>
            </a:r>
            <a:r>
              <a:rPr b="0" lang="en-IN" sz="2200" spc="-2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concepts</a:t>
            </a:r>
            <a:r>
              <a:rPr b="0" lang="en-IN" sz="22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taught</a:t>
            </a:r>
            <a:r>
              <a:rPr b="0" lang="en-IN" sz="22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till</a:t>
            </a:r>
            <a:r>
              <a:rPr b="0" lang="en-IN" sz="22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now</a:t>
            </a:r>
            <a:r>
              <a:rPr b="0" lang="en-IN" sz="22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in</a:t>
            </a:r>
            <a:r>
              <a:rPr b="0" lang="en-IN" sz="22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this</a:t>
            </a:r>
            <a:r>
              <a:rPr b="0" lang="en-IN" sz="22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Mononoki Nerd Font Mono"/>
              </a:rPr>
              <a:t>course,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how</a:t>
            </a:r>
            <a:r>
              <a:rPr b="0" lang="en-IN" sz="2200" spc="-4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can</a:t>
            </a:r>
            <a:r>
              <a:rPr b="0" lang="en-IN" sz="2200" spc="-3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you</a:t>
            </a:r>
            <a:r>
              <a:rPr b="0" lang="en-IN" sz="22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store</a:t>
            </a:r>
            <a:r>
              <a:rPr b="0" lang="en-IN" sz="2200" spc="-3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different</a:t>
            </a:r>
            <a:r>
              <a:rPr b="0" lang="en-IN" sz="2200" spc="-2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types</a:t>
            </a:r>
            <a:r>
              <a:rPr b="0" lang="en-IN" sz="2200" spc="-3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of</a:t>
            </a:r>
            <a:r>
              <a:rPr b="0" lang="en-IN" sz="2200" spc="-2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objects</a:t>
            </a:r>
            <a:r>
              <a:rPr b="0" lang="en-IN" sz="2200" spc="-3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in</a:t>
            </a:r>
            <a:r>
              <a:rPr b="0" lang="en-IN" sz="2200" spc="-3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Mononoki Nerd Font Mono"/>
              </a:rPr>
              <a:t>a</a:t>
            </a:r>
            <a:r>
              <a:rPr b="0" lang="en-IN" sz="22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200" spc="-21" strike="noStrike">
                <a:solidFill>
                  <a:srgbClr val="000000"/>
                </a:solidFill>
                <a:latin typeface="Mononoki Nerd Font Mono"/>
              </a:rPr>
              <a:t>same </a:t>
            </a:r>
            <a:r>
              <a:rPr b="0" lang="en-IN" sz="2200" spc="-12" strike="noStrike">
                <a:solidFill>
                  <a:srgbClr val="000000"/>
                </a:solidFill>
                <a:latin typeface="Mononoki Nerd Font Mono"/>
              </a:rPr>
              <a:t>datastructure</a:t>
            </a:r>
            <a:endParaRPr b="0" lang="en-IN" sz="22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54" name="object 16"/>
          <p:cNvSpPr/>
          <p:nvPr/>
        </p:nvSpPr>
        <p:spPr>
          <a:xfrm>
            <a:off x="897120" y="2361600"/>
            <a:ext cx="19656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52" strike="noStrike">
                <a:solidFill>
                  <a:srgbClr val="000000"/>
                </a:solidFill>
                <a:latin typeface="Courier New"/>
              </a:rPr>
              <a:t>o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object 17"/>
          <p:cNvSpPr/>
          <p:nvPr/>
        </p:nvSpPr>
        <p:spPr>
          <a:xfrm>
            <a:off x="1426680" y="2395440"/>
            <a:ext cx="40374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E.g.,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String,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</a:rPr>
              <a:t>Integer,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Float, etc.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52" strike="noStrike">
                <a:solidFill>
                  <a:srgbClr val="000000"/>
                </a:solidFill>
                <a:latin typeface="Mononoki Nerd Font Mono"/>
              </a:rPr>
              <a:t>?</a:t>
            </a:r>
            <a:endParaRPr b="0" lang="en-IN" sz="18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393120" y="119160"/>
            <a:ext cx="893232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2800" spc="-12" strike="noStrike">
                <a:solidFill>
                  <a:schemeClr val="dk1"/>
                </a:solidFill>
                <a:latin typeface="Mononoki Nerd Font Mono"/>
              </a:rPr>
              <a:t>Generic Container to Hold Different Types ?</a:t>
            </a:r>
            <a:endParaRPr b="0" lang="en-IN" sz="28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57" name="object 19"/>
          <p:cNvSpPr/>
          <p:nvPr/>
        </p:nvSpPr>
        <p:spPr>
          <a:xfrm>
            <a:off x="9554400" y="5244840"/>
            <a:ext cx="121320" cy="1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52" strike="noStrike">
                <a:solidFill>
                  <a:srgbClr val="000000"/>
                </a:solidFill>
                <a:latin typeface="Microsoft Sans Serif"/>
              </a:rPr>
              <a:t>4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1"/>
          <p:cNvSpPr/>
          <p:nvPr/>
        </p:nvSpPr>
        <p:spPr>
          <a:xfrm>
            <a:off x="5750280" y="1182600"/>
            <a:ext cx="3929040" cy="16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 anchor="t">
            <a:spAutoFit/>
          </a:bodyPr>
          <a:p>
            <a:pPr marL="394200" indent="-344160">
              <a:lnSpc>
                <a:spcPct val="90000"/>
              </a:lnSpc>
              <a:spcBef>
                <a:spcPts val="346"/>
              </a:spcBef>
              <a:buClr>
                <a:srgbClr val="000000"/>
              </a:buClr>
              <a:buFont typeface="Trebuchet MS"/>
              <a:buChar char="●"/>
              <a:tabLst>
                <a:tab algn="l" pos="3956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Using</a:t>
            </a:r>
            <a:r>
              <a:rPr b="0" lang="en-IN" sz="1800" spc="4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inheritance</a:t>
            </a:r>
            <a:r>
              <a:rPr b="0" lang="en-IN" sz="1800" spc="1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we</a:t>
            </a:r>
            <a:r>
              <a:rPr b="0" lang="en-IN" sz="1800" spc="1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 Mono"/>
              </a:rPr>
              <a:t>know 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 Mono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Object</a:t>
            </a:r>
            <a:r>
              <a:rPr b="0" lang="en-IN" sz="1800" spc="18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class</a:t>
            </a:r>
            <a:r>
              <a:rPr b="0" lang="en-IN" sz="1800" spc="24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can</a:t>
            </a:r>
            <a:r>
              <a:rPr b="0" lang="en-IN" sz="1800" spc="24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hold</a:t>
            </a:r>
            <a:r>
              <a:rPr b="0" lang="en-IN" sz="1800" spc="24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 Mono"/>
              </a:rPr>
              <a:t>any 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 Mono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type</a:t>
            </a:r>
            <a:r>
              <a:rPr b="0" lang="en-IN" sz="1800" spc="1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of</a:t>
            </a:r>
            <a:r>
              <a:rPr b="0" lang="en-IN" sz="1800" spc="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</a:rPr>
              <a:t>objects</a:t>
            </a:r>
            <a:endParaRPr b="0" lang="en-IN" sz="1800" spc="-1" strike="noStrike">
              <a:solidFill>
                <a:srgbClr val="000000"/>
              </a:solidFill>
              <a:latin typeface="Mononoki Nerd Font Mono"/>
            </a:endParaRPr>
          </a:p>
          <a:p>
            <a:pPr lvl="1" marL="743040" indent="-351720">
              <a:lnSpc>
                <a:spcPts val="1860"/>
              </a:lnSpc>
              <a:spcBef>
                <a:spcPts val="451"/>
              </a:spcBef>
              <a:buClr>
                <a:srgbClr val="000000"/>
              </a:buClr>
              <a:buFont typeface="Courier New"/>
              <a:buChar char="o"/>
              <a:tabLst>
                <a:tab algn="l" pos="74304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</a:rPr>
              <a:t>We</a:t>
            </a:r>
            <a:r>
              <a:rPr b="0" lang="en-IN" sz="1500" spc="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</a:rPr>
              <a:t>can</a:t>
            </a:r>
            <a:r>
              <a:rPr b="0" lang="en-IN" sz="1500" spc="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</a:rPr>
              <a:t>create</a:t>
            </a:r>
            <a:r>
              <a:rPr b="0" lang="en-IN" sz="1500" spc="-6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</a:rPr>
              <a:t>ArrayList</a:t>
            </a:r>
            <a:r>
              <a:rPr b="0" lang="en-IN" sz="1500" spc="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500" spc="-26" strike="noStrike">
                <a:solidFill>
                  <a:srgbClr val="000000"/>
                </a:solidFill>
                <a:latin typeface="Mononoki Nerd Font Mono"/>
              </a:rPr>
              <a:t>of </a:t>
            </a:r>
            <a:r>
              <a:rPr b="0" lang="en-IN" sz="1500" spc="-12" strike="noStrike">
                <a:solidFill>
                  <a:srgbClr val="000000"/>
                </a:solidFill>
                <a:latin typeface="Mononoki Nerd Font Mono"/>
              </a:rPr>
              <a:t>objects</a:t>
            </a:r>
            <a:endParaRPr b="0" lang="en-IN" sz="1500" spc="-1" strike="noStrike">
              <a:solidFill>
                <a:srgbClr val="000000"/>
              </a:solidFill>
              <a:latin typeface="Mononoki Nerd Font Mono"/>
            </a:endParaRPr>
          </a:p>
          <a:p>
            <a:pPr marL="394920" indent="-344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  <a:tabLst>
                <a:tab algn="l" pos="394920"/>
              </a:tabLst>
            </a:pPr>
            <a:r>
              <a:rPr b="0" lang="en-IN" sz="1800" spc="-1" strike="noStrike">
                <a:solidFill>
                  <a:srgbClr val="ff0000"/>
                </a:solidFill>
                <a:latin typeface="Mononoki Nerd Font Mono"/>
              </a:rPr>
              <a:t>Problems</a:t>
            </a:r>
            <a:r>
              <a:rPr b="0" lang="en-IN" sz="1800" spc="4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rgbClr val="ff0000"/>
                </a:solidFill>
                <a:latin typeface="Mononoki Nerd Font Mono"/>
              </a:rPr>
              <a:t>we</a:t>
            </a:r>
            <a:r>
              <a:rPr b="0" lang="en-IN" sz="1800" spc="12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800" spc="-12" strike="noStrike">
                <a:solidFill>
                  <a:srgbClr val="ff0000"/>
                </a:solidFill>
                <a:latin typeface="Mononoki Nerd Font Mono"/>
              </a:rPr>
              <a:t>face:</a:t>
            </a:r>
            <a:endParaRPr b="0" lang="en-IN" sz="18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59" name="object 25"/>
          <p:cNvSpPr/>
          <p:nvPr/>
        </p:nvSpPr>
        <p:spPr>
          <a:xfrm>
            <a:off x="6136200" y="2987640"/>
            <a:ext cx="3583800" cy="17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760" bIns="0" anchor="t">
            <a:spAutoFit/>
          </a:bodyPr>
          <a:p>
            <a:pPr marL="389160" indent="-351720">
              <a:lnSpc>
                <a:spcPts val="1860"/>
              </a:lnSpc>
              <a:spcBef>
                <a:spcPts val="329"/>
              </a:spcBef>
              <a:buClr>
                <a:srgbClr val="000000"/>
              </a:buClr>
              <a:buFont typeface="Courier New"/>
              <a:buChar char="o"/>
              <a:tabLst>
                <a:tab algn="l" pos="389160"/>
              </a:tabLst>
            </a:pP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Mandatory</a:t>
            </a:r>
            <a:r>
              <a:rPr b="0" lang="en-IN" sz="1700" spc="38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type</a:t>
            </a:r>
            <a:r>
              <a:rPr b="0" lang="en-IN" sz="1700" spc="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casting</a:t>
            </a:r>
            <a:r>
              <a:rPr b="0" lang="en-IN" sz="1700" spc="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21" strike="noStrike">
                <a:solidFill>
                  <a:srgbClr val="000000"/>
                </a:solidFill>
                <a:latin typeface="Mononoki Nerd Font"/>
              </a:rPr>
              <a:t>while </a:t>
            </a: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getting</a:t>
            </a:r>
            <a:r>
              <a:rPr b="0" lang="en-IN" sz="1700" spc="18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the</a:t>
            </a:r>
            <a:r>
              <a:rPr b="0" lang="en-IN" sz="1700" spc="24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object</a:t>
            </a:r>
            <a:r>
              <a:rPr b="0" lang="en-IN" sz="1700" spc="24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from</a:t>
            </a:r>
            <a:r>
              <a:rPr b="0" lang="en-IN" sz="1700" spc="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21" strike="noStrike">
                <a:solidFill>
                  <a:srgbClr val="000000"/>
                </a:solidFill>
                <a:latin typeface="Mononoki Nerd Font"/>
              </a:rPr>
              <a:t>list</a:t>
            </a:r>
            <a:endParaRPr b="0" lang="en-IN" sz="1700" spc="-1" strike="noStrike">
              <a:solidFill>
                <a:srgbClr val="000000"/>
              </a:solidFill>
              <a:latin typeface="Mononoki Nerd Font"/>
            </a:endParaRPr>
          </a:p>
          <a:p>
            <a:pPr marL="389160" indent="-351720">
              <a:lnSpc>
                <a:spcPts val="1860"/>
              </a:lnSpc>
              <a:spcBef>
                <a:spcPts val="420"/>
              </a:spcBef>
              <a:buClr>
                <a:srgbClr val="000000"/>
              </a:buClr>
              <a:buFont typeface="Courier New"/>
              <a:buChar char="o"/>
              <a:tabLst>
                <a:tab algn="l" pos="389160"/>
              </a:tabLst>
            </a:pP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No</a:t>
            </a:r>
            <a:r>
              <a:rPr b="0" lang="en-IN" sz="1700" spc="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error</a:t>
            </a:r>
            <a:r>
              <a:rPr b="0" lang="en-IN" sz="1700" spc="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checking</a:t>
            </a:r>
            <a:r>
              <a:rPr b="0" lang="en-IN" sz="1700" spc="38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21" strike="noStrike">
                <a:solidFill>
                  <a:srgbClr val="000000"/>
                </a:solidFill>
                <a:latin typeface="Mononoki Nerd Font"/>
              </a:rPr>
              <a:t>while </a:t>
            </a: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adding</a:t>
            </a:r>
            <a:r>
              <a:rPr b="0" lang="en-IN" sz="1700" spc="24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objects</a:t>
            </a:r>
            <a:r>
              <a:rPr b="0" lang="en-IN" sz="1700" spc="24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as</a:t>
            </a:r>
            <a:r>
              <a:rPr b="0" lang="en-IN" sz="1700" spc="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we</a:t>
            </a:r>
            <a:r>
              <a:rPr b="0" lang="en-IN" sz="1700" spc="24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26" strike="noStrike">
                <a:solidFill>
                  <a:srgbClr val="000000"/>
                </a:solidFill>
                <a:latin typeface="Mononoki Nerd Font"/>
              </a:rPr>
              <a:t>are </a:t>
            </a: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allowed</a:t>
            </a:r>
            <a:r>
              <a:rPr b="0" lang="en-IN" sz="1700" spc="18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to</a:t>
            </a:r>
            <a:r>
              <a:rPr b="0" lang="en-IN" sz="1700" spc="24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add</a:t>
            </a:r>
            <a:r>
              <a:rPr b="0" lang="en-IN" sz="1700" spc="24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any</a:t>
            </a:r>
            <a:r>
              <a:rPr b="0" lang="en-IN" sz="1700" spc="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Mononoki Nerd Font"/>
              </a:rPr>
              <a:t>type</a:t>
            </a:r>
            <a:r>
              <a:rPr b="0" lang="en-IN" sz="1700" spc="24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700" spc="-26" strike="noStrike">
                <a:solidFill>
                  <a:srgbClr val="000000"/>
                </a:solidFill>
                <a:latin typeface="Mononoki Nerd Font"/>
              </a:rPr>
              <a:t>of </a:t>
            </a:r>
            <a:r>
              <a:rPr b="0" lang="en-IN" sz="1700" spc="-12" strike="noStrike">
                <a:solidFill>
                  <a:srgbClr val="000000"/>
                </a:solidFill>
                <a:latin typeface="Mononoki Nerd Font"/>
              </a:rPr>
              <a:t>objects</a:t>
            </a:r>
            <a:endParaRPr b="0" lang="en-IN" sz="1700" spc="-1" strike="noStrike">
              <a:solidFill>
                <a:srgbClr val="000000"/>
              </a:solidFill>
              <a:latin typeface="Mononoki Nerd Font"/>
            </a:endParaRPr>
          </a:p>
        </p:txBody>
      </p:sp>
      <p:sp>
        <p:nvSpPr>
          <p:cNvPr id="60" name="object 26"/>
          <p:cNvSpPr/>
          <p:nvPr/>
        </p:nvSpPr>
        <p:spPr>
          <a:xfrm>
            <a:off x="6599880" y="4848120"/>
            <a:ext cx="12852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550" spc="-52" strike="noStrike">
                <a:solidFill>
                  <a:srgbClr val="000000"/>
                </a:solidFill>
                <a:latin typeface="Lucida Sans Unicode"/>
              </a:rPr>
              <a:t>▪</a:t>
            </a:r>
            <a:endParaRPr b="0" lang="en-IN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object 27"/>
          <p:cNvSpPr/>
          <p:nvPr/>
        </p:nvSpPr>
        <p:spPr>
          <a:xfrm>
            <a:off x="6980760" y="4880160"/>
            <a:ext cx="276696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550" spc="-1" strike="noStrike">
                <a:solidFill>
                  <a:srgbClr val="000000"/>
                </a:solidFill>
                <a:latin typeface="Microsoft Sans Serif"/>
              </a:rPr>
              <a:t>Wrong</a:t>
            </a:r>
            <a:r>
              <a:rPr b="0" lang="en-IN" sz="1550" spc="-15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Microsoft Sans Serif"/>
              </a:rPr>
              <a:t>type</a:t>
            </a:r>
            <a:r>
              <a:rPr b="0" lang="en-IN" sz="1550" spc="-15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Microsoft Sans Serif"/>
              </a:rPr>
              <a:t>casting</a:t>
            </a:r>
            <a:r>
              <a:rPr b="0" lang="en-IN" sz="1550" spc="-21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Microsoft Sans Serif"/>
              </a:rPr>
              <a:t>can</a:t>
            </a:r>
            <a:r>
              <a:rPr b="0" lang="en-IN" sz="1550" spc="-7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1550" spc="-21" strike="noStrike">
                <a:solidFill>
                  <a:srgbClr val="000000"/>
                </a:solidFill>
                <a:latin typeface="Microsoft Sans Serif"/>
              </a:rPr>
              <a:t>land</a:t>
            </a:r>
            <a:endParaRPr b="0" lang="en-IN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object 28"/>
          <p:cNvSpPr/>
          <p:nvPr/>
        </p:nvSpPr>
        <p:spPr>
          <a:xfrm>
            <a:off x="6980760" y="5114160"/>
            <a:ext cx="223560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550" spc="-1" strike="noStrike">
                <a:solidFill>
                  <a:srgbClr val="000000"/>
                </a:solidFill>
                <a:latin typeface="Microsoft Sans Serif"/>
              </a:rPr>
              <a:t>you</a:t>
            </a:r>
            <a:r>
              <a:rPr b="0" lang="en-IN" sz="1550" spc="-15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Microsoft Sans Serif"/>
              </a:rPr>
              <a:t>with</a:t>
            </a:r>
            <a:r>
              <a:rPr b="0" lang="en-IN" sz="1550" spc="-15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Microsoft Sans Serif"/>
              </a:rPr>
              <a:t>runtime</a:t>
            </a:r>
            <a:r>
              <a:rPr b="0" lang="en-IN" sz="1550" spc="-12" strike="noStrike">
                <a:solidFill>
                  <a:srgbClr val="000000"/>
                </a:solidFill>
                <a:latin typeface="Microsoft Sans Serif"/>
              </a:rPr>
              <a:t> errors</a:t>
            </a:r>
            <a:endParaRPr b="0" lang="en-IN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3120" y="163440"/>
            <a:ext cx="279828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Mononoki Nerd Font Mono"/>
              </a:rPr>
              <a:t>Approach</a:t>
            </a:r>
            <a:r>
              <a:rPr b="1" lang="en-IN" sz="3600" spc="-114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600" spc="-52" strike="noStrike">
                <a:solidFill>
                  <a:schemeClr val="dk1"/>
                </a:solidFill>
                <a:latin typeface="Mononoki Nerd Font Mono"/>
              </a:rPr>
              <a:t>1</a:t>
            </a:r>
            <a:endParaRPr b="0" lang="en-IN" sz="36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64" name="object 30"/>
          <p:cNvSpPr/>
          <p:nvPr/>
        </p:nvSpPr>
        <p:spPr>
          <a:xfrm>
            <a:off x="9554400" y="5244840"/>
            <a:ext cx="121320" cy="1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52" strike="noStrike">
                <a:solidFill>
                  <a:srgbClr val="000000"/>
                </a:solidFill>
                <a:latin typeface="Microsoft Sans Serif"/>
              </a:rPr>
              <a:t>5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object 31"/>
          <p:cNvSpPr/>
          <p:nvPr/>
        </p:nvSpPr>
        <p:spPr>
          <a:xfrm>
            <a:off x="117360" y="926640"/>
            <a:ext cx="5168880" cy="4629600"/>
          </a:xfrm>
          <a:custGeom>
            <a:avLst/>
            <a:gdLst>
              <a:gd name="textAreaLeft" fmla="*/ 0 w 5168880"/>
              <a:gd name="textAreaRight" fmla="*/ 5169240 w 5168880"/>
              <a:gd name="textAreaTop" fmla="*/ 0 h 4629600"/>
              <a:gd name="textAreaBottom" fmla="*/ 4629960 h 4629600"/>
            </a:gdLst>
            <a:ahLst/>
            <a:rect l="textAreaLeft" t="textAreaTop" r="textAreaRight" b="textAreaBottom"/>
            <a:pathLst>
              <a:path w="4688840" h="4199890">
                <a:moveTo>
                  <a:pt x="2344420" y="4199890"/>
                </a:moveTo>
                <a:lnTo>
                  <a:pt x="0" y="4199890"/>
                </a:lnTo>
                <a:lnTo>
                  <a:pt x="0" y="0"/>
                </a:lnTo>
                <a:lnTo>
                  <a:pt x="4688840" y="0"/>
                </a:lnTo>
                <a:lnTo>
                  <a:pt x="4688840" y="4199890"/>
                </a:lnTo>
                <a:lnTo>
                  <a:pt x="2344420" y="419989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object 32"/>
          <p:cNvSpPr/>
          <p:nvPr/>
        </p:nvSpPr>
        <p:spPr>
          <a:xfrm>
            <a:off x="204120" y="1013400"/>
            <a:ext cx="3764520" cy="20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8000" indent="-36576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public</a:t>
            </a:r>
            <a:r>
              <a:rPr b="0" lang="en-IN" sz="1200" spc="-10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class</a:t>
            </a:r>
            <a:r>
              <a:rPr b="0" lang="en-IN" sz="1200" spc="-10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MyGenericList</a:t>
            </a:r>
            <a:r>
              <a:rPr b="0" lang="en-IN" sz="1200" spc="-97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52" strike="noStrike">
                <a:solidFill>
                  <a:srgbClr val="000000"/>
                </a:solidFill>
                <a:latin typeface="Mononoki Nerd Font Mono"/>
              </a:rPr>
              <a:t>{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private</a:t>
            </a:r>
            <a:r>
              <a:rPr b="0" lang="en-IN" sz="1200" spc="-10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ArrayList</a:t>
            </a:r>
            <a:r>
              <a:rPr b="0" lang="en-IN" sz="1200" spc="-10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2" strike="noStrike">
                <a:solidFill>
                  <a:srgbClr val="000000"/>
                </a:solidFill>
                <a:latin typeface="Mononoki Nerd Font Mono"/>
              </a:rPr>
              <a:t>myList;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public</a:t>
            </a:r>
            <a:r>
              <a:rPr b="0" lang="en-IN" sz="1200" spc="-5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2" strike="noStrike">
                <a:solidFill>
                  <a:srgbClr val="000000"/>
                </a:solidFill>
                <a:latin typeface="Mononoki Nerd Font Mono"/>
              </a:rPr>
              <a:t>MyGenericList()</a:t>
            </a:r>
            <a:r>
              <a:rPr b="0" lang="en-IN" sz="1200" spc="-5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52" strike="noStrike">
                <a:solidFill>
                  <a:srgbClr val="000000"/>
                </a:solidFill>
                <a:latin typeface="Mononoki Nerd Font Mono"/>
              </a:rPr>
              <a:t>{</a:t>
            </a:r>
            <a:endParaRPr b="0" lang="en-IN" sz="1200" spc="-1" strike="noStrike">
              <a:solidFill>
                <a:srgbClr val="000000"/>
              </a:solidFill>
              <a:latin typeface="Mononoki Nerd Font Mono"/>
            </a:endParaRPr>
          </a:p>
          <a:p>
            <a:pPr marL="652680">
              <a:lnSpc>
                <a:spcPts val="1429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myList</a:t>
            </a:r>
            <a:r>
              <a:rPr b="0" lang="en-IN" sz="1200" spc="-4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=</a:t>
            </a:r>
            <a:r>
              <a:rPr b="0" lang="en-IN" sz="1200" spc="-4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new</a:t>
            </a:r>
            <a:r>
              <a:rPr b="0" lang="en-IN" sz="1200" spc="-4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2" strike="noStrike">
                <a:solidFill>
                  <a:srgbClr val="000000"/>
                </a:solidFill>
                <a:latin typeface="Mononoki Nerd Font Mono"/>
              </a:rPr>
              <a:t>ArrayList();</a:t>
            </a:r>
            <a:endParaRPr b="0" lang="en-IN" sz="1200" spc="-1" strike="noStrike">
              <a:solidFill>
                <a:srgbClr val="000000"/>
              </a:solidFill>
              <a:latin typeface="Mononoki Nerd Font Mono"/>
            </a:endParaRPr>
          </a:p>
          <a:p>
            <a:pPr marL="37800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52" strike="noStrike">
                <a:solidFill>
                  <a:srgbClr val="000000"/>
                </a:solidFill>
                <a:latin typeface="Mononoki Nerd Font Mono"/>
              </a:rPr>
              <a:t>}</a:t>
            </a:r>
            <a:endParaRPr b="0" lang="en-IN" sz="1200" spc="-1" strike="noStrike">
              <a:solidFill>
                <a:srgbClr val="000000"/>
              </a:solidFill>
              <a:latin typeface="Mononoki Nerd Font Mono"/>
            </a:endParaRPr>
          </a:p>
          <a:p>
            <a:pPr marL="652680" indent="-27432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public</a:t>
            </a:r>
            <a:r>
              <a:rPr b="0" lang="en-IN" sz="1200" spc="-7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void</a:t>
            </a:r>
            <a:r>
              <a:rPr b="0" lang="en-IN" sz="1200" spc="-6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add(Object</a:t>
            </a:r>
            <a:r>
              <a:rPr b="0" lang="en-IN" sz="1200" spc="-7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o)</a:t>
            </a:r>
            <a:r>
              <a:rPr b="0" lang="en-IN" sz="1200" spc="-6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52" strike="noStrike">
                <a:solidFill>
                  <a:srgbClr val="000000"/>
                </a:solidFill>
                <a:latin typeface="Mononoki Nerd Font Mono"/>
              </a:rPr>
              <a:t>{ </a:t>
            </a:r>
            <a:r>
              <a:rPr b="0" lang="en-IN" sz="1200" spc="-12" strike="noStrike">
                <a:solidFill>
                  <a:srgbClr val="000000"/>
                </a:solidFill>
                <a:latin typeface="Mononoki Nerd Font Mono"/>
              </a:rPr>
              <a:t>myList.add(o);</a:t>
            </a:r>
            <a:endParaRPr b="0" lang="en-IN" sz="1200" spc="-1" strike="noStrike">
              <a:solidFill>
                <a:srgbClr val="000000"/>
              </a:solidFill>
              <a:latin typeface="Mononoki Nerd Font Mono"/>
            </a:endParaRPr>
          </a:p>
          <a:p>
            <a:pPr marL="378000">
              <a:lnSpc>
                <a:spcPts val="1429"/>
              </a:lnSpc>
              <a:tabLst>
                <a:tab algn="l" pos="0"/>
              </a:tabLst>
            </a:pPr>
            <a:r>
              <a:rPr b="0" lang="en-IN" sz="1200" spc="-52" strike="noStrike">
                <a:solidFill>
                  <a:srgbClr val="000000"/>
                </a:solidFill>
                <a:latin typeface="Mononoki Nerd Font Mono"/>
              </a:rPr>
              <a:t>}</a:t>
            </a:r>
            <a:endParaRPr b="0" lang="en-IN" sz="1200" spc="-1" strike="noStrike">
              <a:solidFill>
                <a:srgbClr val="000000"/>
              </a:solidFill>
              <a:latin typeface="Mononoki Nerd Font Mono"/>
            </a:endParaRPr>
          </a:p>
          <a:p>
            <a:pPr marL="652680" indent="-27432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public</a:t>
            </a:r>
            <a:r>
              <a:rPr b="0" lang="en-IN" sz="1200" spc="-6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Object</a:t>
            </a:r>
            <a:r>
              <a:rPr b="0" lang="en-IN" sz="1200" spc="-6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get(int</a:t>
            </a:r>
            <a:r>
              <a:rPr b="0" lang="en-IN" sz="1200" spc="-6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i)</a:t>
            </a:r>
            <a:r>
              <a:rPr b="0" lang="en-IN" sz="1200" spc="-6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52" strike="noStrike">
                <a:solidFill>
                  <a:srgbClr val="000000"/>
                </a:solidFill>
                <a:latin typeface="Mononoki Nerd Font Mono"/>
              </a:rPr>
              <a:t>{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return</a:t>
            </a:r>
            <a:r>
              <a:rPr b="0" lang="en-IN" sz="1200" spc="-7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2" strike="noStrike">
                <a:solidFill>
                  <a:srgbClr val="000000"/>
                </a:solidFill>
                <a:latin typeface="Mononoki Nerd Font Mono"/>
              </a:rPr>
              <a:t>myList.get(i);</a:t>
            </a:r>
            <a:endParaRPr b="0" lang="en-IN" sz="1200" spc="-1" strike="noStrike">
              <a:solidFill>
                <a:srgbClr val="000000"/>
              </a:solidFill>
              <a:latin typeface="Mononoki Nerd Font Mono"/>
            </a:endParaRPr>
          </a:p>
          <a:p>
            <a:pPr marL="378000">
              <a:lnSpc>
                <a:spcPts val="1429"/>
              </a:lnSpc>
              <a:tabLst>
                <a:tab algn="l" pos="0"/>
              </a:tabLst>
            </a:pPr>
            <a:r>
              <a:rPr b="0" lang="en-IN" sz="1200" spc="-52" strike="noStrike">
                <a:solidFill>
                  <a:srgbClr val="000000"/>
                </a:solidFill>
                <a:latin typeface="Mononoki Nerd Font Mono"/>
              </a:rPr>
              <a:t>}</a:t>
            </a:r>
            <a:endParaRPr b="0" lang="en-IN" sz="12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67" name="object 33"/>
          <p:cNvSpPr/>
          <p:nvPr/>
        </p:nvSpPr>
        <p:spPr>
          <a:xfrm>
            <a:off x="204120" y="3428640"/>
            <a:ext cx="4967640" cy="183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560880" indent="-1828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public</a:t>
            </a:r>
            <a:r>
              <a:rPr b="0" lang="en-IN" sz="1200" spc="-8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static</a:t>
            </a:r>
            <a:r>
              <a:rPr b="0" lang="en-IN" sz="1200" spc="-8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void</a:t>
            </a:r>
            <a:r>
              <a:rPr b="0" lang="en-IN" sz="1200" spc="-8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main(String[]</a:t>
            </a:r>
            <a:r>
              <a:rPr b="0" lang="en-IN" sz="1200" spc="-8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args)</a:t>
            </a:r>
            <a:r>
              <a:rPr b="0" lang="en-IN" sz="1200" spc="-8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52" strike="noStrike">
                <a:solidFill>
                  <a:srgbClr val="000000"/>
                </a:solidFill>
                <a:latin typeface="Mononoki Nerd Font Mono"/>
              </a:rPr>
              <a:t>{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MyGenericList</a:t>
            </a:r>
            <a:r>
              <a:rPr b="0" lang="en-IN" sz="1200" spc="-9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generic</a:t>
            </a:r>
            <a:r>
              <a:rPr b="0" lang="en-IN" sz="1200" spc="-8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Mononoki Nerd Font Mono"/>
              </a:rPr>
              <a:t>=</a:t>
            </a:r>
            <a:r>
              <a:rPr b="0" lang="en-IN" sz="1200" spc="-8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200" spc="-26" strike="noStrike">
                <a:solidFill>
                  <a:srgbClr val="000000"/>
                </a:solidFill>
                <a:latin typeface="Mononoki Nerd Font Mono"/>
              </a:rPr>
              <a:t>new</a:t>
            </a:r>
            <a:endParaRPr b="0" lang="en-IN" sz="1200" spc="-1" strike="noStrike">
              <a:solidFill>
                <a:srgbClr val="000000"/>
              </a:solidFill>
              <a:latin typeface="Mononoki Nerd Font Mono"/>
            </a:endParaRPr>
          </a:p>
          <a:p>
            <a:pPr marL="12600">
              <a:lnSpc>
                <a:spcPts val="1429"/>
              </a:lnSpc>
              <a:tabLst>
                <a:tab algn="l" pos="0"/>
              </a:tabLst>
            </a:pPr>
            <a:r>
              <a:rPr b="0" lang="en-IN" sz="1200" spc="-12" strike="noStrike">
                <a:solidFill>
                  <a:srgbClr val="000000"/>
                </a:solidFill>
                <a:latin typeface="Mononoki Nerd Font Mono"/>
              </a:rPr>
              <a:t>MyGenericList();</a:t>
            </a:r>
            <a:endParaRPr b="0" lang="en-IN" sz="1200" spc="-1" strike="noStrike">
              <a:solidFill>
                <a:srgbClr val="000000"/>
              </a:solidFill>
              <a:latin typeface="Mononoki Nerd Font Mono"/>
            </a:endParaRPr>
          </a:p>
          <a:p>
            <a:pPr marL="560880">
              <a:lnSpc>
                <a:spcPct val="99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-IN" sz="1200" spc="-12" strike="noStrike">
                <a:solidFill>
                  <a:srgbClr val="000000"/>
                </a:solidFill>
                <a:latin typeface="Mononoki Nerd Font Mono"/>
              </a:rPr>
              <a:t>generic.add(“hello”); generic.add(10); generic.add(10.23f);</a:t>
            </a:r>
            <a:endParaRPr b="0" lang="en-IN" sz="1200" spc="-1" strike="noStrike">
              <a:solidFill>
                <a:srgbClr val="000000"/>
              </a:solidFill>
              <a:latin typeface="Mononoki Nerd Font Mono"/>
            </a:endParaRPr>
          </a:p>
          <a:p>
            <a:pPr marL="56088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2" strike="noStrike">
                <a:solidFill>
                  <a:srgbClr val="000000"/>
                </a:solidFill>
                <a:latin typeface="Mononoki Nerd Font Mono"/>
              </a:rPr>
              <a:t>......</a:t>
            </a:r>
            <a:endParaRPr b="0" lang="en-IN" sz="1200" spc="-1" strike="noStrike">
              <a:solidFill>
                <a:srgbClr val="000000"/>
              </a:solidFill>
              <a:latin typeface="Mononoki Nerd Font Mono"/>
            </a:endParaRPr>
          </a:p>
          <a:p>
            <a:pPr marL="56088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7f00"/>
                </a:solidFill>
                <a:latin typeface="Mononoki Nerd Font Mono"/>
              </a:rPr>
              <a:t>String</a:t>
            </a:r>
            <a:r>
              <a:rPr b="0" lang="en-IN" sz="1200" spc="-52" strike="noStrike">
                <a:solidFill>
                  <a:srgbClr val="007f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7f00"/>
                </a:solidFill>
                <a:latin typeface="Mononoki Nerd Font Mono"/>
              </a:rPr>
              <a:t>str</a:t>
            </a:r>
            <a:r>
              <a:rPr b="0" lang="en-IN" sz="1200" spc="-46" strike="noStrike">
                <a:solidFill>
                  <a:srgbClr val="007f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7f00"/>
                </a:solidFill>
                <a:latin typeface="Mononoki Nerd Font Mono"/>
              </a:rPr>
              <a:t>=</a:t>
            </a:r>
            <a:r>
              <a:rPr b="0" lang="en-IN" sz="1200" spc="-46" strike="noStrike">
                <a:solidFill>
                  <a:srgbClr val="007f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7f00"/>
                </a:solidFill>
                <a:latin typeface="Mononoki Nerd Font Mono"/>
              </a:rPr>
              <a:t>(String)</a:t>
            </a:r>
            <a:r>
              <a:rPr b="0" lang="en-IN" sz="1200" spc="-52" strike="noStrike">
                <a:solidFill>
                  <a:srgbClr val="007f00"/>
                </a:solidFill>
                <a:latin typeface="Mononoki Nerd Font Mono"/>
              </a:rPr>
              <a:t> </a:t>
            </a:r>
            <a:r>
              <a:rPr b="0" lang="en-IN" sz="1200" spc="-12" strike="noStrike">
                <a:solidFill>
                  <a:srgbClr val="007f00"/>
                </a:solidFill>
                <a:latin typeface="Mononoki Nerd Font Mono"/>
              </a:rPr>
              <a:t>generic.get(0);</a:t>
            </a:r>
            <a:r>
              <a:rPr b="0" lang="en-IN" sz="1200" spc="-46" strike="noStrike">
                <a:solidFill>
                  <a:srgbClr val="007f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007f00"/>
                </a:solidFill>
                <a:latin typeface="Mononoki Nerd Font Mono"/>
              </a:rPr>
              <a:t>//</a:t>
            </a:r>
            <a:r>
              <a:rPr b="0" lang="en-IN" sz="1200" spc="-46" strike="noStrike">
                <a:solidFill>
                  <a:srgbClr val="007f00"/>
                </a:solidFill>
                <a:latin typeface="Mononoki Nerd Font Mono"/>
              </a:rPr>
              <a:t> </a:t>
            </a:r>
            <a:r>
              <a:rPr b="0" lang="en-IN" sz="1200" spc="-26" strike="noStrike">
                <a:solidFill>
                  <a:srgbClr val="007f00"/>
                </a:solidFill>
                <a:latin typeface="Mononoki Nerd Font Mono"/>
              </a:rPr>
              <a:t>OK </a:t>
            </a:r>
            <a:r>
              <a:rPr b="0" lang="en-IN" sz="1200" spc="-1" strike="noStrike">
                <a:solidFill>
                  <a:srgbClr val="ff0000"/>
                </a:solidFill>
                <a:latin typeface="Mononoki Nerd Font Mono"/>
              </a:rPr>
              <a:t>String</a:t>
            </a:r>
            <a:r>
              <a:rPr b="0" lang="en-IN" sz="1200" spc="-55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ff0000"/>
                </a:solidFill>
                <a:latin typeface="Mononoki Nerd Font Mono"/>
              </a:rPr>
              <a:t>str</a:t>
            </a:r>
            <a:r>
              <a:rPr b="0" lang="en-IN" sz="1200" spc="-52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ff0000"/>
                </a:solidFill>
                <a:latin typeface="Mononoki Nerd Font Mono"/>
              </a:rPr>
              <a:t>=</a:t>
            </a:r>
            <a:r>
              <a:rPr b="0" lang="en-IN" sz="1200" spc="-52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200" spc="-1" strike="noStrike">
                <a:solidFill>
                  <a:srgbClr val="ff0000"/>
                </a:solidFill>
                <a:latin typeface="Mononoki Nerd Font Mono"/>
              </a:rPr>
              <a:t>(String)</a:t>
            </a:r>
            <a:r>
              <a:rPr b="0" lang="en-IN" sz="1200" spc="-52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200" spc="-12" strike="noStrike">
                <a:solidFill>
                  <a:srgbClr val="ff0000"/>
                </a:solidFill>
                <a:latin typeface="Mononoki Nerd Font Mono"/>
              </a:rPr>
              <a:t>generic.get(1);</a:t>
            </a:r>
            <a:r>
              <a:rPr b="0" lang="en-IN" sz="1200" spc="-52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200" spc="-26" strike="noStrike">
                <a:solidFill>
                  <a:srgbClr val="ff0000"/>
                </a:solidFill>
                <a:latin typeface="Mononoki Nerd Font Mono"/>
              </a:rPr>
              <a:t>//</a:t>
            </a:r>
            <a:endParaRPr b="0" lang="en-IN" sz="1200" spc="-1" strike="noStrike">
              <a:solidFill>
                <a:srgbClr val="000000"/>
              </a:solidFill>
              <a:latin typeface="Mononoki Nerd Font Mono"/>
            </a:endParaRPr>
          </a:p>
          <a:p>
            <a:pPr marL="12600">
              <a:lnSpc>
                <a:spcPts val="1429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ff0000"/>
                </a:solidFill>
                <a:latin typeface="Mononoki Nerd Font Mono"/>
              </a:rPr>
              <a:t>NOT</a:t>
            </a:r>
            <a:r>
              <a:rPr b="0" lang="en-IN" sz="1200" spc="-41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200" spc="-26" strike="noStrike">
                <a:solidFill>
                  <a:srgbClr val="ff0000"/>
                </a:solidFill>
                <a:latin typeface="Mononoki Nerd Font Mono"/>
              </a:rPr>
              <a:t>OK</a:t>
            </a:r>
            <a:endParaRPr b="0" lang="en-IN" sz="12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68" name="object 34"/>
          <p:cNvSpPr/>
          <p:nvPr/>
        </p:nvSpPr>
        <p:spPr>
          <a:xfrm>
            <a:off x="591120" y="5262840"/>
            <a:ext cx="128880" cy="1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52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object 35"/>
          <p:cNvSpPr/>
          <p:nvPr/>
        </p:nvSpPr>
        <p:spPr>
          <a:xfrm>
            <a:off x="4523400" y="5529960"/>
            <a:ext cx="778680" cy="13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800" spc="-1" strike="noStrike">
                <a:solidFill>
                  <a:srgbClr val="333e4e"/>
                </a:solidFill>
                <a:latin typeface="Microsoft Sans Serif"/>
              </a:rPr>
              <a:t>©</a:t>
            </a:r>
            <a:r>
              <a:rPr b="0" lang="en-IN" sz="800" spc="-12" strike="noStrike">
                <a:solidFill>
                  <a:srgbClr val="333e4e"/>
                </a:solidFill>
                <a:latin typeface="Microsoft Sans Serif"/>
              </a:rPr>
              <a:t> </a:t>
            </a:r>
            <a:r>
              <a:rPr b="0" lang="en-IN" sz="800" spc="-1" strike="noStrike">
                <a:solidFill>
                  <a:srgbClr val="333e4e"/>
                </a:solidFill>
                <a:latin typeface="Microsoft Sans Serif"/>
              </a:rPr>
              <a:t>Vivek</a:t>
            </a:r>
            <a:r>
              <a:rPr b="0" lang="en-IN" sz="800" spc="-12" strike="noStrike">
                <a:solidFill>
                  <a:srgbClr val="333e4e"/>
                </a:solidFill>
                <a:latin typeface="Microsoft Sans Serif"/>
              </a:rPr>
              <a:t> Kumar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3120" y="-338040"/>
            <a:ext cx="9068760" cy="125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Mononoki Nerd Font Mono"/>
              </a:rPr>
              <a:t>Generic Programming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720000" y="720000"/>
            <a:ext cx="8375400" cy="1029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IN" sz="1600" spc="-1" strike="noStrike">
                <a:solidFill>
                  <a:srgbClr val="000000"/>
                </a:solidFill>
                <a:latin typeface="Mononoki Nerd Font Mono"/>
              </a:rPr>
              <a:t>- Code that can be reused. Need not be rewritten for individual types.</a:t>
            </a:r>
            <a:endParaRPr b="0" lang="en-IN" sz="1600" spc="-1" strike="noStrike">
              <a:solidFill>
                <a:srgbClr val="000000"/>
              </a:solidFill>
              <a:latin typeface="Mononoki Nerd Font Mono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latin typeface="Mononoki Nerd Font Mono"/>
              </a:rPr>
              <a:t>- Same class and methods can be used for multiple types (non primitive).</a:t>
            </a:r>
            <a:endParaRPr b="0" lang="en-IN" sz="1600" spc="-1" strike="noStrike">
              <a:solidFill>
                <a:srgbClr val="000000"/>
              </a:solidFill>
              <a:latin typeface="Mononoki Nerd Font Mono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latin typeface="Mononoki Nerd Font Mono"/>
              </a:rPr>
              <a:t>- Avoid generic casting errors.</a:t>
            </a:r>
            <a:endParaRPr b="0" lang="en-IN" sz="1600" spc="-1" strike="noStrike">
              <a:solidFill>
                <a:srgbClr val="000000"/>
              </a:solidFill>
              <a:latin typeface="Mononoki Nerd Font Mono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Mononoki Nerd Font Mono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900000" y="1971360"/>
            <a:ext cx="4143240" cy="162864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5400000" y="2520000"/>
            <a:ext cx="4367880" cy="90000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5292000" y="2844000"/>
            <a:ext cx="2520000" cy="29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2"/>
          <p:cNvSpPr/>
          <p:nvPr/>
        </p:nvSpPr>
        <p:spPr>
          <a:xfrm>
            <a:off x="5646600" y="1461600"/>
            <a:ext cx="3979440" cy="105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1480" bIns="0" anchor="t">
            <a:spAutoFit/>
          </a:bodyPr>
          <a:p>
            <a:pPr marL="389160" indent="-377280">
              <a:lnSpc>
                <a:spcPts val="2441"/>
              </a:lnSpc>
              <a:spcBef>
                <a:spcPts val="405"/>
              </a:spcBef>
              <a:buClr>
                <a:srgbClr val="000000"/>
              </a:buClr>
              <a:buFont typeface="Trebuchet MS"/>
              <a:buChar char="●"/>
              <a:tabLst>
                <a:tab algn="l" pos="3891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Our generic</a:t>
            </a:r>
            <a:r>
              <a:rPr b="0" lang="en-IN" sz="2000" spc="9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cup</a:t>
            </a:r>
            <a:r>
              <a:rPr b="0" lang="en-IN" sz="2000" spc="18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can</a:t>
            </a:r>
            <a:r>
              <a:rPr b="0" lang="en-IN" sz="2000" spc="1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21" strike="noStrike">
                <a:solidFill>
                  <a:srgbClr val="000000"/>
                </a:solidFill>
                <a:latin typeface="Mononoki Nerd Font Mono"/>
              </a:rPr>
              <a:t>hold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different</a:t>
            </a:r>
            <a:r>
              <a:rPr b="0" lang="en-IN" sz="20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types</a:t>
            </a:r>
            <a:r>
              <a:rPr b="0" lang="en-IN" sz="2000" spc="9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of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 Mono"/>
              </a:rPr>
              <a:t> liquid</a:t>
            </a:r>
            <a:endParaRPr b="0" lang="en-IN" sz="2000" spc="-1" strike="noStrike">
              <a:solidFill>
                <a:srgbClr val="000000"/>
              </a:solidFill>
              <a:latin typeface="Mononoki Nerd Font Mono"/>
            </a:endParaRPr>
          </a:p>
          <a:p>
            <a:pPr marL="389160" indent="-37656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Font typeface="Trebuchet MS"/>
              <a:buChar char="●"/>
              <a:tabLst>
                <a:tab algn="l" pos="389160"/>
                <a:tab algn="l" pos="238248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In</a:t>
            </a:r>
            <a:r>
              <a:rPr b="0" lang="en-IN" sz="2000" spc="1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the</a:t>
            </a:r>
            <a:r>
              <a:rPr b="0" lang="en-IN" sz="2000" spc="24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 Mono"/>
              </a:rPr>
              <a:t>notation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	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 Mono"/>
              </a:rPr>
              <a:t>Cup&lt;T&gt;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 Mono"/>
              </a:rPr>
              <a:t>:</a:t>
            </a:r>
            <a:endParaRPr b="0" lang="en-IN" sz="20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76" name="object 3"/>
          <p:cNvSpPr/>
          <p:nvPr/>
        </p:nvSpPr>
        <p:spPr>
          <a:xfrm>
            <a:off x="6056640" y="2624400"/>
            <a:ext cx="185760" cy="15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algn="just">
              <a:lnSpc>
                <a:spcPct val="112000"/>
              </a:lnSpc>
              <a:spcBef>
                <a:spcPts val="96"/>
              </a:spcBef>
            </a:pPr>
            <a:r>
              <a:rPr b="0" lang="en-IN" sz="1850" spc="-52" strike="noStrike">
                <a:solidFill>
                  <a:srgbClr val="000000"/>
                </a:solidFill>
                <a:latin typeface="Courier New"/>
              </a:rPr>
              <a:t>o o o o o</a:t>
            </a:r>
            <a:endParaRPr b="0" lang="en-IN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object 4"/>
          <p:cNvSpPr/>
          <p:nvPr/>
        </p:nvSpPr>
        <p:spPr>
          <a:xfrm>
            <a:off x="6302160" y="2786400"/>
            <a:ext cx="1257840" cy="13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12000"/>
              </a:lnSpc>
              <a:spcBef>
                <a:spcPts val="91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</a:rPr>
              <a:t>T</a:t>
            </a:r>
            <a:r>
              <a:rPr b="0" lang="en-IN" sz="1500" spc="18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</a:rPr>
              <a:t>=</a:t>
            </a:r>
            <a:r>
              <a:rPr b="0" lang="en-IN" sz="1500" spc="63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500" spc="-12" strike="noStrike">
                <a:solidFill>
                  <a:srgbClr val="000000"/>
                </a:solidFill>
                <a:latin typeface="Mononoki Nerd Font Mono"/>
              </a:rPr>
              <a:t>Coffee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</a:rPr>
              <a:t>T</a:t>
            </a:r>
            <a:r>
              <a:rPr b="0" lang="en-IN" sz="1500" spc="18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</a:rPr>
              <a:t>=</a:t>
            </a:r>
            <a:r>
              <a:rPr b="0" lang="en-IN" sz="1500" spc="24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500" spc="-26" strike="noStrike">
                <a:solidFill>
                  <a:srgbClr val="000000"/>
                </a:solidFill>
                <a:latin typeface="Mononoki Nerd Font Mono"/>
              </a:rPr>
              <a:t>Tea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2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</a:rPr>
              <a:t>T</a:t>
            </a:r>
            <a:r>
              <a:rPr b="0" lang="en-IN" sz="1500" spc="18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</a:rPr>
              <a:t>=</a:t>
            </a:r>
            <a:r>
              <a:rPr b="0" lang="en-IN" sz="1500" spc="63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500" spc="-21" strike="noStrike">
                <a:solidFill>
                  <a:srgbClr val="000000"/>
                </a:solidFill>
                <a:latin typeface="Mononoki Nerd Font Mono"/>
              </a:rPr>
              <a:t>Milk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</a:rPr>
              <a:t>T</a:t>
            </a:r>
            <a:r>
              <a:rPr b="0" lang="en-IN" sz="1500" spc="18" strike="noStrike">
                <a:solidFill>
                  <a:srgbClr val="000000"/>
                </a:solidFill>
                <a:latin typeface="Mononoki Nerd Font Mono"/>
              </a:rPr>
              <a:t> T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</a:rPr>
              <a:t>=</a:t>
            </a:r>
            <a:r>
              <a:rPr b="0" lang="en-IN" sz="1500" spc="63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500" spc="-21" strike="noStrike">
                <a:solidFill>
                  <a:srgbClr val="000000"/>
                </a:solidFill>
                <a:latin typeface="Mononoki Nerd Font Mono"/>
              </a:rPr>
              <a:t>Soup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81"/>
              </a:spcBef>
            </a:pPr>
            <a:r>
              <a:rPr b="0" lang="en-IN" sz="1850" spc="797" strike="noStrike">
                <a:solidFill>
                  <a:srgbClr val="000000"/>
                </a:solidFill>
                <a:latin typeface="Microsoft Sans Serif"/>
              </a:rPr>
              <a:t>……</a:t>
            </a:r>
            <a:endParaRPr b="0" lang="en-IN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object 5"/>
          <p:cNvSpPr/>
          <p:nvPr/>
        </p:nvSpPr>
        <p:spPr>
          <a:xfrm>
            <a:off x="5805360" y="4762440"/>
            <a:ext cx="37195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2200" spc="-1" strike="noStrike">
                <a:solidFill>
                  <a:srgbClr val="ff0000"/>
                </a:solidFill>
                <a:latin typeface="Mononoki Nerd Font Mono"/>
              </a:rPr>
              <a:t>Cup</a:t>
            </a:r>
            <a:r>
              <a:rPr b="0" lang="en-IN" sz="2200" spc="4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ff0000"/>
                </a:solidFill>
                <a:latin typeface="Mononoki Nerd Font Mono"/>
              </a:rPr>
              <a:t>==</a:t>
            </a:r>
            <a:r>
              <a:rPr b="0" lang="en-IN" sz="2200" spc="9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2200" spc="-1" strike="noStrike">
                <a:solidFill>
                  <a:srgbClr val="ff0000"/>
                </a:solidFill>
                <a:latin typeface="Mononoki Nerd Font Mono"/>
              </a:rPr>
              <a:t>Generic</a:t>
            </a:r>
            <a:r>
              <a:rPr b="0" lang="en-IN" sz="2200" spc="4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2200" spc="-12" strike="noStrike">
                <a:solidFill>
                  <a:srgbClr val="ff0000"/>
                </a:solidFill>
                <a:latin typeface="Mononoki Nerd Font Mono"/>
              </a:rPr>
              <a:t>Container</a:t>
            </a:r>
            <a:endParaRPr b="0" lang="en-IN" sz="22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3120" y="13680"/>
            <a:ext cx="763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Mononoki Nerd Font Mono"/>
              </a:rPr>
              <a:t>Solution:</a:t>
            </a:r>
            <a:r>
              <a:rPr b="1" lang="en-IN" sz="3600" spc="-114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 Mono"/>
              </a:rPr>
              <a:t>Generic</a:t>
            </a:r>
            <a:r>
              <a:rPr b="1" lang="en-IN" sz="3600" spc="-100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600" spc="-12" strike="noStrike">
                <a:solidFill>
                  <a:schemeClr val="dk1"/>
                </a:solidFill>
                <a:latin typeface="Mononoki Nerd Font Mono"/>
              </a:rPr>
              <a:t>Programming</a:t>
            </a:r>
            <a:endParaRPr b="0" lang="en-IN" sz="36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80" name="object 7"/>
          <p:cNvSpPr/>
          <p:nvPr/>
        </p:nvSpPr>
        <p:spPr>
          <a:xfrm>
            <a:off x="9554400" y="5244840"/>
            <a:ext cx="121320" cy="1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IN" sz="197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object 8" descr=""/>
          <p:cNvPicPr/>
          <p:nvPr/>
        </p:nvPicPr>
        <p:blipFill>
          <a:blip r:embed="rId1"/>
          <a:stretch/>
        </p:blipFill>
        <p:spPr>
          <a:xfrm>
            <a:off x="1643760" y="3009960"/>
            <a:ext cx="2371320" cy="2533680"/>
          </a:xfrm>
          <a:prstGeom prst="rect">
            <a:avLst/>
          </a:prstGeom>
          <a:ln w="0">
            <a:noFill/>
          </a:ln>
        </p:spPr>
      </p:pic>
      <p:grpSp>
        <p:nvGrpSpPr>
          <p:cNvPr id="82" name="object 9"/>
          <p:cNvGrpSpPr/>
          <p:nvPr/>
        </p:nvGrpSpPr>
        <p:grpSpPr>
          <a:xfrm>
            <a:off x="21960" y="982440"/>
            <a:ext cx="3725640" cy="1719000"/>
            <a:chOff x="21960" y="982440"/>
            <a:chExt cx="3725640" cy="1719000"/>
          </a:xfrm>
        </p:grpSpPr>
        <p:pic>
          <p:nvPicPr>
            <p:cNvPr id="83" name="object 10" descr=""/>
            <p:cNvPicPr/>
            <p:nvPr/>
          </p:nvPicPr>
          <p:blipFill>
            <a:blip r:embed="rId2"/>
            <a:stretch/>
          </p:blipFill>
          <p:spPr>
            <a:xfrm>
              <a:off x="21960" y="982440"/>
              <a:ext cx="1679760" cy="167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4" name="object 11" descr=""/>
            <p:cNvPicPr/>
            <p:nvPr/>
          </p:nvPicPr>
          <p:blipFill>
            <a:blip r:embed="rId3"/>
            <a:stretch/>
          </p:blipFill>
          <p:spPr>
            <a:xfrm>
              <a:off x="1674000" y="1042920"/>
              <a:ext cx="2073600" cy="16585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85" name="object 12" descr=""/>
          <p:cNvPicPr/>
          <p:nvPr/>
        </p:nvPicPr>
        <p:blipFill>
          <a:blip r:embed="rId4"/>
          <a:stretch/>
        </p:blipFill>
        <p:spPr>
          <a:xfrm>
            <a:off x="3972960" y="1008000"/>
            <a:ext cx="1467360" cy="174708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2"/>
          <p:cNvSpPr>
            <a:spLocks noGrp="1"/>
          </p:cNvSpPr>
          <p:nvPr>
            <p:ph type="ftr" idx="23"/>
          </p:nvPr>
        </p:nvSpPr>
        <p:spPr>
          <a:xfrm>
            <a:off x="4523400" y="5540760"/>
            <a:ext cx="778680" cy="3292560"/>
          </a:xfrm>
          <a:prstGeom prst="rect">
            <a:avLst/>
          </a:prstGeom>
          <a:noFill/>
          <a:ln w="0">
            <a:noFill/>
          </a:ln>
        </p:spPr>
        <p:txBody>
          <a:bodyPr lIns="0" rIns="0" tIns="324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26"/>
              </a:spcBef>
              <a:buNone/>
              <a:defRPr b="0" lang="en-IN" sz="800" spc="-1" strike="noStrike">
                <a:solidFill>
                  <a:srgbClr val="333e4e"/>
                </a:solidFill>
                <a:latin typeface="Microsoft Sans Serif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26"/>
              </a:spcBef>
              <a:buNone/>
            </a:pPr>
            <a:r>
              <a:rPr b="0" lang="en-IN" sz="800" spc="-1" strike="noStrike">
                <a:solidFill>
                  <a:srgbClr val="333e4e"/>
                </a:solidFill>
                <a:latin typeface="Microsoft Sans Serif"/>
              </a:rPr>
              <a:t>©</a:t>
            </a:r>
            <a:r>
              <a:rPr b="0" lang="en-IN" sz="800" spc="-12" strike="noStrike">
                <a:solidFill>
                  <a:srgbClr val="333e4e"/>
                </a:solidFill>
                <a:latin typeface="Microsoft Sans Serif"/>
              </a:rPr>
              <a:t> </a:t>
            </a:r>
            <a:r>
              <a:rPr b="0" lang="en-IN" sz="800" spc="-1" strike="noStrike">
                <a:solidFill>
                  <a:srgbClr val="333e4e"/>
                </a:solidFill>
                <a:latin typeface="Microsoft Sans Serif"/>
              </a:rPr>
              <a:t>Vivek</a:t>
            </a:r>
            <a:r>
              <a:rPr b="0" lang="en-IN" sz="800" spc="-12" strike="noStrike">
                <a:solidFill>
                  <a:srgbClr val="333e4e"/>
                </a:solidFill>
                <a:latin typeface="Microsoft Sans Serif"/>
              </a:rPr>
              <a:t> Kumar</a:t>
            </a:r>
            <a:endParaRPr b="0" lang="en-IN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03120" y="-338040"/>
            <a:ext cx="9068760" cy="125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Mononoki Nerd Font Mono"/>
              </a:rPr>
              <a:t>Generic Programming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20000" y="720000"/>
            <a:ext cx="4348800" cy="17146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Mononoki Nerd Font Mono"/>
              </a:rPr>
              <a:t>var files = new ArrayList&lt;String&gt;();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Mononoki Nerd Font Mono"/>
              </a:rPr>
              <a:t>Or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Mononoki Nerd Font Mono"/>
              </a:rPr>
              <a:t>ArrayList&lt;String&gt; files = new ArrayList();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320000" y="2340000"/>
            <a:ext cx="4860000" cy="234252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80000" y="3758400"/>
            <a:ext cx="3187800" cy="38160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3060000" y="3780000"/>
            <a:ext cx="1080000" cy="3600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03120" y="-338040"/>
            <a:ext cx="9068760" cy="125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Mononoki Nerd Font Mono"/>
              </a:rPr>
              <a:t>Generic Methods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03120" y="720000"/>
            <a:ext cx="4105440" cy="16473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33440" y="2700000"/>
            <a:ext cx="5686560" cy="40896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456480" y="3494880"/>
            <a:ext cx="4943520" cy="28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4392000" y="982440"/>
            <a:ext cx="5011920" cy="3240720"/>
          </a:xfrm>
          <a:prstGeom prst="rect">
            <a:avLst/>
          </a:prstGeom>
          <a:noFill/>
          <a:ln w="0">
            <a:noFill/>
          </a:ln>
        </p:spPr>
        <p:txBody>
          <a:bodyPr lIns="0" rIns="0" tIns="46440" bIns="0" anchor="t">
            <a:noAutofit/>
          </a:bodyPr>
          <a:p>
            <a:pPr marL="411480" indent="-373320">
              <a:lnSpc>
                <a:spcPct val="91000"/>
              </a:lnSpc>
              <a:spcBef>
                <a:spcPts val="366"/>
              </a:spcBef>
              <a:buClr>
                <a:srgbClr val="000000"/>
              </a:buClr>
              <a:buFont typeface="Trebuchet MS"/>
              <a:buChar char="●"/>
              <a:tabLst>
                <a:tab algn="l" pos="411480"/>
              </a:tabLst>
            </a:pPr>
            <a:r>
              <a:rPr b="0" lang="en-IN" sz="1800" spc="-1" strike="noStrike">
                <a:solidFill>
                  <a:schemeClr val="dk1"/>
                </a:solidFill>
                <a:latin typeface="Mononoki Nerd Font Mono"/>
              </a:rPr>
              <a:t>Using</a:t>
            </a:r>
            <a:r>
              <a:rPr b="0" lang="en-IN" sz="1800" spc="52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chemeClr val="dk1"/>
                </a:solidFill>
                <a:latin typeface="Mononoki Nerd Font Mono"/>
              </a:rPr>
              <a:t>generic</a:t>
            </a:r>
            <a:r>
              <a:rPr b="0" lang="en-IN" sz="1800" spc="58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chemeClr val="dk1"/>
                </a:solidFill>
                <a:latin typeface="Mononoki Nerd Font Mono"/>
              </a:rPr>
              <a:t>programming</a:t>
            </a:r>
            <a:r>
              <a:rPr b="0" lang="en-IN" sz="1800" spc="58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0" lang="en-IN" sz="1800" spc="-26" strike="noStrike">
                <a:solidFill>
                  <a:schemeClr val="dk1"/>
                </a:solidFill>
                <a:latin typeface="Mononoki Nerd Font Mono"/>
              </a:rPr>
              <a:t>we </a:t>
            </a:r>
            <a:r>
              <a:rPr b="0" lang="en-IN" sz="1800" spc="-1" strike="noStrike">
                <a:solidFill>
                  <a:schemeClr val="dk1"/>
                </a:solidFill>
                <a:latin typeface="Mononoki Nerd Font Mono"/>
              </a:rPr>
              <a:t>don’t</a:t>
            </a:r>
            <a:r>
              <a:rPr b="0" lang="en-IN" sz="1800" spc="58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chemeClr val="dk1"/>
                </a:solidFill>
                <a:latin typeface="Mononoki Nerd Font Mono"/>
              </a:rPr>
              <a:t>have</a:t>
            </a:r>
            <a:r>
              <a:rPr b="0" lang="en-IN" sz="1800" spc="43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chemeClr val="dk1"/>
                </a:solidFill>
                <a:latin typeface="Mononoki Nerd Font Mono"/>
              </a:rPr>
              <a:t>to</a:t>
            </a:r>
            <a:r>
              <a:rPr b="0" lang="en-IN" sz="1800" spc="58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chemeClr val="dk1"/>
                </a:solidFill>
                <a:latin typeface="Mononoki Nerd Font Mono"/>
              </a:rPr>
              <a:t>implement</a:t>
            </a:r>
            <a:r>
              <a:rPr b="0" lang="en-IN" sz="1800" spc="52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0" lang="en-IN" sz="1800" spc="-12" strike="noStrike">
                <a:solidFill>
                  <a:schemeClr val="dk1"/>
                </a:solidFill>
                <a:latin typeface="Mononoki Nerd Font Mono"/>
              </a:rPr>
              <a:t>different </a:t>
            </a:r>
            <a:r>
              <a:rPr b="0" lang="en-IN" sz="1800" spc="-1" strike="noStrike">
                <a:solidFill>
                  <a:schemeClr val="dk1"/>
                </a:solidFill>
                <a:latin typeface="Mononoki Nerd Font Mono"/>
              </a:rPr>
              <a:t>classes</a:t>
            </a:r>
            <a:r>
              <a:rPr b="0" lang="en-IN" sz="1800" spc="49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chemeClr val="dk1"/>
                </a:solidFill>
                <a:latin typeface="Mononoki Nerd Font Mono"/>
              </a:rPr>
              <a:t>for</a:t>
            </a:r>
            <a:r>
              <a:rPr b="0" lang="en-IN" sz="1800" spc="52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chemeClr val="dk1"/>
                </a:solidFill>
                <a:latin typeface="Mononoki Nerd Font Mono"/>
              </a:rPr>
              <a:t>different</a:t>
            </a:r>
            <a:r>
              <a:rPr b="0" lang="en-IN" sz="1800" spc="49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chemeClr val="dk1"/>
                </a:solidFill>
                <a:latin typeface="Mononoki Nerd Font Mono"/>
              </a:rPr>
              <a:t>object</a:t>
            </a:r>
            <a:r>
              <a:rPr b="0" lang="en-IN" sz="1800" spc="52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0" lang="en-IN" sz="1800" spc="-12" strike="noStrike">
                <a:solidFill>
                  <a:schemeClr val="dk1"/>
                </a:solidFill>
                <a:latin typeface="Mononoki Nerd Font Mono"/>
              </a:rPr>
              <a:t>types.</a:t>
            </a:r>
            <a:endParaRPr b="0" lang="en-IN" sz="1800" spc="-1" strike="noStrike">
              <a:solidFill>
                <a:srgbClr val="000000"/>
              </a:solidFill>
              <a:latin typeface="Mononoki Nerd Font Mono"/>
            </a:endParaRPr>
          </a:p>
          <a:p>
            <a:pPr lvl="1" marL="785520" indent="-379080">
              <a:lnSpc>
                <a:spcPct val="100000"/>
              </a:lnSpc>
              <a:spcBef>
                <a:spcPts val="258"/>
              </a:spcBef>
              <a:buClr>
                <a:srgbClr val="000000"/>
              </a:buClr>
              <a:buFont typeface="Courier New"/>
              <a:buChar char="o"/>
              <a:tabLst>
                <a:tab algn="l" pos="78552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</a:rPr>
              <a:t>Programmer</a:t>
            </a:r>
            <a:r>
              <a:rPr b="0" lang="en-IN" sz="1500" spc="-2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</a:rPr>
              <a:t>friendly</a:t>
            </a:r>
            <a:r>
              <a:rPr b="0" lang="en-IN" sz="1500" spc="-21" strike="noStrike">
                <a:solidFill>
                  <a:srgbClr val="000000"/>
                </a:solidFill>
                <a:latin typeface="Mononoki Nerd Font Mono"/>
              </a:rPr>
              <a:t> code!</a:t>
            </a:r>
            <a:endParaRPr b="0" lang="en-IN" sz="15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97" name="object 36"/>
          <p:cNvSpPr/>
          <p:nvPr/>
        </p:nvSpPr>
        <p:spPr>
          <a:xfrm>
            <a:off x="4419720" y="2469600"/>
            <a:ext cx="4744800" cy="6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 anchor="t">
            <a:spAutoFit/>
          </a:bodyPr>
          <a:p>
            <a:pPr marL="385920" indent="-373320">
              <a:lnSpc>
                <a:spcPts val="2409"/>
              </a:lnSpc>
              <a:spcBef>
                <a:spcPts val="400"/>
              </a:spcBef>
              <a:buClr>
                <a:srgbClr val="000000"/>
              </a:buClr>
              <a:buFont typeface="Trebuchet MS"/>
              <a:buChar char="●"/>
              <a:tabLst>
                <a:tab algn="l" pos="3859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We</a:t>
            </a:r>
            <a:r>
              <a:rPr b="0" lang="en-IN" sz="1800" spc="49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just</a:t>
            </a:r>
            <a:r>
              <a:rPr b="0" lang="en-IN" sz="1800" spc="49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have</a:t>
            </a:r>
            <a:r>
              <a:rPr b="0" lang="en-IN" sz="1800" spc="49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to</a:t>
            </a:r>
            <a:r>
              <a:rPr b="0" lang="en-IN" sz="1800" spc="5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create</a:t>
            </a:r>
            <a:r>
              <a:rPr b="0" lang="en-IN" sz="1800" spc="49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</a:rPr>
              <a:t>different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instances</a:t>
            </a:r>
            <a:r>
              <a:rPr b="0" lang="en-IN" sz="1800" spc="83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of</a:t>
            </a:r>
            <a:r>
              <a:rPr b="0" lang="en-IN" sz="1800" spc="83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</a:rPr>
              <a:t>MyGenericList</a:t>
            </a:r>
            <a:r>
              <a:rPr b="0" lang="en-IN" sz="1800" spc="94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 Mono"/>
              </a:rPr>
              <a:t>for</a:t>
            </a:r>
            <a:endParaRPr b="0" lang="en-IN" sz="18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98" name="object 37"/>
          <p:cNvSpPr/>
          <p:nvPr/>
        </p:nvSpPr>
        <p:spPr>
          <a:xfrm>
            <a:off x="4831560" y="3142800"/>
            <a:ext cx="30884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different</a:t>
            </a:r>
            <a:r>
              <a:rPr b="0" lang="en-IN" sz="1800" spc="18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objects.</a:t>
            </a:r>
            <a:endParaRPr b="0" lang="en-IN" sz="1800" spc="-1" strike="noStrike">
              <a:solidFill>
                <a:srgbClr val="000000"/>
              </a:solidFill>
              <a:latin typeface="Mononoki Nerd Fon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393120" y="331560"/>
            <a:ext cx="893232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Mononoki Nerd Font Mono"/>
              </a:rPr>
              <a:t>Solution</a:t>
            </a:r>
            <a:r>
              <a:rPr b="1" lang="en-IN" sz="3200" spc="-100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Mononoki Nerd Font Mono"/>
              </a:rPr>
              <a:t>to</a:t>
            </a:r>
            <a:r>
              <a:rPr b="1" lang="en-IN" sz="3200" spc="-100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Mononoki Nerd Font Mono"/>
              </a:rPr>
              <a:t>our</a:t>
            </a:r>
            <a:r>
              <a:rPr b="1" lang="en-IN" sz="3200" spc="-86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200" spc="-12" strike="noStrike">
                <a:solidFill>
                  <a:schemeClr val="dk1"/>
                </a:solidFill>
                <a:latin typeface="Mononoki Nerd Font Mono"/>
              </a:rPr>
              <a:t>Problem</a:t>
            </a:r>
            <a:endParaRPr b="0" lang="en-IN" sz="32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00" name="object 39"/>
          <p:cNvSpPr/>
          <p:nvPr/>
        </p:nvSpPr>
        <p:spPr>
          <a:xfrm>
            <a:off x="9460080" y="5244840"/>
            <a:ext cx="215280" cy="1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26" strike="noStrike">
                <a:solidFill>
                  <a:srgbClr val="000000"/>
                </a:solidFill>
                <a:latin typeface="Microsoft Sans Serif"/>
              </a:rPr>
              <a:t>10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object 40"/>
          <p:cNvSpPr/>
          <p:nvPr/>
        </p:nvSpPr>
        <p:spPr>
          <a:xfrm>
            <a:off x="429840" y="930600"/>
            <a:ext cx="3363840" cy="2439720"/>
          </a:xfrm>
          <a:custGeom>
            <a:avLst/>
            <a:gdLst>
              <a:gd name="textAreaLeft" fmla="*/ 0 w 3363840"/>
              <a:gd name="textAreaRight" fmla="*/ 3364200 w 3363840"/>
              <a:gd name="textAreaTop" fmla="*/ 0 h 2439720"/>
              <a:gd name="textAreaBottom" fmla="*/ 2440080 h 2439720"/>
            </a:gdLst>
            <a:ahLst/>
            <a:rect l="textAreaLeft" t="textAreaTop" r="textAreaRight" b="textAreaBottom"/>
            <a:pathLst>
              <a:path w="3051810" h="2213610">
                <a:moveTo>
                  <a:pt x="1526540" y="2213610"/>
                </a:moveTo>
                <a:lnTo>
                  <a:pt x="0" y="2213610"/>
                </a:lnTo>
                <a:lnTo>
                  <a:pt x="0" y="0"/>
                </a:lnTo>
                <a:lnTo>
                  <a:pt x="3051810" y="0"/>
                </a:lnTo>
                <a:lnTo>
                  <a:pt x="3051810" y="2213610"/>
                </a:lnTo>
                <a:lnTo>
                  <a:pt x="1526540" y="221361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object 41"/>
          <p:cNvSpPr/>
          <p:nvPr/>
        </p:nvSpPr>
        <p:spPr>
          <a:xfrm>
            <a:off x="516600" y="1017360"/>
            <a:ext cx="3078000" cy="21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48120" indent="-335160">
              <a:lnSpc>
                <a:spcPct val="99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public</a:t>
            </a:r>
            <a:r>
              <a:rPr b="0" lang="en-IN" sz="1100" spc="-8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class</a:t>
            </a:r>
            <a:r>
              <a:rPr b="0" lang="en-IN" sz="1100" spc="-8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MyGenericList</a:t>
            </a:r>
            <a:r>
              <a:rPr b="0" lang="en-IN" sz="1100" spc="-8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ff0000"/>
                </a:solidFill>
                <a:latin typeface="Mononoki Nerd Font Mono"/>
              </a:rPr>
              <a:t>&lt;T&gt;</a:t>
            </a:r>
            <a:r>
              <a:rPr b="1" lang="en-IN" sz="1100" spc="-75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{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private</a:t>
            </a:r>
            <a:r>
              <a:rPr b="0" lang="en-IN" sz="1100" spc="-7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ArrayList</a:t>
            </a:r>
            <a:r>
              <a:rPr b="0" lang="en-IN" sz="1100" spc="-7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ff0000"/>
                </a:solidFill>
                <a:latin typeface="Mononoki Nerd Font Mono"/>
              </a:rPr>
              <a:t>&lt;T&gt;</a:t>
            </a:r>
            <a:r>
              <a:rPr b="1" lang="en-IN" sz="1100" spc="-75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000000"/>
                </a:solidFill>
                <a:latin typeface="Mononoki Nerd Font Mono"/>
              </a:rPr>
              <a:t>myList;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public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000000"/>
                </a:solidFill>
                <a:latin typeface="Mononoki Nerd Font Mono"/>
              </a:rPr>
              <a:t>MyGenericList()</a:t>
            </a:r>
            <a:r>
              <a:rPr b="0" lang="en-IN" sz="1100" spc="-4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{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598680">
              <a:lnSpc>
                <a:spcPct val="100000"/>
              </a:lnSpc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myList</a:t>
            </a:r>
            <a:r>
              <a:rPr b="0" lang="en-IN" sz="1100" spc="-4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=</a:t>
            </a:r>
            <a:r>
              <a:rPr b="0" lang="en-IN" sz="1100" spc="-4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new</a:t>
            </a:r>
            <a:r>
              <a:rPr b="0" lang="en-IN" sz="1100" spc="-4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000000"/>
                </a:solidFill>
                <a:latin typeface="Mononoki Nerd Font Mono"/>
              </a:rPr>
              <a:t>ArrayList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IN" sz="1100" spc="-12" strike="noStrike">
                <a:solidFill>
                  <a:srgbClr val="ff0000"/>
                </a:solidFill>
                <a:latin typeface="Mononoki Nerd Font Mono"/>
              </a:rPr>
              <a:t>&lt;T&gt;</a:t>
            </a:r>
            <a:r>
              <a:rPr b="0" lang="en-IN" sz="1100" spc="-12" strike="noStrike">
                <a:solidFill>
                  <a:srgbClr val="000000"/>
                </a:solidFill>
                <a:latin typeface="Mononoki Nerd Font Mono"/>
              </a:rPr>
              <a:t>();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348120">
              <a:lnSpc>
                <a:spcPts val="1315"/>
              </a:lnSpc>
              <a:tabLst>
                <a:tab algn="l" pos="0"/>
              </a:tabLst>
            </a:pP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598680" indent="-251640">
              <a:lnSpc>
                <a:spcPts val="1321"/>
              </a:lnSpc>
              <a:spcBef>
                <a:spcPts val="40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public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void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add(</a:t>
            </a:r>
            <a:r>
              <a:rPr b="1" lang="en-IN" sz="1100" spc="-1" strike="noStrike">
                <a:solidFill>
                  <a:srgbClr val="ff0000"/>
                </a:solidFill>
                <a:latin typeface="Mononoki Nerd Font Mono"/>
              </a:rPr>
              <a:t>T</a:t>
            </a:r>
            <a:r>
              <a:rPr b="1" lang="en-IN" sz="1100" spc="-52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o)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 { </a:t>
            </a:r>
            <a:r>
              <a:rPr b="0" lang="en-IN" sz="1100" spc="-12" strike="noStrike">
                <a:solidFill>
                  <a:srgbClr val="000000"/>
                </a:solidFill>
                <a:latin typeface="Mononoki Nerd Font Mono"/>
              </a:rPr>
              <a:t>myList.add(o);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348120">
              <a:lnSpc>
                <a:spcPts val="1276"/>
              </a:lnSpc>
              <a:tabLst>
                <a:tab algn="l" pos="0"/>
              </a:tabLst>
            </a:pP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598680" indent="-251640">
              <a:lnSpc>
                <a:spcPct val="100000"/>
              </a:lnSpc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public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ff0000"/>
                </a:solidFill>
                <a:latin typeface="Mononoki Nerd Font Mono"/>
              </a:rPr>
              <a:t>T</a:t>
            </a:r>
            <a:r>
              <a:rPr b="1" lang="en-IN" sz="1100" spc="-46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get(int</a:t>
            </a:r>
            <a:r>
              <a:rPr b="0" lang="en-IN" sz="1100" spc="-4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i)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 {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return</a:t>
            </a:r>
            <a:r>
              <a:rPr b="0" lang="en-IN" sz="1100" spc="-7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000000"/>
                </a:solidFill>
                <a:latin typeface="Mononoki Nerd Font Mono"/>
              </a:rPr>
              <a:t>myList.get(i);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348120">
              <a:lnSpc>
                <a:spcPts val="1310"/>
              </a:lnSpc>
              <a:tabLst>
                <a:tab algn="l" pos="0"/>
              </a:tabLst>
            </a:pP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03" name="object 42"/>
          <p:cNvSpPr/>
          <p:nvPr/>
        </p:nvSpPr>
        <p:spPr>
          <a:xfrm>
            <a:off x="428760" y="3507120"/>
            <a:ext cx="6211800" cy="2094120"/>
          </a:xfrm>
          <a:custGeom>
            <a:avLst/>
            <a:gdLst>
              <a:gd name="textAreaLeft" fmla="*/ 0 w 6211800"/>
              <a:gd name="textAreaRight" fmla="*/ 6212160 w 6211800"/>
              <a:gd name="textAreaTop" fmla="*/ 0 h 2094120"/>
              <a:gd name="textAreaBottom" fmla="*/ 2094480 h 2094120"/>
            </a:gdLst>
            <a:ahLst/>
            <a:rect l="textAreaLeft" t="textAreaTop" r="textAreaRight" b="textAreaBottom"/>
            <a:pathLst>
              <a:path w="5634990" h="1899920">
                <a:moveTo>
                  <a:pt x="2818130" y="1899920"/>
                </a:moveTo>
                <a:lnTo>
                  <a:pt x="0" y="1899920"/>
                </a:lnTo>
                <a:lnTo>
                  <a:pt x="0" y="0"/>
                </a:lnTo>
                <a:lnTo>
                  <a:pt x="5634990" y="0"/>
                </a:lnTo>
                <a:lnTo>
                  <a:pt x="5634990" y="1899920"/>
                </a:lnTo>
                <a:lnTo>
                  <a:pt x="2818130" y="189992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object 43"/>
          <p:cNvSpPr/>
          <p:nvPr/>
        </p:nvSpPr>
        <p:spPr>
          <a:xfrm>
            <a:off x="514800" y="3593520"/>
            <a:ext cx="4094280" cy="10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public</a:t>
            </a:r>
            <a:r>
              <a:rPr b="0" lang="en-IN" sz="1100" spc="-6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class</a:t>
            </a:r>
            <a:r>
              <a:rPr b="0" lang="en-IN" sz="1100" spc="-6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007f00"/>
                </a:solidFill>
                <a:latin typeface="Mononoki Nerd Font Mono"/>
              </a:rPr>
              <a:t>Main</a:t>
            </a:r>
            <a:r>
              <a:rPr b="1" lang="en-IN" sz="1100" spc="-55" strike="noStrike">
                <a:solidFill>
                  <a:srgbClr val="007f00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{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12600" algn="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public</a:t>
            </a:r>
            <a:r>
              <a:rPr b="0" lang="en-IN" sz="1100" spc="-8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static</a:t>
            </a:r>
            <a:r>
              <a:rPr b="0" lang="en-IN" sz="1100" spc="-7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void</a:t>
            </a:r>
            <a:r>
              <a:rPr b="0" lang="en-IN" sz="1100" spc="-8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main(Sting</a:t>
            </a:r>
            <a:r>
              <a:rPr b="0" lang="en-IN" sz="1100" spc="-7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args[])</a:t>
            </a:r>
            <a:r>
              <a:rPr b="0" lang="en-IN" sz="1100" spc="-7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{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12600" algn="r">
              <a:lnSpc>
                <a:spcPct val="100000"/>
              </a:lnSpc>
            </a:pPr>
            <a:r>
              <a:rPr b="1" lang="en-IN" sz="1100" spc="-12" strike="noStrike">
                <a:solidFill>
                  <a:srgbClr val="0331ff"/>
                </a:solidFill>
                <a:latin typeface="Mononoki Nerd Font Mono"/>
              </a:rPr>
              <a:t>MyGenericList&lt;String&gt;</a:t>
            </a:r>
            <a:r>
              <a:rPr b="1" lang="en-IN" sz="1100" spc="-46" strike="noStrike">
                <a:solidFill>
                  <a:srgbClr val="0331ff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331ff"/>
                </a:solidFill>
                <a:latin typeface="Mononoki Nerd Font Mono"/>
              </a:rPr>
              <a:t>strList</a:t>
            </a:r>
            <a:r>
              <a:rPr b="0" lang="en-IN" sz="1100" spc="-41" strike="noStrike">
                <a:solidFill>
                  <a:srgbClr val="0331ff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=</a:t>
            </a:r>
            <a:r>
              <a:rPr b="0" lang="en-IN" sz="1100" spc="-4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26" strike="noStrike">
                <a:solidFill>
                  <a:srgbClr val="000000"/>
                </a:solidFill>
                <a:latin typeface="Mononoki Nerd Font Mono"/>
              </a:rPr>
              <a:t>new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12600">
              <a:lnSpc>
                <a:spcPts val="1315"/>
              </a:lnSpc>
            </a:pPr>
            <a:r>
              <a:rPr b="1" lang="en-IN" sz="1100" spc="-12" strike="noStrike">
                <a:solidFill>
                  <a:srgbClr val="0331ff"/>
                </a:solidFill>
                <a:latin typeface="Mononoki Nerd Font Mono"/>
              </a:rPr>
              <a:t>MyGenericList&lt;String&gt;</a:t>
            </a:r>
            <a:r>
              <a:rPr b="0" lang="en-IN" sz="1100" spc="-12" strike="noStrike">
                <a:solidFill>
                  <a:srgbClr val="000000"/>
                </a:solidFill>
                <a:latin typeface="Mononoki Nerd Font Mono"/>
              </a:rPr>
              <a:t>();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683280">
              <a:lnSpc>
                <a:spcPts val="1315"/>
              </a:lnSpc>
            </a:pPr>
            <a:r>
              <a:rPr b="1" lang="en-IN" sz="1100" spc="-12" strike="noStrike">
                <a:solidFill>
                  <a:srgbClr val="ff0000"/>
                </a:solidFill>
                <a:latin typeface="Mononoki Nerd Font Mono"/>
              </a:rPr>
              <a:t>MyGenericList&lt;Integer&gt;</a:t>
            </a:r>
            <a:r>
              <a:rPr b="1" lang="en-IN" sz="1100" spc="-46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ff0000"/>
                </a:solidFill>
                <a:latin typeface="Mononoki Nerd Font Mono"/>
              </a:rPr>
              <a:t>intList</a:t>
            </a:r>
            <a:r>
              <a:rPr b="0" lang="en-IN" sz="1100" spc="-46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ff0000"/>
                </a:solidFill>
                <a:latin typeface="Mononoki Nerd Font Mono"/>
              </a:rPr>
              <a:t>=</a:t>
            </a:r>
            <a:r>
              <a:rPr b="0" lang="en-IN" sz="1100" spc="-41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100" spc="-26" strike="noStrike">
                <a:solidFill>
                  <a:srgbClr val="ff0000"/>
                </a:solidFill>
                <a:latin typeface="Mononoki Nerd Font Mono"/>
              </a:rPr>
              <a:t>new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12600">
              <a:lnSpc>
                <a:spcPct val="100000"/>
              </a:lnSpc>
            </a:pPr>
            <a:r>
              <a:rPr b="1" lang="en-IN" sz="1100" spc="-12" strike="noStrike">
                <a:solidFill>
                  <a:srgbClr val="ff0000"/>
                </a:solidFill>
                <a:latin typeface="Mononoki Nerd Font Mono"/>
              </a:rPr>
              <a:t>MyGenericList&lt;Integer&gt;</a:t>
            </a:r>
            <a:r>
              <a:rPr b="0" lang="en-IN" sz="1100" spc="-12" strike="noStrike">
                <a:solidFill>
                  <a:srgbClr val="ff0000"/>
                </a:solidFill>
                <a:latin typeface="Mononoki Nerd Font Mono"/>
              </a:rPr>
              <a:t>();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05" name="object 44"/>
          <p:cNvSpPr/>
          <p:nvPr/>
        </p:nvSpPr>
        <p:spPr>
          <a:xfrm>
            <a:off x="1254240" y="4885920"/>
            <a:ext cx="196884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100" spc="-12" strike="noStrike">
                <a:solidFill>
                  <a:srgbClr val="0000ff"/>
                </a:solidFill>
                <a:latin typeface="Mononoki Nerd Font Mono"/>
              </a:rPr>
              <a:t>strList.add(“hello”); </a:t>
            </a:r>
            <a:r>
              <a:rPr b="0" lang="en-IN" sz="1100" spc="-12" strike="noStrike">
                <a:solidFill>
                  <a:srgbClr val="ff0000"/>
                </a:solidFill>
                <a:latin typeface="Mononoki Nerd Font Mono"/>
              </a:rPr>
              <a:t>intList.add(1);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12600">
              <a:lnSpc>
                <a:spcPts val="1310"/>
              </a:lnSpc>
            </a:pPr>
            <a:r>
              <a:rPr b="0" lang="en-IN" sz="1100" spc="-26" strike="noStrike">
                <a:solidFill>
                  <a:srgbClr val="000000"/>
                </a:solidFill>
                <a:latin typeface="Mononoki Nerd Font Mono"/>
              </a:rPr>
              <a:t>...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06" name="object 45"/>
          <p:cNvSpPr/>
          <p:nvPr/>
        </p:nvSpPr>
        <p:spPr>
          <a:xfrm>
            <a:off x="884880" y="5439240"/>
            <a:ext cx="120600" cy="1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100" spc="-52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object 46"/>
          <p:cNvSpPr/>
          <p:nvPr/>
        </p:nvSpPr>
        <p:spPr>
          <a:xfrm>
            <a:off x="4523400" y="5529960"/>
            <a:ext cx="778680" cy="13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800" spc="-1" strike="noStrike">
                <a:solidFill>
                  <a:srgbClr val="333e4e"/>
                </a:solidFill>
                <a:latin typeface="Microsoft Sans Serif"/>
              </a:rPr>
              <a:t>©</a:t>
            </a:r>
            <a:r>
              <a:rPr b="0" lang="en-IN" sz="800" spc="-12" strike="noStrike">
                <a:solidFill>
                  <a:srgbClr val="333e4e"/>
                </a:solidFill>
                <a:latin typeface="Microsoft Sans Serif"/>
              </a:rPr>
              <a:t> </a:t>
            </a:r>
            <a:r>
              <a:rPr b="0" lang="en-IN" sz="800" spc="-1" strike="noStrike">
                <a:solidFill>
                  <a:srgbClr val="333e4e"/>
                </a:solidFill>
                <a:latin typeface="Microsoft Sans Serif"/>
              </a:rPr>
              <a:t>Vivek</a:t>
            </a:r>
            <a:r>
              <a:rPr b="0" lang="en-IN" sz="800" spc="-12" strike="noStrike">
                <a:solidFill>
                  <a:srgbClr val="333e4e"/>
                </a:solidFill>
                <a:latin typeface="Microsoft Sans Serif"/>
              </a:rPr>
              <a:t> Kumar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Num" idx="24"/>
          </p:nvPr>
        </p:nvSpPr>
        <p:spPr>
          <a:xfrm>
            <a:off x="9384840" y="5260680"/>
            <a:ext cx="33300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81360" indent="0">
              <a:lnSpc>
                <a:spcPts val="1426"/>
              </a:lnSpc>
              <a:buNone/>
              <a:defRPr b="0" lang="en-IN" sz="1200" spc="-26" strike="noStrike">
                <a:solidFill>
                  <a:schemeClr val="dk1"/>
                </a:solidFill>
                <a:latin typeface="Microsoft Sans Serif"/>
              </a:defRPr>
            </a:lvl1pPr>
          </a:lstStyle>
          <a:p>
            <a:pPr marL="81360" indent="0">
              <a:lnSpc>
                <a:spcPts val="1426"/>
              </a:lnSpc>
              <a:buNone/>
            </a:pPr>
            <a:fld id="{7C0877F6-4E5A-42BE-AED2-C0D8D4D2CF96}" type="slidenum">
              <a:rPr b="0" lang="en-IN" sz="1200" spc="-26" strike="noStrike">
                <a:solidFill>
                  <a:schemeClr val="dk1"/>
                </a:solidFill>
                <a:latin typeface="Microsoft Sans Serif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ftr" idx="25"/>
          </p:nvPr>
        </p:nvSpPr>
        <p:spPr>
          <a:xfrm>
            <a:off x="4523400" y="5540760"/>
            <a:ext cx="778680" cy="3292560"/>
          </a:xfrm>
          <a:prstGeom prst="rect">
            <a:avLst/>
          </a:prstGeom>
          <a:noFill/>
          <a:ln w="0">
            <a:noFill/>
          </a:ln>
        </p:spPr>
        <p:txBody>
          <a:bodyPr lIns="0" rIns="0" tIns="324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26"/>
              </a:spcBef>
              <a:buNone/>
              <a:defRPr b="0" lang="en-IN" sz="800" spc="-1" strike="noStrike">
                <a:solidFill>
                  <a:srgbClr val="333e4e"/>
                </a:solidFill>
                <a:latin typeface="Microsoft Sans Serif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26"/>
              </a:spcBef>
              <a:buNone/>
            </a:pPr>
            <a:r>
              <a:rPr b="0" lang="en-IN" sz="800" spc="-1" strike="noStrike">
                <a:solidFill>
                  <a:srgbClr val="333e4e"/>
                </a:solidFill>
                <a:latin typeface="Microsoft Sans Serif"/>
              </a:rPr>
              <a:t>©</a:t>
            </a:r>
            <a:r>
              <a:rPr b="0" lang="en-IN" sz="800" spc="-12" strike="noStrike">
                <a:solidFill>
                  <a:srgbClr val="333e4e"/>
                </a:solidFill>
                <a:latin typeface="Microsoft Sans Serif"/>
              </a:rPr>
              <a:t> </a:t>
            </a:r>
            <a:r>
              <a:rPr b="0" lang="en-IN" sz="800" spc="-1" strike="noStrike">
                <a:solidFill>
                  <a:srgbClr val="333e4e"/>
                </a:solidFill>
                <a:latin typeface="Microsoft Sans Serif"/>
              </a:rPr>
              <a:t>Vivek</a:t>
            </a:r>
            <a:r>
              <a:rPr b="0" lang="en-IN" sz="800" spc="-12" strike="noStrike">
                <a:solidFill>
                  <a:srgbClr val="333e4e"/>
                </a:solidFill>
                <a:latin typeface="Microsoft Sans Serif"/>
              </a:rPr>
              <a:t> Kumar</a:t>
            </a:r>
            <a:endParaRPr b="0" lang="en-IN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object 22"/>
          <p:cNvSpPr/>
          <p:nvPr/>
        </p:nvSpPr>
        <p:spPr>
          <a:xfrm>
            <a:off x="5883120" y="1230120"/>
            <a:ext cx="32673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 anchor="t">
            <a:spAutoFit/>
          </a:bodyPr>
          <a:p>
            <a:pPr marL="414000" indent="-401400">
              <a:lnSpc>
                <a:spcPts val="2591"/>
              </a:lnSpc>
              <a:spcBef>
                <a:spcPts val="425"/>
              </a:spcBef>
              <a:buClr>
                <a:srgbClr val="000000"/>
              </a:buClr>
              <a:buFont typeface="Trebuchet MS"/>
              <a:buChar char="●"/>
              <a:tabLst>
                <a:tab algn="l" pos="4140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Mononoki Nerd Font Mono"/>
              </a:rPr>
              <a:t>Why</a:t>
            </a:r>
            <a:r>
              <a:rPr b="0" lang="en-IN" sz="2400" spc="-2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Mononoki Nerd Font Mono"/>
              </a:rPr>
              <a:t>this</a:t>
            </a:r>
            <a:r>
              <a:rPr b="0" lang="en-IN" sz="2400" spc="-2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Mononoki Nerd Font Mono"/>
              </a:rPr>
              <a:t>code</a:t>
            </a:r>
            <a:r>
              <a:rPr b="0" lang="en-IN" sz="24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Mononoki Nerd Font Mono"/>
              </a:rPr>
              <a:t>isn’t </a:t>
            </a:r>
            <a:r>
              <a:rPr b="0" lang="en-IN" sz="2400" spc="-12" strike="noStrike">
                <a:solidFill>
                  <a:srgbClr val="000000"/>
                </a:solidFill>
                <a:latin typeface="Mononoki Nerd Font Mono"/>
              </a:rPr>
              <a:t>correct?</a:t>
            </a:r>
            <a:endParaRPr b="0" lang="en-IN" sz="24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11" name="object 23"/>
          <p:cNvSpPr/>
          <p:nvPr/>
        </p:nvSpPr>
        <p:spPr>
          <a:xfrm>
            <a:off x="6318360" y="2032560"/>
            <a:ext cx="3112920" cy="14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420840" indent="-408960">
              <a:lnSpc>
                <a:spcPct val="90000"/>
              </a:lnSpc>
              <a:spcBef>
                <a:spcPts val="334"/>
              </a:spcBef>
              <a:buClr>
                <a:srgbClr val="000000"/>
              </a:buClr>
              <a:buFont typeface="Courier New"/>
              <a:buChar char="o"/>
              <a:tabLst>
                <a:tab algn="l" pos="4208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MyGenericList</a:t>
            </a:r>
            <a:r>
              <a:rPr b="0" lang="en-IN" sz="2000" spc="-3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21" strike="noStrike">
                <a:solidFill>
                  <a:srgbClr val="000000"/>
                </a:solidFill>
                <a:latin typeface="Mononoki Nerd Font Mono"/>
              </a:rPr>
              <a:t>class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instantiated</a:t>
            </a:r>
            <a:r>
              <a:rPr b="0" lang="en-IN" sz="2000" spc="-7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 Mono"/>
              </a:rPr>
              <a:t>without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specifying</a:t>
            </a:r>
            <a:r>
              <a:rPr b="0" lang="en-IN" sz="2000" spc="-2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the</a:t>
            </a:r>
            <a:r>
              <a:rPr b="0" lang="en-IN" sz="20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type</a:t>
            </a:r>
            <a:r>
              <a:rPr b="0" lang="en-IN" sz="20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000" spc="-26" strike="noStrike">
                <a:solidFill>
                  <a:srgbClr val="000000"/>
                </a:solidFill>
                <a:latin typeface="Mononoki Nerd Font Mono"/>
              </a:rPr>
              <a:t>of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 Mono"/>
              </a:rPr>
              <a:t>its two 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 Mono"/>
              </a:rPr>
              <a:t>fields</a:t>
            </a:r>
            <a:endParaRPr b="0" lang="en-IN" sz="20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title"/>
          </p:nvPr>
        </p:nvSpPr>
        <p:spPr>
          <a:xfrm>
            <a:off x="393120" y="331560"/>
            <a:ext cx="893232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2800" spc="-1" strike="noStrike">
                <a:solidFill>
                  <a:schemeClr val="dk1"/>
                </a:solidFill>
                <a:latin typeface="Mononoki Nerd Font Mono"/>
              </a:rPr>
              <a:t>Generic</a:t>
            </a:r>
            <a:r>
              <a:rPr b="1" lang="en-IN" sz="2800" spc="-92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2800" spc="-1" strike="noStrike">
                <a:solidFill>
                  <a:schemeClr val="dk1"/>
                </a:solidFill>
                <a:latin typeface="Mononoki Nerd Font Mono"/>
              </a:rPr>
              <a:t>Class</a:t>
            </a:r>
            <a:r>
              <a:rPr b="1" lang="en-IN" sz="2800" spc="-86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2800" spc="-1" strike="noStrike">
                <a:solidFill>
                  <a:schemeClr val="dk1"/>
                </a:solidFill>
                <a:latin typeface="Mononoki Nerd Font Mono"/>
              </a:rPr>
              <a:t>with</a:t>
            </a:r>
            <a:r>
              <a:rPr b="1" lang="en-IN" sz="2800" spc="-97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2800" spc="-46" strike="noStrike">
                <a:solidFill>
                  <a:schemeClr val="dk1"/>
                </a:solidFill>
                <a:latin typeface="Mononoki Nerd Font Mono"/>
              </a:rPr>
              <a:t>Two</a:t>
            </a:r>
            <a:r>
              <a:rPr b="1" lang="en-IN" sz="2800" spc="-92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2800" spc="-1" strike="noStrike">
                <a:solidFill>
                  <a:schemeClr val="dk1"/>
                </a:solidFill>
                <a:latin typeface="Mononoki Nerd Font Mono"/>
              </a:rPr>
              <a:t>Fields</a:t>
            </a:r>
            <a:r>
              <a:rPr b="1" lang="en-IN" sz="2800" spc="-86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2800" spc="-12" strike="noStrike">
                <a:solidFill>
                  <a:schemeClr val="dk1"/>
                </a:solidFill>
                <a:latin typeface="Mononoki Nerd Font Mono"/>
              </a:rPr>
              <a:t>(1/3)</a:t>
            </a:r>
            <a:endParaRPr b="0" lang="en-IN" sz="28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13" name="object 48"/>
          <p:cNvSpPr/>
          <p:nvPr/>
        </p:nvSpPr>
        <p:spPr>
          <a:xfrm>
            <a:off x="174960" y="988200"/>
            <a:ext cx="4244400" cy="1600200"/>
          </a:xfrm>
          <a:prstGeom prst="rect">
            <a:avLst/>
          </a:pr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 anchor="t">
            <a:spAutoFit/>
          </a:bodyPr>
          <a:p>
            <a:pPr marL="426600" indent="-33516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public</a:t>
            </a:r>
            <a:r>
              <a:rPr b="0" lang="en-IN" sz="1100" spc="-5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class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Pair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ff0000"/>
                </a:solidFill>
                <a:latin typeface="Mononoki Nerd Font Mono"/>
              </a:rPr>
              <a:t>&lt;T1,</a:t>
            </a:r>
            <a:r>
              <a:rPr b="1" lang="en-IN" sz="1100" spc="-52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ff0000"/>
                </a:solidFill>
                <a:latin typeface="Mononoki Nerd Font Mono"/>
              </a:rPr>
              <a:t>T2&gt;</a:t>
            </a:r>
            <a:r>
              <a:rPr b="1" lang="en-IN" sz="1100" spc="-55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{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private</a:t>
            </a:r>
            <a:r>
              <a:rPr b="0" lang="en-IN" sz="1100" spc="-5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ff0000"/>
                </a:solidFill>
                <a:latin typeface="Mononoki Nerd Font Mono"/>
              </a:rPr>
              <a:t>T1</a:t>
            </a:r>
            <a:r>
              <a:rPr b="1" lang="en-IN" sz="1100" spc="-52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100" spc="-21" strike="noStrike">
                <a:solidFill>
                  <a:srgbClr val="000000"/>
                </a:solidFill>
                <a:latin typeface="Mononoki Nerd Font Mono"/>
              </a:rPr>
              <a:t>key;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426600">
              <a:lnSpc>
                <a:spcPct val="100000"/>
              </a:lnSpc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private</a:t>
            </a:r>
            <a:r>
              <a:rPr b="0" lang="en-IN" sz="1100" spc="-5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ff0000"/>
                </a:solidFill>
                <a:latin typeface="Mononoki Nerd Font Mono"/>
              </a:rPr>
              <a:t>T2</a:t>
            </a:r>
            <a:r>
              <a:rPr b="1" lang="en-IN" sz="1100" spc="-52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000000"/>
                </a:solidFill>
                <a:latin typeface="Mononoki Nerd Font Mono"/>
              </a:rPr>
              <a:t>value;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678240" indent="-251640">
              <a:lnSpc>
                <a:spcPct val="100000"/>
              </a:lnSpc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public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Pair(</a:t>
            </a:r>
            <a:r>
              <a:rPr b="1" lang="en-IN" sz="1100" spc="-1" strike="noStrike">
                <a:solidFill>
                  <a:srgbClr val="ff0000"/>
                </a:solidFill>
                <a:latin typeface="Mononoki Nerd Font Mono"/>
              </a:rPr>
              <a:t>T1</a:t>
            </a:r>
            <a:r>
              <a:rPr b="1" lang="en-IN" sz="1100" spc="-52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_k,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ff0000"/>
                </a:solidFill>
                <a:latin typeface="Mononoki Nerd Font Mono"/>
              </a:rPr>
              <a:t>T2</a:t>
            </a:r>
            <a:r>
              <a:rPr b="1" lang="en-IN" sz="1100" spc="-52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_v)</a:t>
            </a:r>
            <a:r>
              <a:rPr b="0" lang="en-IN" sz="1100" spc="-4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{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key</a:t>
            </a:r>
            <a:r>
              <a:rPr b="0" lang="en-IN" sz="1100" spc="-3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=</a:t>
            </a:r>
            <a:r>
              <a:rPr b="0" lang="en-IN" sz="11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_k;</a:t>
            </a:r>
            <a:r>
              <a:rPr b="0" lang="en-IN" sz="11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value</a:t>
            </a:r>
            <a:r>
              <a:rPr b="0" lang="en-IN" sz="11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=</a:t>
            </a:r>
            <a:r>
              <a:rPr b="0" lang="en-IN" sz="1100" spc="-32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26" strike="noStrike">
                <a:solidFill>
                  <a:srgbClr val="000000"/>
                </a:solidFill>
                <a:latin typeface="Mononoki Nerd Font Mono"/>
              </a:rPr>
              <a:t>_v;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426600">
              <a:lnSpc>
                <a:spcPts val="1310"/>
              </a:lnSpc>
              <a:tabLst>
                <a:tab algn="l" pos="0"/>
              </a:tabLst>
            </a:pP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426600">
              <a:lnSpc>
                <a:spcPct val="100000"/>
              </a:lnSpc>
              <a:tabLst>
                <a:tab algn="l" pos="227016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public</a:t>
            </a:r>
            <a:r>
              <a:rPr b="0" lang="en-IN" sz="1100" spc="-6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ff0000"/>
                </a:solidFill>
                <a:latin typeface="Mononoki Nerd Font Mono"/>
              </a:rPr>
              <a:t>T1</a:t>
            </a:r>
            <a:r>
              <a:rPr b="1" lang="en-IN" sz="1100" spc="-60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getKey()</a:t>
            </a:r>
            <a:r>
              <a:rPr b="0" lang="en-IN" sz="1100" spc="-5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{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	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return</a:t>
            </a:r>
            <a:r>
              <a:rPr b="0" lang="en-IN" sz="1100" spc="-6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key;</a:t>
            </a:r>
            <a:r>
              <a:rPr b="0" lang="en-IN" sz="1100" spc="-6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}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public</a:t>
            </a:r>
            <a:r>
              <a:rPr b="0" lang="en-IN" sz="1100" spc="-6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ff0000"/>
                </a:solidFill>
                <a:latin typeface="Mononoki Nerd Font Mono"/>
              </a:rPr>
              <a:t>T2</a:t>
            </a:r>
            <a:r>
              <a:rPr b="1" lang="en-IN" sz="1100" spc="-60" strike="noStrike">
                <a:solidFill>
                  <a:srgbClr val="ff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getValue()</a:t>
            </a:r>
            <a:r>
              <a:rPr b="0" lang="en-IN" sz="1100" spc="-6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{</a:t>
            </a:r>
            <a:r>
              <a:rPr b="0" lang="en-IN" sz="1100" spc="-6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return</a:t>
            </a:r>
            <a:r>
              <a:rPr b="0" lang="en-IN" sz="1100" spc="-6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value;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 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90720">
              <a:lnSpc>
                <a:spcPct val="100000"/>
              </a:lnSpc>
              <a:tabLst>
                <a:tab algn="l" pos="2270160"/>
              </a:tabLst>
            </a:pP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</p:txBody>
      </p:sp>
      <p:sp>
        <p:nvSpPr>
          <p:cNvPr id="114" name="object 49"/>
          <p:cNvSpPr/>
          <p:nvPr/>
        </p:nvSpPr>
        <p:spPr>
          <a:xfrm>
            <a:off x="173520" y="3102480"/>
            <a:ext cx="5934240" cy="1598760"/>
          </a:xfrm>
          <a:prstGeom prst="rect">
            <a:avLst/>
          </a:pr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 anchor="t">
            <a:spAutoFit/>
          </a:bodyPr>
          <a:p>
            <a:pPr marL="91440">
              <a:lnSpc>
                <a:spcPct val="100000"/>
              </a:lnSpc>
              <a:spcBef>
                <a:spcPts val="720"/>
              </a:spcBef>
            </a:pP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public</a:t>
            </a:r>
            <a:r>
              <a:rPr b="0" lang="en-IN" sz="1100" spc="-6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class</a:t>
            </a:r>
            <a:r>
              <a:rPr b="0" lang="en-IN" sz="1100" spc="-6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100" spc="-1" strike="noStrike">
                <a:solidFill>
                  <a:srgbClr val="007f00"/>
                </a:solidFill>
                <a:latin typeface="Mononoki Nerd Font Mono"/>
              </a:rPr>
              <a:t>Main</a:t>
            </a:r>
            <a:r>
              <a:rPr b="1" lang="en-IN" sz="1100" spc="-55" strike="noStrike">
                <a:solidFill>
                  <a:srgbClr val="007f00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{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426600">
              <a:lnSpc>
                <a:spcPts val="1315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public</a:t>
            </a:r>
            <a:r>
              <a:rPr b="0" lang="en-IN" sz="1100" spc="-8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static</a:t>
            </a:r>
            <a:r>
              <a:rPr b="0" lang="en-IN" sz="1100" spc="-7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void</a:t>
            </a:r>
            <a:r>
              <a:rPr b="0" lang="en-IN" sz="1100" spc="-80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main(Sting</a:t>
            </a:r>
            <a:r>
              <a:rPr b="0" lang="en-IN" sz="1100" spc="-7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args[])</a:t>
            </a:r>
            <a:r>
              <a:rPr b="0" lang="en-IN" sz="1100" spc="-7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{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762120">
              <a:lnSpc>
                <a:spcPts val="1315"/>
              </a:lnSpc>
            </a:pPr>
            <a:r>
              <a:rPr b="1" lang="en-IN" sz="1100" spc="-12" strike="noStrike">
                <a:solidFill>
                  <a:srgbClr val="0331ff"/>
                </a:solidFill>
                <a:latin typeface="Mononoki Nerd Font Mono"/>
              </a:rPr>
              <a:t>MyGenericList&lt;Pair&gt;</a:t>
            </a:r>
            <a:r>
              <a:rPr b="1" lang="en-IN" sz="1100" spc="-32" strike="noStrike">
                <a:solidFill>
                  <a:srgbClr val="0331ff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331ff"/>
                </a:solidFill>
                <a:latin typeface="Mononoki Nerd Font Mono"/>
              </a:rPr>
              <a:t>db</a:t>
            </a:r>
            <a:r>
              <a:rPr b="0" lang="en-IN" sz="1100" spc="-26" strike="noStrike">
                <a:solidFill>
                  <a:srgbClr val="0331ff"/>
                </a:solidFill>
                <a:latin typeface="Mononoki Nerd Font Mono"/>
              </a:rPr>
              <a:t> </a:t>
            </a: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=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1212840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new</a:t>
            </a:r>
            <a:r>
              <a:rPr b="0" lang="en-IN" sz="1100" spc="-4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1100" spc="-12" strike="noStrike">
                <a:solidFill>
                  <a:srgbClr val="0331ff"/>
                </a:solidFill>
                <a:latin typeface="Mononoki Nerd Font Mono"/>
              </a:rPr>
              <a:t>MyGenericList&lt;Pair&gt;</a:t>
            </a:r>
            <a:r>
              <a:rPr b="0" lang="en-IN" sz="1100" spc="-12" strike="noStrike">
                <a:solidFill>
                  <a:srgbClr val="000000"/>
                </a:solidFill>
                <a:latin typeface="Mononoki Nerd Font Mono"/>
              </a:rPr>
              <a:t>();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762120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db.add(new</a:t>
            </a:r>
            <a:r>
              <a:rPr b="0" lang="en-IN" sz="1100" spc="-97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Pair&lt;String,</a:t>
            </a:r>
            <a:r>
              <a:rPr b="0" lang="en-IN" sz="1100" spc="-97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000000"/>
                </a:solidFill>
                <a:latin typeface="Mononoki Nerd Font Mono"/>
              </a:rPr>
              <a:t>Integer&gt;(“John”,</a:t>
            </a:r>
            <a:r>
              <a:rPr b="0" lang="en-IN" sz="1100" spc="-97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000000"/>
                </a:solidFill>
                <a:latin typeface="Mononoki Nerd Font Mono"/>
              </a:rPr>
              <a:t>2343));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db.add(new</a:t>
            </a:r>
            <a:r>
              <a:rPr b="0" lang="en-IN" sz="1100" spc="-10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Mononoki Nerd Font Mono"/>
              </a:rPr>
              <a:t>Pair&lt;String,</a:t>
            </a:r>
            <a:r>
              <a:rPr b="0" lang="en-IN" sz="1100" spc="-97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000000"/>
                </a:solidFill>
                <a:latin typeface="Mononoki Nerd Font Mono"/>
              </a:rPr>
              <a:t>Integer&gt;(“Susane”,</a:t>
            </a:r>
            <a:r>
              <a:rPr b="0" lang="en-IN" sz="1100" spc="-97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100" spc="-12" strike="noStrike">
                <a:solidFill>
                  <a:srgbClr val="000000"/>
                </a:solidFill>
                <a:latin typeface="Mononoki Nerd Font Mono"/>
              </a:rPr>
              <a:t>8908));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762120">
              <a:lnSpc>
                <a:spcPts val="1315"/>
              </a:lnSpc>
            </a:pPr>
            <a:r>
              <a:rPr b="0" lang="en-IN" sz="1100" spc="-26" strike="noStrike">
                <a:solidFill>
                  <a:srgbClr val="000000"/>
                </a:solidFill>
                <a:latin typeface="Mononoki Nerd Font Mono"/>
              </a:rPr>
              <a:t>...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426600">
              <a:lnSpc>
                <a:spcPts val="1315"/>
              </a:lnSpc>
            </a:pP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  <a:p>
            <a:pPr marL="91440">
              <a:lnSpc>
                <a:spcPct val="100000"/>
              </a:lnSpc>
            </a:pPr>
            <a:r>
              <a:rPr b="0" lang="en-IN" sz="1100" spc="-52" strike="noStrike">
                <a:solidFill>
                  <a:srgbClr val="000000"/>
                </a:solidFill>
                <a:latin typeface="Mononoki Nerd Font Mono"/>
              </a:rPr>
              <a:t>}</a:t>
            </a:r>
            <a:endParaRPr b="0" lang="en-IN" sz="1100" spc="-1" strike="noStrike">
              <a:solidFill>
                <a:srgbClr val="000000"/>
              </a:solidFill>
              <a:latin typeface="Mononoki Nerd Font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2024-08-21T09:34:15Z</dcterms:created>
  <dc:creator/>
  <dc:description/>
  <dc:language>en-IN</dc:language>
  <cp:lastModifiedBy/>
  <dcterms:modified xsi:type="dcterms:W3CDTF">2024-09-11T11:05:59Z</dcterms:modified>
  <cp:revision>76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