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2" r:id="rId6"/>
    <p:sldId id="361" r:id="rId7"/>
    <p:sldId id="369" r:id="rId8"/>
    <p:sldId id="363" r:id="rId9"/>
    <p:sldId id="353" r:id="rId10"/>
    <p:sldId id="354" r:id="rId11"/>
    <p:sldId id="355" r:id="rId12"/>
    <p:sldId id="356" r:id="rId13"/>
    <p:sldId id="366" r:id="rId14"/>
    <p:sldId id="367" r:id="rId15"/>
    <p:sldId id="364" r:id="rId16"/>
    <p:sldId id="3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25,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25,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380074" y="318976"/>
            <a:ext cx="6616774" cy="3110023"/>
          </a:xfrm>
        </p:spPr>
        <p:txBody>
          <a:bodyPr/>
          <a:lstStyle/>
          <a:p>
            <a:r>
              <a:rPr lang="en-US" dirty="0"/>
              <a:t>Automatic Number Plate </a:t>
            </a:r>
            <a:r>
              <a:rPr lang="en-US" dirty="0" err="1"/>
              <a:t>Recogization</a:t>
            </a:r>
            <a:r>
              <a:rPr lang="en-US" dirty="0"/>
              <a:t> System</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E36D2F-004D-77BE-2C06-BC8911C3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601201" cy="6858000"/>
          </a:xfrm>
          <a:prstGeom prst="rect">
            <a:avLst/>
          </a:prstGeom>
        </p:spPr>
      </p:pic>
      <p:pic>
        <p:nvPicPr>
          <p:cNvPr id="8" name="Picture 7">
            <a:extLst>
              <a:ext uri="{FF2B5EF4-FFF2-40B4-BE49-F238E27FC236}">
                <a16:creationId xmlns:a16="http://schemas.microsoft.com/office/drawing/2014/main" id="{8ED36BC5-9FC4-0187-0B04-02F657D36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285188"/>
            <a:ext cx="2526039" cy="1201271"/>
          </a:xfrm>
          <a:prstGeom prst="rect">
            <a:avLst/>
          </a:prstGeom>
        </p:spPr>
      </p:pic>
      <p:pic>
        <p:nvPicPr>
          <p:cNvPr id="9" name="Picture 8">
            <a:extLst>
              <a:ext uri="{FF2B5EF4-FFF2-40B4-BE49-F238E27FC236}">
                <a16:creationId xmlns:a16="http://schemas.microsoft.com/office/drawing/2014/main" id="{8C464B76-80AB-A6CB-AEF6-9E2AD524F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0" y="4480673"/>
            <a:ext cx="2573430" cy="1496180"/>
          </a:xfrm>
          <a:prstGeom prst="rect">
            <a:avLst/>
          </a:prstGeom>
        </p:spPr>
      </p:pic>
    </p:spTree>
    <p:extLst>
      <p:ext uri="{BB962C8B-B14F-4D97-AF65-F5344CB8AC3E}">
        <p14:creationId xmlns:p14="http://schemas.microsoft.com/office/powerpoint/2010/main" val="5074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7CC36-4A60-F6FB-02F5-129462758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6858000"/>
          </a:xfrm>
          <a:prstGeom prst="rect">
            <a:avLst/>
          </a:prstGeom>
        </p:spPr>
      </p:pic>
      <p:pic>
        <p:nvPicPr>
          <p:cNvPr id="5" name="Picture 4">
            <a:extLst>
              <a:ext uri="{FF2B5EF4-FFF2-40B4-BE49-F238E27FC236}">
                <a16:creationId xmlns:a16="http://schemas.microsoft.com/office/drawing/2014/main" id="{C108FB7C-4376-4880-2061-5A43BAAC6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330013"/>
            <a:ext cx="2387880" cy="1274669"/>
          </a:xfrm>
          <a:prstGeom prst="rect">
            <a:avLst/>
          </a:prstGeom>
        </p:spPr>
      </p:pic>
      <p:pic>
        <p:nvPicPr>
          <p:cNvPr id="7" name="Picture 6">
            <a:extLst>
              <a:ext uri="{FF2B5EF4-FFF2-40B4-BE49-F238E27FC236}">
                <a16:creationId xmlns:a16="http://schemas.microsoft.com/office/drawing/2014/main" id="{8E14F414-773D-FEC9-59F7-BCD44DA3C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0" y="3315260"/>
            <a:ext cx="2409825" cy="1428750"/>
          </a:xfrm>
          <a:prstGeom prst="rect">
            <a:avLst/>
          </a:prstGeom>
        </p:spPr>
      </p:pic>
    </p:spTree>
    <p:extLst>
      <p:ext uri="{BB962C8B-B14F-4D97-AF65-F5344CB8AC3E}">
        <p14:creationId xmlns:p14="http://schemas.microsoft.com/office/powerpoint/2010/main" val="223833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1165412"/>
            <a:ext cx="4941477" cy="610863"/>
          </a:xfrm>
        </p:spPr>
        <p:txBody>
          <a:bodyPr/>
          <a:lstStyle/>
          <a:p>
            <a:r>
              <a:rPr lang="en-US" dirty="0"/>
              <a:t>Conclusion</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499" y="2244528"/>
            <a:ext cx="10468535" cy="3035684"/>
          </a:xfrm>
        </p:spPr>
        <p:txBody>
          <a:bodyPr/>
          <a:lstStyle/>
          <a:p>
            <a:r>
              <a:rPr lang="en-US" sz="1800" dirty="0">
                <a:latin typeface="Times New Roman" panose="02020603050405020304" pitchFamily="18" charset="0"/>
                <a:cs typeface="Times New Roman" panose="02020603050405020304" pitchFamily="18" charset="0"/>
              </a:rPr>
              <a:t>There is an immediate need of such kind of Automatic Number Plate Recognition system in India as there are problems of traffic, stealing cars etc. Government should take some interest in developing this system as this system is very economical and eco-friendly, if applied effectively This change will help in the progress of the nation.</a:t>
            </a:r>
          </a:p>
        </p:txBody>
      </p:sp>
    </p:spTree>
    <p:extLst>
      <p:ext uri="{BB962C8B-B14F-4D97-AF65-F5344CB8AC3E}">
        <p14:creationId xmlns:p14="http://schemas.microsoft.com/office/powerpoint/2010/main" val="6438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80729" y="2541211"/>
            <a:ext cx="4903377" cy="610863"/>
          </a:xfrm>
        </p:spPr>
        <p:txBody>
          <a:bodyPr/>
          <a:lstStyle/>
          <a:p>
            <a:r>
              <a:rPr lang="en-US" dirty="0"/>
              <a:t>Thank you</a:t>
            </a:r>
          </a:p>
        </p:txBody>
      </p:sp>
      <p:pic>
        <p:nvPicPr>
          <p:cNvPr id="10" name="Picture Placeholder 9" descr="A picture containing text, outdoor, grass&#10;&#10;Description automatically generated">
            <a:extLst>
              <a:ext uri="{FF2B5EF4-FFF2-40B4-BE49-F238E27FC236}">
                <a16:creationId xmlns:a16="http://schemas.microsoft.com/office/drawing/2014/main" id="{AA392455-5529-BF34-7BED-E3145D20AE96}"/>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2892" r="12892"/>
          <a:stretch>
            <a:fillRect/>
          </a:stretch>
        </p:blipFill>
        <p:spPr>
          <a:xfrm>
            <a:off x="0" y="0"/>
            <a:ext cx="5567082" cy="6858000"/>
          </a:xfrm>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3" y="2111352"/>
            <a:ext cx="2133600" cy="205837"/>
          </a:xfrm>
        </p:spPr>
        <p:txBody>
          <a:bodyPr/>
          <a:lstStyle/>
          <a:p>
            <a:r>
              <a:rPr lang="en-US" dirty="0"/>
              <a:t>01. Introduction</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64023" y="4447359"/>
            <a:ext cx="2133600" cy="205837"/>
          </a:xfrm>
        </p:spPr>
        <p:txBody>
          <a:bodyPr/>
          <a:lstStyle/>
          <a:p>
            <a:r>
              <a:rPr lang="en-US" dirty="0"/>
              <a:t>05. Advantages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476197"/>
            <a:ext cx="2432958" cy="353997"/>
          </a:xfrm>
        </p:spPr>
        <p:txBody>
          <a:bodyPr/>
          <a:lstStyle/>
          <a:p>
            <a:r>
              <a:rPr lang="en-US" dirty="0"/>
              <a:t>06. Disadvantages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3661954" y="3326081"/>
            <a:ext cx="2129245" cy="205837"/>
          </a:xfrm>
        </p:spPr>
        <p:txBody>
          <a:bodyPr/>
          <a:lstStyle/>
          <a:p>
            <a:r>
              <a:rPr lang="en-US" dirty="0"/>
              <a:t>04. Applications</a:t>
            </a:r>
          </a:p>
        </p:txBody>
      </p:sp>
      <p:sp>
        <p:nvSpPr>
          <p:cNvPr id="24" name="Rectangle 23">
            <a:extLst>
              <a:ext uri="{FF2B5EF4-FFF2-40B4-BE49-F238E27FC236}">
                <a16:creationId xmlns:a16="http://schemas.microsoft.com/office/drawing/2014/main" id="{A44CFD34-34DB-A5FD-A3B2-9E6E8E633D52}"/>
              </a:ext>
            </a:extLst>
          </p:cNvPr>
          <p:cNvSpPr/>
          <p:nvPr/>
        </p:nvSpPr>
        <p:spPr>
          <a:xfrm>
            <a:off x="952500" y="3074894"/>
            <a:ext cx="2133600" cy="806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E229D2E-B8EC-15AB-0E94-B9AD19932454}"/>
              </a:ext>
            </a:extLst>
          </p:cNvPr>
          <p:cNvSpPr/>
          <p:nvPr/>
        </p:nvSpPr>
        <p:spPr>
          <a:xfrm>
            <a:off x="3657599" y="3074894"/>
            <a:ext cx="2133600" cy="806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7">
            <a:extLst>
              <a:ext uri="{FF2B5EF4-FFF2-40B4-BE49-F238E27FC236}">
                <a16:creationId xmlns:a16="http://schemas.microsoft.com/office/drawing/2014/main" id="{1247A594-1C65-D032-13EA-3ACE0B039141}"/>
              </a:ext>
            </a:extLst>
          </p:cNvPr>
          <p:cNvSpPr txBox="1">
            <a:spLocks/>
          </p:cNvSpPr>
          <p:nvPr/>
        </p:nvSpPr>
        <p:spPr>
          <a:xfrm>
            <a:off x="3657599" y="2115438"/>
            <a:ext cx="2133600" cy="20583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02. Elements</a:t>
            </a:r>
          </a:p>
        </p:txBody>
      </p:sp>
      <p:sp>
        <p:nvSpPr>
          <p:cNvPr id="27" name="Text Placeholder 9">
            <a:extLst>
              <a:ext uri="{FF2B5EF4-FFF2-40B4-BE49-F238E27FC236}">
                <a16:creationId xmlns:a16="http://schemas.microsoft.com/office/drawing/2014/main" id="{2955C6EC-5536-0AD8-32EA-19ADF1C6F56C}"/>
              </a:ext>
            </a:extLst>
          </p:cNvPr>
          <p:cNvSpPr txBox="1">
            <a:spLocks/>
          </p:cNvSpPr>
          <p:nvPr/>
        </p:nvSpPr>
        <p:spPr>
          <a:xfrm>
            <a:off x="964023" y="3308194"/>
            <a:ext cx="2432958" cy="35399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03. Working Modules</a:t>
            </a:r>
          </a:p>
        </p:txBody>
      </p:sp>
      <p:sp>
        <p:nvSpPr>
          <p:cNvPr id="29" name="Text Placeholder 9">
            <a:extLst>
              <a:ext uri="{FF2B5EF4-FFF2-40B4-BE49-F238E27FC236}">
                <a16:creationId xmlns:a16="http://schemas.microsoft.com/office/drawing/2014/main" id="{D60D1EF2-C041-8E1F-C13F-368332F0913B}"/>
              </a:ext>
            </a:extLst>
          </p:cNvPr>
          <p:cNvSpPr txBox="1">
            <a:spLocks/>
          </p:cNvSpPr>
          <p:nvPr/>
        </p:nvSpPr>
        <p:spPr>
          <a:xfrm>
            <a:off x="6442741" y="4510625"/>
            <a:ext cx="2432958" cy="353997"/>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Conclusion</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1094216"/>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079812"/>
            <a:ext cx="5015436" cy="3056964"/>
          </a:xfrm>
        </p:spPr>
        <p:txBody>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license plates are placed on the front and back of the vehicle.</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vehicle registration plate is a metal or a plastic plate attached to a motor vehicle for identification purposes.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Automatic Number Plate Recognition (ANPR) is an image-processing technology which is used to identify vehicles by their number plates using Optical Character Recognition.</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technology is used in various security and traffic applications such as access-control system</a:t>
            </a:r>
          </a:p>
        </p:txBody>
      </p:sp>
      <p:pic>
        <p:nvPicPr>
          <p:cNvPr id="10" name="Picture Placeholder 9" descr="Graphical user interface, website&#10;&#10;Description automatically generated">
            <a:extLst>
              <a:ext uri="{FF2B5EF4-FFF2-40B4-BE49-F238E27FC236}">
                <a16:creationId xmlns:a16="http://schemas.microsoft.com/office/drawing/2014/main" id="{DE243844-927C-5644-65CE-BBB9F68A9482}"/>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5161" r="25161"/>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2.jpeg">
            <a:extLst>
              <a:ext uri="{FF2B5EF4-FFF2-40B4-BE49-F238E27FC236}">
                <a16:creationId xmlns:a16="http://schemas.microsoft.com/office/drawing/2014/main" id="{F434B2DE-1B28-CBB8-D2AA-95E80172892C}"/>
              </a:ext>
            </a:extLst>
          </p:cNvPr>
          <p:cNvPicPr>
            <a:picLocks noChangeAspect="1"/>
          </p:cNvPicPr>
          <p:nvPr/>
        </p:nvPicPr>
        <p:blipFill>
          <a:blip r:embed="rId2" cstate="print"/>
          <a:stretch>
            <a:fillRect/>
          </a:stretch>
        </p:blipFill>
        <p:spPr>
          <a:xfrm>
            <a:off x="1532965" y="458756"/>
            <a:ext cx="8489576" cy="5940487"/>
          </a:xfrm>
          <a:prstGeom prst="rect">
            <a:avLst/>
          </a:prstGeom>
        </p:spPr>
      </p:pic>
      <p:sp>
        <p:nvSpPr>
          <p:cNvPr id="2" name="Rectangle 1">
            <a:extLst>
              <a:ext uri="{FF2B5EF4-FFF2-40B4-BE49-F238E27FC236}">
                <a16:creationId xmlns:a16="http://schemas.microsoft.com/office/drawing/2014/main" id="{6D977C54-6F20-1079-6E53-7C1072E63267}"/>
              </a:ext>
            </a:extLst>
          </p:cNvPr>
          <p:cNvSpPr/>
          <p:nvPr/>
        </p:nvSpPr>
        <p:spPr>
          <a:xfrm>
            <a:off x="5593976" y="4715436"/>
            <a:ext cx="1748118" cy="3944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05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a:extLst>
              <a:ext uri="{FF2B5EF4-FFF2-40B4-BE49-F238E27FC236}">
                <a16:creationId xmlns:a16="http://schemas.microsoft.com/office/drawing/2014/main" id="{0687A2DB-480E-F217-CE99-5E534E21FEC6}"/>
              </a:ext>
            </a:extLst>
          </p:cNvPr>
          <p:cNvSpPr>
            <a:spLocks noGrp="1"/>
          </p:cNvSpPr>
          <p:nvPr>
            <p:ph type="title"/>
          </p:nvPr>
        </p:nvSpPr>
        <p:spPr>
          <a:xfrm>
            <a:off x="964021" y="742891"/>
            <a:ext cx="7532277" cy="610863"/>
          </a:xfrm>
        </p:spPr>
        <p:txBody>
          <a:bodyPr/>
          <a:lstStyle/>
          <a:p>
            <a:r>
              <a:rPr lang="en-US" dirty="0"/>
              <a:t>Elements</a:t>
            </a:r>
            <a:endParaRPr lang="en-IN" dirty="0"/>
          </a:p>
        </p:txBody>
      </p:sp>
      <p:sp>
        <p:nvSpPr>
          <p:cNvPr id="54" name="Text Placeholder 53">
            <a:extLst>
              <a:ext uri="{FF2B5EF4-FFF2-40B4-BE49-F238E27FC236}">
                <a16:creationId xmlns:a16="http://schemas.microsoft.com/office/drawing/2014/main" id="{98F6EC96-9D12-6183-1752-8DDA6D8514B4}"/>
              </a:ext>
            </a:extLst>
          </p:cNvPr>
          <p:cNvSpPr>
            <a:spLocks noGrp="1"/>
          </p:cNvSpPr>
          <p:nvPr>
            <p:ph type="body" sz="quarter" idx="12"/>
          </p:nvPr>
        </p:nvSpPr>
        <p:spPr>
          <a:xfrm>
            <a:off x="964021" y="1636957"/>
            <a:ext cx="5302308" cy="4701090"/>
          </a:xfrm>
        </p:spPr>
        <p:txBody>
          <a:bodyPr/>
          <a:lstStyle/>
          <a:p>
            <a:pPr marL="285750" indent="-285750" algn="just">
              <a:buFont typeface="Wingdings" panose="05000000000000000000" pitchFamily="2" charset="2"/>
              <a:buChar char="§"/>
            </a:pPr>
            <a:r>
              <a:rPr lang="it-IT" sz="1600" dirty="0">
                <a:latin typeface="Times New Roman" panose="02020603050405020304" pitchFamily="18" charset="0"/>
                <a:cs typeface="Times New Roman" panose="02020603050405020304" pitchFamily="18" charset="0"/>
              </a:rPr>
              <a:t>Open CV</a:t>
            </a:r>
          </a:p>
          <a:p>
            <a:pPr marL="285750" indent="-285750" algn="just">
              <a:buFont typeface="Wingdings" panose="05000000000000000000" pitchFamily="2" charset="2"/>
              <a:buChar char="§"/>
            </a:pPr>
            <a:r>
              <a:rPr lang="it-IT" sz="1600" dirty="0">
                <a:latin typeface="Times New Roman" panose="02020603050405020304" pitchFamily="18" charset="0"/>
                <a:cs typeface="Times New Roman" panose="02020603050405020304" pitchFamily="18" charset="0"/>
              </a:rPr>
              <a:t>Database</a:t>
            </a:r>
          </a:p>
          <a:p>
            <a:pPr marL="285750" indent="-285750" algn="just">
              <a:buFont typeface="Wingdings" panose="05000000000000000000" pitchFamily="2" charset="2"/>
              <a:buChar char="§"/>
            </a:pPr>
            <a:r>
              <a:rPr lang="it-IT" sz="1600" dirty="0">
                <a:latin typeface="Times New Roman" panose="02020603050405020304" pitchFamily="18" charset="0"/>
                <a:cs typeface="Times New Roman" panose="02020603050405020304" pitchFamily="18" charset="0"/>
              </a:rPr>
              <a:t>Software</a:t>
            </a:r>
          </a:p>
          <a:p>
            <a:pPr marL="285750" indent="-285750" algn="just">
              <a:buFont typeface="Wingdings" panose="05000000000000000000" pitchFamily="2" charset="2"/>
              <a:buChar char="§"/>
            </a:pPr>
            <a:r>
              <a:rPr lang="it-IT" sz="1600" dirty="0">
                <a:latin typeface="Times New Roman" panose="02020603050405020304" pitchFamily="18" charset="0"/>
                <a:cs typeface="Times New Roman" panose="02020603050405020304" pitchFamily="18" charset="0"/>
              </a:rPr>
              <a:t>Computer</a:t>
            </a:r>
            <a:endParaRPr lang="en-IN" sz="16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6B4E9ABE-D26B-9A48-422C-6B65862A5883}"/>
              </a:ext>
            </a:extLst>
          </p:cNvPr>
          <p:cNvSpPr/>
          <p:nvPr/>
        </p:nvSpPr>
        <p:spPr>
          <a:xfrm>
            <a:off x="964021" y="1482759"/>
            <a:ext cx="1800000" cy="806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AFEC526-3CCA-9DA7-50AF-49C6DF139C33}"/>
              </a:ext>
            </a:extLst>
          </p:cNvPr>
          <p:cNvSpPr txBox="1"/>
          <p:nvPr/>
        </p:nvSpPr>
        <p:spPr>
          <a:xfrm>
            <a:off x="3615175" y="4330084"/>
            <a:ext cx="3101789" cy="2062103"/>
          </a:xfrm>
          <a:prstGeom prst="rect">
            <a:avLst/>
          </a:prstGeom>
          <a:noFill/>
          <a:ln>
            <a:noFill/>
          </a:ln>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CV2 </a:t>
            </a:r>
          </a:p>
          <a:p>
            <a:r>
              <a:rPr lang="en-US" sz="1600" dirty="0">
                <a:solidFill>
                  <a:schemeClr val="bg1"/>
                </a:solidFill>
                <a:latin typeface="Times New Roman" panose="02020603050405020304" pitchFamily="18" charset="0"/>
                <a:cs typeface="Times New Roman" panose="02020603050405020304" pitchFamily="18" charset="0"/>
              </a:rPr>
              <a:t>Matplotlib</a:t>
            </a:r>
          </a:p>
          <a:p>
            <a:r>
              <a:rPr lang="en-US" sz="1600" dirty="0" err="1">
                <a:solidFill>
                  <a:schemeClr val="bg1"/>
                </a:solidFill>
                <a:latin typeface="Times New Roman" panose="02020603050405020304" pitchFamily="18" charset="0"/>
                <a:cs typeface="Times New Roman" panose="02020603050405020304" pitchFamily="18" charset="0"/>
              </a:rPr>
              <a:t>Pytesseract</a:t>
            </a:r>
            <a:endParaRPr lang="en-US" sz="1600" dirty="0">
              <a:solidFill>
                <a:schemeClr val="bg1"/>
              </a:solidFill>
              <a:latin typeface="Times New Roman" panose="02020603050405020304" pitchFamily="18" charset="0"/>
              <a:cs typeface="Times New Roman" panose="02020603050405020304" pitchFamily="18" charset="0"/>
            </a:endParaRPr>
          </a:p>
          <a:p>
            <a:r>
              <a:rPr lang="en-IN" sz="1600" dirty="0" err="1">
                <a:solidFill>
                  <a:schemeClr val="bg1"/>
                </a:solidFill>
                <a:latin typeface="Times New Roman" panose="02020603050405020304" pitchFamily="18" charset="0"/>
                <a:cs typeface="Times New Roman" panose="02020603050405020304" pitchFamily="18" charset="0"/>
              </a:rPr>
              <a:t>Imutils</a:t>
            </a:r>
            <a:endParaRPr lang="en-US" sz="1600" dirty="0">
              <a:solidFill>
                <a:schemeClr val="bg1"/>
              </a:solidFill>
              <a:latin typeface="Times New Roman" panose="02020603050405020304" pitchFamily="18" charset="0"/>
              <a:cs typeface="Times New Roman" panose="02020603050405020304" pitchFamily="18" charset="0"/>
            </a:endParaRPr>
          </a:p>
          <a:p>
            <a:r>
              <a:rPr lang="en-IN" sz="1600" dirty="0" err="1">
                <a:solidFill>
                  <a:schemeClr val="bg1"/>
                </a:solidFill>
                <a:latin typeface="Times New Roman" panose="02020603050405020304" pitchFamily="18" charset="0"/>
                <a:cs typeface="Times New Roman" panose="02020603050405020304" pitchFamily="18" charset="0"/>
              </a:rPr>
              <a:t>Tkinter</a:t>
            </a:r>
            <a:endParaRPr lang="en-US" sz="1600" dirty="0">
              <a:solidFill>
                <a:schemeClr val="bg1"/>
              </a:solidFill>
              <a:latin typeface="Times New Roman" panose="02020603050405020304" pitchFamily="18" charset="0"/>
              <a:cs typeface="Times New Roman" panose="02020603050405020304" pitchFamily="18" charset="0"/>
            </a:endParaRPr>
          </a:p>
          <a:p>
            <a:r>
              <a:rPr lang="en-IN" sz="1600" dirty="0" err="1">
                <a:solidFill>
                  <a:schemeClr val="bg1"/>
                </a:solidFill>
                <a:latin typeface="Times New Roman" panose="02020603050405020304" pitchFamily="18" charset="0"/>
                <a:cs typeface="Times New Roman" panose="02020603050405020304" pitchFamily="18" charset="0"/>
              </a:rPr>
              <a:t>Os</a:t>
            </a:r>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err="1">
                <a:solidFill>
                  <a:schemeClr val="bg1"/>
                </a:solidFill>
                <a:latin typeface="Times New Roman" panose="02020603050405020304" pitchFamily="18" charset="0"/>
                <a:cs typeface="Times New Roman" panose="02020603050405020304" pitchFamily="18" charset="0"/>
              </a:rPr>
              <a:t>Numpy</a:t>
            </a:r>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Pandas</a:t>
            </a:r>
          </a:p>
        </p:txBody>
      </p:sp>
      <p:sp>
        <p:nvSpPr>
          <p:cNvPr id="3" name="Rectangle 2">
            <a:extLst>
              <a:ext uri="{FF2B5EF4-FFF2-40B4-BE49-F238E27FC236}">
                <a16:creationId xmlns:a16="http://schemas.microsoft.com/office/drawing/2014/main" id="{145E0675-2F5B-2A0E-7E50-1ED96B9D381F}"/>
              </a:ext>
            </a:extLst>
          </p:cNvPr>
          <p:cNvSpPr/>
          <p:nvPr/>
        </p:nvSpPr>
        <p:spPr>
          <a:xfrm>
            <a:off x="3663359" y="4172303"/>
            <a:ext cx="2133600" cy="806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51">
            <a:extLst>
              <a:ext uri="{FF2B5EF4-FFF2-40B4-BE49-F238E27FC236}">
                <a16:creationId xmlns:a16="http://schemas.microsoft.com/office/drawing/2014/main" id="{57A7A8B8-3620-01D3-6296-B5AF150E9923}"/>
              </a:ext>
            </a:extLst>
          </p:cNvPr>
          <p:cNvSpPr txBox="1">
            <a:spLocks/>
          </p:cNvSpPr>
          <p:nvPr/>
        </p:nvSpPr>
        <p:spPr>
          <a:xfrm>
            <a:off x="3695702" y="348434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Libraries</a:t>
            </a:r>
            <a:endParaRPr lang="en-IN" dirty="0"/>
          </a:p>
        </p:txBody>
      </p:sp>
    </p:spTree>
    <p:extLst>
      <p:ext uri="{BB962C8B-B14F-4D97-AF65-F5344CB8AC3E}">
        <p14:creationId xmlns:p14="http://schemas.microsoft.com/office/powerpoint/2010/main" val="49548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1233170" y="977228"/>
            <a:ext cx="8081654" cy="610863"/>
          </a:xfrm>
        </p:spPr>
        <p:txBody>
          <a:bodyPr/>
          <a:lstStyle/>
          <a:p>
            <a:r>
              <a:rPr lang="en-US" dirty="0"/>
              <a:t>Modules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777CB13B-208A-D977-60E5-367B3512ACBD}"/>
              </a:ext>
            </a:extLst>
          </p:cNvPr>
          <p:cNvSpPr txBox="1"/>
          <p:nvPr/>
        </p:nvSpPr>
        <p:spPr>
          <a:xfrm>
            <a:off x="1156447" y="1963271"/>
            <a:ext cx="10112188" cy="3782061"/>
          </a:xfrm>
          <a:prstGeom prst="rect">
            <a:avLst/>
          </a:prstGeom>
          <a:noFill/>
        </p:spPr>
        <p:txBody>
          <a:bodyPr wrap="square" rtlCol="0">
            <a:spAutoFit/>
          </a:bodyPr>
          <a:lstStyle/>
          <a:p>
            <a:pPr marL="342900" lvl="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License</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Plate</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Detection</a:t>
            </a:r>
          </a:p>
          <a:p>
            <a:pPr marL="34290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Character</a:t>
            </a:r>
            <a:r>
              <a:rPr lang="en-US" sz="1800" spc="-3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Segmentation</a:t>
            </a:r>
          </a:p>
          <a:p>
            <a:pPr marL="34290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Masking</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Numberplate</a:t>
            </a:r>
          </a:p>
          <a:p>
            <a:pPr marL="342900" lvl="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Optical Character</a:t>
            </a:r>
            <a:r>
              <a:rPr lang="en-US" sz="1800" spc="-3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Recognition</a:t>
            </a:r>
          </a:p>
          <a:p>
            <a:pPr marL="34290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Comparing</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number</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with</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crime</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records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indent="-342900" algn="just">
              <a:lnSpc>
                <a:spcPct val="150000"/>
              </a:lnSpc>
              <a:buSzPts val="1200"/>
              <a:buFont typeface="Wingdings" panose="05000000000000000000" pitchFamily="2" charset="2"/>
              <a:buChar char="q"/>
              <a:tabLst>
                <a:tab pos="525145" algn="l"/>
              </a:tabLst>
            </a:pPr>
            <a:r>
              <a:rPr lang="en-US" sz="1800" dirty="0">
                <a:solidFill>
                  <a:schemeClr val="bg1"/>
                </a:solidFill>
                <a:effectLst/>
                <a:latin typeface="Times New Roman" panose="02020603050405020304" pitchFamily="18" charset="0"/>
                <a:ea typeface="Times New Roman" panose="02020603050405020304" pitchFamily="18" charset="0"/>
              </a:rPr>
              <a:t>Send</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alert</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if</a:t>
            </a:r>
            <a:r>
              <a:rPr lang="en-US" sz="1800" spc="-5"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number</a:t>
            </a:r>
            <a:r>
              <a:rPr lang="en-US" sz="1800" spc="-1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matches</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tabLst>
                <a:tab pos="525145" algn="l"/>
              </a:tabLst>
            </a:pP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indent="-342900" algn="just">
              <a:lnSpc>
                <a:spcPct val="150000"/>
              </a:lnSpc>
              <a:buSzPts val="1200"/>
              <a:buFont typeface="Times New Roman" panose="02020603050405020304" pitchFamily="18" charset="0"/>
              <a:buAutoNum type="arabicPeriod"/>
              <a:tabLst>
                <a:tab pos="525145" algn="l"/>
              </a:tabLst>
            </a:pP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tabLst>
                <a:tab pos="525145" algn="l"/>
              </a:tabLst>
            </a:pPr>
            <a:endParaRPr lang="en-IN" sz="1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6D384B6-8BDB-044C-D711-181AD6852D9A}"/>
              </a:ext>
            </a:extLst>
          </p:cNvPr>
          <p:cNvSpPr/>
          <p:nvPr/>
        </p:nvSpPr>
        <p:spPr>
          <a:xfrm>
            <a:off x="1233170" y="1658471"/>
            <a:ext cx="4333912" cy="1084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153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324295" y="800893"/>
            <a:ext cx="7560545" cy="610863"/>
          </a:xfrm>
        </p:spPr>
        <p:txBody>
          <a:bodyPr>
            <a:normAutofit/>
          </a:bodyPr>
          <a:lstStyle/>
          <a:p>
            <a:r>
              <a:rPr lang="en-US" dirty="0"/>
              <a:t>Applications</a:t>
            </a:r>
            <a:endParaRPr lang="en-US" b="1" dirty="0"/>
          </a:p>
        </p:txBody>
      </p:sp>
      <p:sp>
        <p:nvSpPr>
          <p:cNvPr id="10" name="TextBox 9">
            <a:extLst>
              <a:ext uri="{FF2B5EF4-FFF2-40B4-BE49-F238E27FC236}">
                <a16:creationId xmlns:a16="http://schemas.microsoft.com/office/drawing/2014/main" id="{28EBD8DA-7BDD-5EDA-1C4A-BA400B512534}"/>
              </a:ext>
            </a:extLst>
          </p:cNvPr>
          <p:cNvSpPr txBox="1"/>
          <p:nvPr/>
        </p:nvSpPr>
        <p:spPr>
          <a:xfrm>
            <a:off x="1326776" y="1766047"/>
            <a:ext cx="5809130" cy="147732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Parking</a:t>
            </a:r>
          </a:p>
          <a:p>
            <a:pPr marL="285750" indent="-285750" algn="just">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Access-control</a:t>
            </a:r>
          </a:p>
          <a:p>
            <a:pPr marL="285750" indent="-285750" algn="just">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Tolling</a:t>
            </a:r>
          </a:p>
          <a:p>
            <a:pPr marL="285750" indent="-285750" algn="just">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Stolen cars</a:t>
            </a:r>
          </a:p>
          <a:p>
            <a:pPr marL="285750" indent="-285750" algn="just">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Traffic control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D445338-F6C8-3933-74A3-958F8E095254}"/>
              </a:ext>
            </a:extLst>
          </p:cNvPr>
          <p:cNvSpPr/>
          <p:nvPr/>
        </p:nvSpPr>
        <p:spPr>
          <a:xfrm>
            <a:off x="1324295" y="1587645"/>
            <a:ext cx="2340000" cy="806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631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p:txBody>
          <a:bodyPr>
            <a:normAutofit fontScale="90000"/>
          </a:bodyPr>
          <a:lstStyle/>
          <a:p>
            <a:br>
              <a:rPr lang="en-US" dirty="0"/>
            </a:br>
            <a:endParaRPr lang="en-US" dirty="0"/>
          </a:p>
        </p:txBody>
      </p:sp>
      <p:sp>
        <p:nvSpPr>
          <p:cNvPr id="4" name="Text Placeholder 3">
            <a:extLst>
              <a:ext uri="{FF2B5EF4-FFF2-40B4-BE49-F238E27FC236}">
                <a16:creationId xmlns:a16="http://schemas.microsoft.com/office/drawing/2014/main" id="{F6011EA0-8A99-0399-CEAC-8F810ACFC1C9}"/>
              </a:ext>
            </a:extLst>
          </p:cNvPr>
          <p:cNvSpPr>
            <a:spLocks noGrp="1"/>
          </p:cNvSpPr>
          <p:nvPr>
            <p:ph type="body" sz="quarter" idx="12"/>
          </p:nvPr>
        </p:nvSpPr>
        <p:spPr>
          <a:xfrm>
            <a:off x="1033340" y="2174839"/>
            <a:ext cx="10125319" cy="4404733"/>
          </a:xfrm>
        </p:spPr>
        <p:txBody>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Improving road safety.</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Reduces crime.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Giving a greater police presence.</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Increasing the percentage of stop/searches that lead to an arrest.</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pre-paid parking members can be easily differentiated from non-members.</a:t>
            </a: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DC07D2-3258-68AC-FCBA-3A3AE38DAA20}"/>
              </a:ext>
            </a:extLst>
          </p:cNvPr>
          <p:cNvSpPr>
            <a:spLocks noGrp="1"/>
          </p:cNvSpPr>
          <p:nvPr>
            <p:ph type="body" sz="quarter" idx="11"/>
          </p:nvPr>
        </p:nvSpPr>
        <p:spPr>
          <a:xfrm>
            <a:off x="1033340" y="1033957"/>
            <a:ext cx="3834653" cy="610863"/>
          </a:xfrm>
        </p:spPr>
        <p:txBody>
          <a:bodyPr/>
          <a:lstStyle/>
          <a:p>
            <a:r>
              <a:rPr lang="en-US" sz="4400" b="1" dirty="0">
                <a:latin typeface="Times New Roman" panose="02020603050405020304" pitchFamily="18" charset="0"/>
                <a:cs typeface="Times New Roman" panose="02020603050405020304" pitchFamily="18" charset="0"/>
              </a:rPr>
              <a:t>Advantages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03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latin typeface="Times New Roman" panose="02020603050405020304" pitchFamily="18" charset="0"/>
                <a:cs typeface="Times New Roman" panose="02020603050405020304" pitchFamily="18" charset="0"/>
              </a:rPr>
              <a:t>Disadvantage</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64022" y="1761942"/>
            <a:ext cx="5750543" cy="4019772"/>
          </a:xfrm>
        </p:spPr>
        <p: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images of the number plate or of any object which is taken by using the optical character reader technology, Image may get blurred mainly due to the reason of motion blurring for which the picture seems to be hazy when uploaded in the database.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technology often uses low-resolution images for which the images are not actually visible properly in every case.</a:t>
            </a:r>
          </a:p>
        </p:txBody>
      </p:sp>
    </p:spTree>
    <p:extLst>
      <p:ext uri="{BB962C8B-B14F-4D97-AF65-F5344CB8AC3E}">
        <p14:creationId xmlns:p14="http://schemas.microsoft.com/office/powerpoint/2010/main" val="18884572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674</TotalTime>
  <Words>316</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vt:lpstr>
      <vt:lpstr>Theme1</vt:lpstr>
      <vt:lpstr>Automatic Number Plate Recogization System</vt:lpstr>
      <vt:lpstr>Agenda</vt:lpstr>
      <vt:lpstr>Introduction</vt:lpstr>
      <vt:lpstr>PowerPoint Presentation</vt:lpstr>
      <vt:lpstr>Elements</vt:lpstr>
      <vt:lpstr>Modules</vt:lpstr>
      <vt:lpstr>Applications</vt:lpstr>
      <vt:lpstr> </vt:lpstr>
      <vt:lpstr>Disadvantage</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Aditya Marathe</dc:creator>
  <cp:lastModifiedBy>Aditya Marathe</cp:lastModifiedBy>
  <cp:revision>12</cp:revision>
  <dcterms:created xsi:type="dcterms:W3CDTF">2022-10-17T05:36:30Z</dcterms:created>
  <dcterms:modified xsi:type="dcterms:W3CDTF">2022-11-25T07:26:14Z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