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0" r:id="rId4"/>
    <p:sldId id="262" r:id="rId5"/>
    <p:sldId id="269" r:id="rId6"/>
    <p:sldId id="258" r:id="rId7"/>
    <p:sldId id="263" r:id="rId8"/>
    <p:sldId id="261" r:id="rId9"/>
    <p:sldId id="264" r:id="rId10"/>
    <p:sldId id="265" r:id="rId11"/>
    <p:sldId id="266" r:id="rId12"/>
    <p:sldId id="267" r:id="rId13"/>
    <p:sldId id="291" r:id="rId14"/>
    <p:sldId id="268" r:id="rId15"/>
    <p:sldId id="270" r:id="rId16"/>
    <p:sldId id="274" r:id="rId17"/>
    <p:sldId id="275" r:id="rId18"/>
    <p:sldId id="277" r:id="rId19"/>
    <p:sldId id="279" r:id="rId20"/>
    <p:sldId id="280" r:id="rId21"/>
    <p:sldId id="276" r:id="rId22"/>
    <p:sldId id="278" r:id="rId23"/>
    <p:sldId id="281" r:id="rId24"/>
    <p:sldId id="282" r:id="rId25"/>
    <p:sldId id="289" r:id="rId26"/>
    <p:sldId id="287" r:id="rId27"/>
    <p:sldId id="285" r:id="rId28"/>
    <p:sldId id="286" r:id="rId29"/>
    <p:sldId id="290" r:id="rId30"/>
    <p:sldId id="288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1550"/>
  </p:normalViewPr>
  <p:slideViewPr>
    <p:cSldViewPr snapToGrid="0">
      <p:cViewPr>
        <p:scale>
          <a:sx n="67" d="100"/>
          <a:sy n="67" d="100"/>
        </p:scale>
        <p:origin x="1264" y="936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A13C0-76A1-2F40-8BF1-5D7301FEE1CE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9B579-AC4A-BB4F-8E47-1F19C2167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22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1.5/modules/mixture.html#expectation-maximization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9B579-AC4A-BB4F-8E47-1F19C21678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03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dirty="0">
                <a:effectLst/>
                <a:latin typeface="NimbusRomNo9L"/>
              </a:rPr>
              <a:t>In the following section we propose </a:t>
            </a:r>
            <a:r>
              <a:rPr lang="en-IN" sz="1800" dirty="0" err="1">
                <a:effectLst/>
                <a:latin typeface="NimbusRomNo9L"/>
              </a:rPr>
              <a:t>ViterbiNet</a:t>
            </a:r>
            <a:r>
              <a:rPr lang="en-IN" sz="1800" dirty="0">
                <a:effectLst/>
                <a:latin typeface="NimbusRomNo9L"/>
              </a:rPr>
              <a:t>, an ML-based symbol decoder based on the Viterbi algorithm, that does not require CSI. 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9B579-AC4A-BB4F-8E47-1F19C21678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80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D5A66-BFB2-568F-9263-68E87161C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E240DB-5599-44B8-7AFD-16A0CDB3EA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4536EF-7C74-7882-B684-833E3D183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dirty="0">
                <a:effectLst/>
                <a:latin typeface="NimbusRomNo9L"/>
              </a:rPr>
              <a:t>In the following section we propose </a:t>
            </a:r>
            <a:r>
              <a:rPr lang="en-IN" sz="1800" dirty="0" err="1">
                <a:effectLst/>
                <a:latin typeface="NimbusRomNo9L"/>
              </a:rPr>
              <a:t>ViterbiNet</a:t>
            </a:r>
            <a:r>
              <a:rPr lang="en-IN" sz="1800" dirty="0">
                <a:effectLst/>
                <a:latin typeface="NimbusRomNo9L"/>
              </a:rPr>
              <a:t>, an ML-based symbol decoder based on the Viterbi algorithm, that does not require CSI. 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31869-FC0F-CB49-66C0-0FA710D29D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9B579-AC4A-BB4F-8E47-1F19C21678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85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9B579-AC4A-BB4F-8E47-1F19C21678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77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209CC-F28C-CC98-1AB9-6489B85F7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6274C6-C058-EB05-0EEE-6DB825CC5A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CA6457-60B9-3F66-E3F7-E90D8C40B0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3FD29-E7B5-C112-D405-290256518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9B579-AC4A-BB4F-8E47-1F19C21678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58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39D0D-C863-278E-E3AA-69CD0D1E0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6A6CF3-2516-D830-E463-FAEDF0B0CD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9F7341-A78E-AFBE-6590-B387D8B5C6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NimbusRomNo9L"/>
              </a:rPr>
              <a:t>For this reason, the previous work  involving SBRNN used a DNN to approximate the MAP </a:t>
            </a:r>
            <a:endParaRPr lang="en-IN" dirty="0"/>
          </a:p>
          <a:p>
            <a:r>
              <a:rPr lang="en-IN" sz="1800" dirty="0">
                <a:effectLst/>
                <a:latin typeface="NimbusRomNo9L"/>
              </a:rPr>
              <a:t>detector by considering </a:t>
            </a:r>
            <a:r>
              <a:rPr lang="en-IN" sz="1800" dirty="0">
                <a:effectLst/>
                <a:latin typeface="CMMI12"/>
              </a:rPr>
              <a:t>p </a:t>
            </a:r>
            <a:r>
              <a:rPr lang="en-IN" sz="1800" dirty="0">
                <a:effectLst/>
                <a:latin typeface="CMMI6"/>
              </a:rPr>
              <a:t>of s[</a:t>
            </a:r>
            <a:r>
              <a:rPr lang="en-IN" sz="1800" dirty="0" err="1">
                <a:effectLst/>
                <a:latin typeface="CMMI6"/>
              </a:rPr>
              <a:t>i</a:t>
            </a:r>
            <a:r>
              <a:rPr lang="en-IN" sz="1800" dirty="0">
                <a:effectLst/>
                <a:latin typeface="CMMI6"/>
              </a:rPr>
              <a:t>] given y[i-l+1] to y[</a:t>
            </a:r>
            <a:r>
              <a:rPr lang="en-IN" sz="1800" dirty="0" err="1">
                <a:effectLst/>
                <a:latin typeface="CMMI6"/>
              </a:rPr>
              <a:t>i</a:t>
            </a:r>
            <a:r>
              <a:rPr lang="en-IN" sz="1800" dirty="0">
                <a:effectLst/>
                <a:latin typeface="CMMI6"/>
              </a:rPr>
              <a:t>].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76347-8DDC-266B-FB38-1AF1ED050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9B579-AC4A-BB4F-8E47-1F19C21678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57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351F4-2FCD-65D0-294E-1A46FA31F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B9451C-1273-648E-A837-11A004A285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392B5F-011B-9414-65E2-C9DCFE4D7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NimbusRomNo9L"/>
              </a:rPr>
              <a:t>For this reason, the previous work  involving SBRNN used a DNN to approximate the MAP </a:t>
            </a:r>
            <a:endParaRPr lang="en-IN" dirty="0"/>
          </a:p>
          <a:p>
            <a:r>
              <a:rPr lang="en-IN" sz="1800" dirty="0">
                <a:effectLst/>
                <a:latin typeface="NimbusRomNo9L"/>
              </a:rPr>
              <a:t>detector by considering </a:t>
            </a:r>
            <a:r>
              <a:rPr lang="en-IN" sz="1800" dirty="0">
                <a:effectLst/>
                <a:latin typeface="CMMI12"/>
              </a:rPr>
              <a:t>p </a:t>
            </a:r>
            <a:r>
              <a:rPr lang="en-IN" sz="1800" dirty="0">
                <a:effectLst/>
                <a:latin typeface="CMMI6"/>
              </a:rPr>
              <a:t>of s[</a:t>
            </a:r>
            <a:r>
              <a:rPr lang="en-IN" sz="1800" dirty="0" err="1">
                <a:effectLst/>
                <a:latin typeface="CMMI6"/>
              </a:rPr>
              <a:t>i</a:t>
            </a:r>
            <a:r>
              <a:rPr lang="en-IN" sz="1800" dirty="0">
                <a:effectLst/>
                <a:latin typeface="CMMI6"/>
              </a:rPr>
              <a:t>] given y[i-l+1] to y[</a:t>
            </a:r>
            <a:r>
              <a:rPr lang="en-IN" sz="1800" dirty="0" err="1">
                <a:effectLst/>
                <a:latin typeface="CMMI6"/>
              </a:rPr>
              <a:t>i</a:t>
            </a:r>
            <a:r>
              <a:rPr lang="en-IN" sz="1800" dirty="0">
                <a:effectLst/>
                <a:latin typeface="CMMI6"/>
              </a:rPr>
              <a:t>].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0448C-3F72-3246-B791-E123C4BFE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9B579-AC4A-BB4F-8E47-1F19C21678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49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D1033-E945-2E66-8709-4130EBFB5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DD08A6-3944-82DB-718F-E3EC5EEC68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12E9EB-74F6-FBBC-2B66-7FD3ED15B1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N" b="0" i="0" dirty="0">
                <a:solidFill>
                  <a:srgbClr val="CED6DD"/>
                </a:solidFill>
                <a:effectLst/>
                <a:latin typeface="-apple-system"/>
              </a:rPr>
              <a:t>A Gaussian mixture model is a probabilistic model that assumes all the data points are generated from a mixture of a finite number of Gaussian distributions with unknown parameters.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N" b="0" i="0" dirty="0">
                <a:solidFill>
                  <a:srgbClr val="CED6DD"/>
                </a:solidFill>
                <a:effectLst/>
                <a:latin typeface="-apple-system"/>
              </a:rPr>
              <a:t>GMM finds the mean, variance and weight of the different distributions used by implementing the </a:t>
            </a:r>
            <a:r>
              <a:rPr lang="en-IN" b="0" i="0" dirty="0">
                <a:effectLst/>
                <a:latin typeface="-apple-system"/>
                <a:hlinkClick r:id="rId3"/>
              </a:rPr>
              <a:t>expectation-maximization</a:t>
            </a:r>
            <a:r>
              <a:rPr lang="en-IN" b="0" i="0" dirty="0">
                <a:solidFill>
                  <a:srgbClr val="CED6DD"/>
                </a:solidFill>
                <a:effectLst/>
                <a:latin typeface="-apple-system"/>
              </a:rPr>
              <a:t> (EM) algorithm.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N" b="0" i="0" dirty="0">
                <a:solidFill>
                  <a:srgbClr val="CED6DD"/>
                </a:solidFill>
                <a:effectLst/>
                <a:latin typeface="-apple-system"/>
              </a:rPr>
              <a:t>One can think of mixture models as generalizing k-means clustering to incorporate information about the covariance structure of the data as well as the </a:t>
            </a:r>
            <a:r>
              <a:rPr lang="en-IN" b="0" i="0" dirty="0" err="1">
                <a:solidFill>
                  <a:srgbClr val="CED6DD"/>
                </a:solidFill>
                <a:effectLst/>
                <a:latin typeface="-apple-system"/>
              </a:rPr>
              <a:t>centers</a:t>
            </a:r>
            <a:r>
              <a:rPr lang="en-IN" b="0" i="0" dirty="0">
                <a:solidFill>
                  <a:srgbClr val="CED6DD"/>
                </a:solidFill>
                <a:effectLst/>
                <a:latin typeface="-apple-system"/>
              </a:rPr>
              <a:t> of the latent Gaussians.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7C677-6B21-D231-5639-F00F56CD7C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9B579-AC4A-BB4F-8E47-1F19C21678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15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9B579-AC4A-BB4F-8E47-1F19C21678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04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9B579-AC4A-BB4F-8E47-1F19C21678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82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9B579-AC4A-BB4F-8E47-1F19C216788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86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task of the receiver is to r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eliably recover the transmitted symbols from the observed channel output, or in other words, symbol detection.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9B579-AC4A-BB4F-8E47-1F19C21678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14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9B579-AC4A-BB4F-8E47-1F19C216788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62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9B579-AC4A-BB4F-8E47-1F19C216788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44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9B579-AC4A-BB4F-8E47-1F19C216788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73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3790C-6603-9FCB-7D3D-EFF8D023D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B6C363-C8C9-DABE-2603-EF54E13CD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3B595C-83D7-B387-4E2D-F598700B3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E5CB3-8E8C-8DEC-E836-28120E6A2E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9B579-AC4A-BB4F-8E47-1F19C216788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0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9B579-AC4A-BB4F-8E47-1F19C216788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49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9B579-AC4A-BB4F-8E47-1F19C21678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has been emerging interest in using AIML for receiver design.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 2nd</a:t>
            </a:r>
            <a:r>
              <a:rPr lang="en-US" baseline="30000" dirty="0"/>
              <a:t>st</a:t>
            </a:r>
            <a:r>
              <a:rPr lang="en-US" dirty="0"/>
              <a:t> one used </a:t>
            </a:r>
            <a:r>
              <a:rPr lang="en-IN" sz="1800" dirty="0">
                <a:effectLst/>
                <a:latin typeface="NimbusRomNo9L"/>
              </a:rPr>
              <a:t>deep learning for decoding linear codes </a:t>
            </a:r>
            <a:endParaRPr lang="en-I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used </a:t>
            </a:r>
            <a:r>
              <a:rPr lang="en-IN" sz="1800" dirty="0">
                <a:effectLst/>
                <a:latin typeface="NimbusRomNo9L"/>
              </a:rPr>
              <a:t>variational autoencoders for equalizing linear multipath channels</a:t>
            </a:r>
            <a:endParaRPr lang="en-US" sz="1800" dirty="0">
              <a:effectLst/>
              <a:latin typeface="NimbusRomNo9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4th proposed </a:t>
            </a:r>
            <a:r>
              <a:rPr lang="en-IN" sz="1800" dirty="0">
                <a:effectLst/>
                <a:latin typeface="NimbusRomNo9L"/>
              </a:rPr>
              <a:t>sequence detection using bi-directional recurrent neural networks (RNNs) </a:t>
            </a:r>
            <a:endParaRPr lang="en-US" sz="1200" dirty="0">
              <a:effectLst/>
              <a:latin typeface="+mn-l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N" sz="1800" dirty="0">
                <a:effectLst/>
                <a:latin typeface="NimbusRomNo9L"/>
              </a:rPr>
              <a:t>Last one considers RNN structures for decoding sequential codes like conv codes.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9B579-AC4A-BB4F-8E47-1F19C21678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5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A58C6-8D4A-0032-B6F5-1D744F19A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0C2519-31D7-E8C9-1CEF-D6CE15C606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AAF4B2-9D37-69E8-01B0-8E110C61E3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EEC74-D86F-3D77-5313-C48010703E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9B579-AC4A-BB4F-8E47-1F19C21678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55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dirty="0">
                <a:effectLst/>
                <a:latin typeface="NimbusRomNo9L"/>
              </a:rPr>
              <a:t>Receiver does not know the conditional PDF p –y(</a:t>
            </a:r>
            <a:r>
              <a:rPr lang="en-IN" sz="1800" dirty="0" err="1">
                <a:effectLst/>
                <a:latin typeface="NimbusRomNo9L"/>
              </a:rPr>
              <a:t>i</a:t>
            </a:r>
            <a:r>
              <a:rPr lang="en-IN" sz="1800" dirty="0">
                <a:effectLst/>
                <a:latin typeface="NimbusRomNo9L"/>
              </a:rPr>
              <a:t>)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9B579-AC4A-BB4F-8E47-1F19C21678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58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>
                    <a:effectLst/>
                    <a:latin typeface="NimbusRomNo9L"/>
                  </a:rPr>
                  <a:t>Assume channel is stationary, so the conditional PDF does not depend on the index</a:t>
                </a:r>
                <a14:m>
                  <m:oMath xmlns:m="http://schemas.openxmlformats.org/officeDocument/2006/math">
                    <m:r>
                      <a:rPr lang="en-IN" sz="120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200" i="1" dirty="0" err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1200" dirty="0">
                    <a:effectLst/>
                    <a:latin typeface="NimbusRomNo9L"/>
                  </a:rPr>
                  <a:t>. </a:t>
                </a:r>
                <a:endParaRPr lang="en-IN" sz="12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>
                    <a:effectLst/>
                    <a:latin typeface="NimbusRomNo9L"/>
                  </a:rPr>
                  <a:t>Assume channel is stationary, so the conditional PDF does not depend on the index</a:t>
                </a:r>
                <a:r>
                  <a:rPr lang="en-IN" sz="1200" i="0" dirty="0"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IN" sz="1200" i="0" dirty="0" err="1">
                    <a:effectLst/>
                    <a:latin typeface="Cambria Math" panose="02040503050406030204" pitchFamily="18" charset="0"/>
                  </a:rPr>
                  <a:t>𝑖</a:t>
                </a:r>
                <a:r>
                  <a:rPr lang="en-IN" sz="1200" dirty="0">
                    <a:effectLst/>
                    <a:latin typeface="NimbusRomNo9L"/>
                  </a:rPr>
                  <a:t>. </a:t>
                </a:r>
                <a:endParaRPr lang="en-IN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9B579-AC4A-BB4F-8E47-1F19C21678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90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9B579-AC4A-BB4F-8E47-1F19C21678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05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9B579-AC4A-BB4F-8E47-1F19C21678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6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7046-D226-2E53-1E9D-D97F161A4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9FFAD-F706-2136-787F-AD104DEA9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105F3-55EE-8BE6-18AA-81D87AFF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0DF2-6BA6-5241-B54B-F0326528ABFA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0B4A7-BA32-0E3B-767C-B7E953AF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719B6-6672-8634-459E-24674382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A694-5313-FD47-952D-7BA064FA2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7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C043-BD16-CC96-31F0-3FF10F19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618F9-AF4C-97CA-B040-67ACB8268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8BC39-221C-E5AF-C989-DEB90F19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0DF2-6BA6-5241-B54B-F0326528ABFA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7AB70-61B6-7A18-84E1-ED1E7F03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FB7DD-1080-F6BB-DC04-54882007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A694-5313-FD47-952D-7BA064FA2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8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34028-6B1E-A6D2-F48D-6800A5517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6C8F1-8667-FD01-4DA6-64AEBCE4E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77421-D136-87C4-A641-71279F029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0DF2-6BA6-5241-B54B-F0326528ABFA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0B389-5D61-19E3-8693-F82A93BE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35A1F-7A9C-8F04-0956-C327BA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A694-5313-FD47-952D-7BA064FA2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D454-142D-7BF1-7054-D997808F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AEB3-E3B5-4B33-AA39-D4EA2C370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B84F9-DC90-A086-69B3-17C0B39F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0DF2-6BA6-5241-B54B-F0326528ABFA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523A7-3FEE-CE3A-4D15-AA937933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77505-0AFE-82CC-0EE1-119DB09E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A694-5313-FD47-952D-7BA064FA2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6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9ED6-2AE0-29B1-6CE7-E3338AD1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FFC50-50FA-F620-FFF4-5C5C92B89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8740D-5D0C-51BB-9F11-01AC9EEC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0DF2-6BA6-5241-B54B-F0326528ABFA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02958-AE3F-6E14-2E64-D96C1FA4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0828A-36D3-C005-7A5A-82414C95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A694-5313-FD47-952D-7BA064FA2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9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14F7-FF51-B6F9-4004-89188BEC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60FE1-309C-017D-36FC-1AB255949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18BA9-FDCB-4830-BF54-8D689EBF8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CF528-454F-D6F1-B431-DD66538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0DF2-6BA6-5241-B54B-F0326528ABFA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8BBDA-8BE4-0383-2337-3DE6875F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CE3A3-9CD2-919F-71FB-2C06EB7A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A694-5313-FD47-952D-7BA064FA2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4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DE7F-8BF0-26FC-EBDE-C3FB7CCC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809C7-3114-4170-DA16-427B86A4D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6BA85-8F4A-CBDB-AB9E-6CEC2875F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3D2FA-6F13-4D10-2336-9A830F9AE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4C31ED-5293-D198-90C5-763C723D9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8C1FB-5E17-C2E4-D011-6C1D01EE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0DF2-6BA6-5241-B54B-F0326528ABFA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81B29-ED06-59ED-2D02-426314BA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05116E-AAA6-C771-30EF-5AEBF81C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A694-5313-FD47-952D-7BA064FA2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8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3AAA-8C35-C5A3-4DFF-28E83AB5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B030D-B6D1-B14B-4AC6-50CE1A8F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0DF2-6BA6-5241-B54B-F0326528ABFA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943FE-875F-0C2C-6689-30455CE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A54ED-C0B1-B377-C979-92CCFBD2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A694-5313-FD47-952D-7BA064FA2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2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D57EA-633C-C089-1006-080E68D2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0DF2-6BA6-5241-B54B-F0326528ABFA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501AA-256B-8CE3-EC0E-FDEB39BA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51EDB-9C16-4172-A953-CE8273C5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A694-5313-FD47-952D-7BA064FA2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0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5055-C2E8-CCA7-102C-8226D8FA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6CB12-2119-7FC0-8604-263382236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8B282-5A8F-7154-1DDB-984BD9C7A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D89E6-0D6F-3059-C960-E460E25B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0DF2-6BA6-5241-B54B-F0326528ABFA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65FF5-AF86-83A1-BF47-9F184493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E4EEB-FEA2-A7CE-690A-3F81CDD5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A694-5313-FD47-952D-7BA064FA2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2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EA7D-77C9-0A8A-FA86-E1EB4172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3A9F3-5F8A-E924-B3BF-71DD95311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8D151-883F-7A36-4AC7-0213AF698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272AA-AF03-4E0C-1C89-7C305657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0DF2-6BA6-5241-B54B-F0326528ABFA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87A11-8DFE-62AC-5995-3BC924CA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1B693-4A67-325F-1FAE-4F2822BD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A694-5313-FD47-952D-7BA064FA2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5C022-834D-8B8F-F408-A96524FB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0F0E5-A41B-2384-8573-42E358FAC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96FA5-BD59-D6E4-FAC1-8219BE253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B0DF2-6BA6-5241-B54B-F0326528ABFA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8D9C0-8B6E-9E08-17B5-1C2876E8D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F6FE5-8DF6-91AC-7793-4631CC01B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97A694-5313-FD47-952D-7BA064FA2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2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de/vipulgandhi/gaussian-mixture-models-clustering-explained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E415-17D2-3721-E9EE-B4283D28F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371865"/>
            <a:ext cx="9144000" cy="1298391"/>
          </a:xfrm>
        </p:spPr>
        <p:txBody>
          <a:bodyPr>
            <a:normAutofit/>
          </a:bodyPr>
          <a:lstStyle/>
          <a:p>
            <a:r>
              <a:rPr lang="en-US" sz="4000" i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ViterbiNet</a:t>
            </a:r>
            <a:r>
              <a:rPr lang="en-US" sz="40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 Deep Learning Based Viterbi Algorithm for Symbol Detection (2020)</a:t>
            </a:r>
            <a:endParaRPr lang="en-US" i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FE921-7956-8EA2-4883-C6E6222EC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7382" y="5169991"/>
            <a:ext cx="6977231" cy="948421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EE4140 Mini Project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Aditya Mallick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45E19-16C2-0A8B-23CE-A080D93DA61F}"/>
              </a:ext>
            </a:extLst>
          </p:cNvPr>
          <p:cNvSpPr txBox="1"/>
          <p:nvPr/>
        </p:nvSpPr>
        <p:spPr>
          <a:xfrm>
            <a:off x="2607383" y="3879572"/>
            <a:ext cx="697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Nir </a:t>
            </a:r>
            <a:r>
              <a:rPr lang="en-I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Shlezinger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Nariman </a:t>
            </a:r>
            <a:r>
              <a:rPr lang="en-I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Farsad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Yonina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C. Eldar, and Andrea J. Goldsmith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88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1B461-B6DE-0031-C478-097C7A35E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A478-E264-3C9A-1C2F-89025BF5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Mathematical Formulation of VA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58C692-7B23-5B17-C463-2AB220EA820E}"/>
              </a:ext>
            </a:extLst>
          </p:cNvPr>
          <p:cNvSpPr txBox="1"/>
          <p:nvPr/>
        </p:nvSpPr>
        <p:spPr>
          <a:xfrm>
            <a:off x="838200" y="1753176"/>
            <a:ext cx="995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will define the log-likelihood function below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7E737-AD62-02DC-C94D-49883BFE2258}"/>
              </a:ext>
            </a:extLst>
          </p:cNvPr>
          <p:cNvSpPr txBox="1"/>
          <p:nvPr/>
        </p:nvSpPr>
        <p:spPr>
          <a:xfrm>
            <a:off x="838200" y="3830217"/>
            <a:ext cx="7551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Then, using the channel model, we can write the following:</a:t>
            </a:r>
          </a:p>
        </p:txBody>
      </p:sp>
      <p:pic>
        <p:nvPicPr>
          <p:cNvPr id="10" name="Picture 9" descr="A mathematical equation with a square and triangle&#10;&#10;Description automatically generated with medium confidence">
            <a:extLst>
              <a:ext uri="{FF2B5EF4-FFF2-40B4-BE49-F238E27FC236}">
                <a16:creationId xmlns:a16="http://schemas.microsoft.com/office/drawing/2014/main" id="{1F6AA4F4-7C0D-690C-FE5D-75A57ED63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4291882"/>
            <a:ext cx="7551811" cy="2019229"/>
          </a:xfrm>
          <a:prstGeom prst="rect">
            <a:avLst/>
          </a:prstGeom>
        </p:spPr>
      </p:pic>
      <p:pic>
        <p:nvPicPr>
          <p:cNvPr id="16" name="Picture 15" descr="A math equations and symbols&#10;&#10;Description automatically generated with medium confidence">
            <a:extLst>
              <a:ext uri="{FF2B5EF4-FFF2-40B4-BE49-F238E27FC236}">
                <a16:creationId xmlns:a16="http://schemas.microsoft.com/office/drawing/2014/main" id="{1E97BA20-71D7-04BD-BF7D-BA9807544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505" y="2454546"/>
            <a:ext cx="7772400" cy="11359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708BC18-DCA3-6AE0-BEDB-2C448273192F}"/>
              </a:ext>
            </a:extLst>
          </p:cNvPr>
          <p:cNvSpPr txBox="1"/>
          <p:nvPr/>
        </p:nvSpPr>
        <p:spPr>
          <a:xfrm>
            <a:off x="159488" y="6231265"/>
            <a:ext cx="8215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effectLst/>
                <a:latin typeface="NimbusRomNo9L"/>
              </a:rPr>
              <a:t>Courtesy of: </a:t>
            </a:r>
            <a:r>
              <a:rPr lang="en-IN" sz="1400" dirty="0" err="1"/>
              <a:t>Shlezinger</a:t>
            </a:r>
            <a:r>
              <a:rPr lang="en-IN" sz="1400" dirty="0"/>
              <a:t> et Al., “</a:t>
            </a:r>
            <a:r>
              <a:rPr lang="en-IN" sz="1400" dirty="0" err="1"/>
              <a:t>ViterbiNet</a:t>
            </a:r>
            <a:r>
              <a:rPr lang="en-IN" sz="1400" dirty="0"/>
              <a:t>: A deep learning based Viterbi algorithm for symbol detection,” IEEE Trans. Wireless Commun., vol. 19, no. 5, pp. 3319–3331, 2020.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7843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4BC4E-CAF6-B384-0495-8E41556D0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B234-4B1C-2768-F506-3D1A9DF5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Mathematical Formulation of VA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82068F-D95C-BB75-86B8-9304A4EDACB2}"/>
              </a:ext>
            </a:extLst>
          </p:cNvPr>
          <p:cNvSpPr txBox="1"/>
          <p:nvPr/>
        </p:nvSpPr>
        <p:spPr>
          <a:xfrm>
            <a:off x="838200" y="2008222"/>
            <a:ext cx="995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Calibri" panose="020F0502020204030204" pitchFamily="34" charset="0"/>
              </a:rPr>
              <a:t>Finally, the problem reduces to: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81CD9-FE37-8F69-8673-5ACD1AC9BC01}"/>
              </a:ext>
            </a:extLst>
          </p:cNvPr>
          <p:cNvSpPr txBox="1"/>
          <p:nvPr/>
        </p:nvSpPr>
        <p:spPr>
          <a:xfrm>
            <a:off x="838200" y="4854627"/>
            <a:ext cx="103127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/>
              <a:t>C</a:t>
            </a:r>
            <a:r>
              <a:rPr lang="en-IN" sz="2300" dirty="0">
                <a:effectLst/>
              </a:rPr>
              <a:t>an be solved recursively by treating the possible combinations of transmitted symbols at each time instance as </a:t>
            </a:r>
            <a:r>
              <a:rPr lang="en-IN" sz="2300" i="1" dirty="0">
                <a:effectLst/>
              </a:rPr>
              <a:t>states </a:t>
            </a:r>
            <a:r>
              <a:rPr lang="en-IN" sz="2300" dirty="0">
                <a:effectLst/>
              </a:rPr>
              <a:t>and iteratively updating a </a:t>
            </a:r>
            <a:r>
              <a:rPr lang="en-IN" sz="2300" i="1" dirty="0">
                <a:effectLst/>
              </a:rPr>
              <a:t>path cost </a:t>
            </a:r>
            <a:r>
              <a:rPr lang="en-IN" sz="2300" dirty="0">
                <a:effectLst/>
              </a:rPr>
              <a:t>value for each state.</a:t>
            </a:r>
            <a:endParaRPr lang="en-US" sz="2300" dirty="0"/>
          </a:p>
          <a:p>
            <a:endParaRPr lang="en-US" sz="2300" dirty="0"/>
          </a:p>
        </p:txBody>
      </p:sp>
      <p:pic>
        <p:nvPicPr>
          <p:cNvPr id="7" name="Picture 6" descr="A black and white math symbols&#10;&#10;Description automatically generated">
            <a:extLst>
              <a:ext uri="{FF2B5EF4-FFF2-40B4-BE49-F238E27FC236}">
                <a16:creationId xmlns:a16="http://schemas.microsoft.com/office/drawing/2014/main" id="{AA7F6990-BDFF-23E7-993E-73167C3CA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48" y="2610884"/>
            <a:ext cx="7772400" cy="23752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0A7E3E-BC51-8A75-F32D-FAE6D45BBBC8}"/>
              </a:ext>
            </a:extLst>
          </p:cNvPr>
          <p:cNvSpPr txBox="1"/>
          <p:nvPr/>
        </p:nvSpPr>
        <p:spPr>
          <a:xfrm>
            <a:off x="159488" y="6231265"/>
            <a:ext cx="8215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effectLst/>
                <a:latin typeface="NimbusRomNo9L"/>
              </a:rPr>
              <a:t>Courtesy of: </a:t>
            </a:r>
            <a:r>
              <a:rPr lang="en-IN" sz="1400" dirty="0" err="1"/>
              <a:t>Shlezinger</a:t>
            </a:r>
            <a:r>
              <a:rPr lang="en-IN" sz="1400" dirty="0"/>
              <a:t> et Al., “</a:t>
            </a:r>
            <a:r>
              <a:rPr lang="en-IN" sz="1400" dirty="0" err="1"/>
              <a:t>ViterbiNet</a:t>
            </a:r>
            <a:r>
              <a:rPr lang="en-IN" sz="1400" dirty="0"/>
              <a:t>: A deep learning based Viterbi algorithm for symbol detection,” IEEE Trans. Wireless Commun., vol. 19, no. 5, pp. 3319–3331, 2020.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6914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1434-C530-813C-260D-FB107187F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23" y="365124"/>
            <a:ext cx="10515600" cy="1325563"/>
          </a:xfrm>
        </p:spPr>
        <p:txBody>
          <a:bodyPr/>
          <a:lstStyle/>
          <a:p>
            <a:r>
              <a:rPr lang="en-US" dirty="0"/>
              <a:t>Pseudocode for VA</a:t>
            </a:r>
          </a:p>
        </p:txBody>
      </p:sp>
      <p:pic>
        <p:nvPicPr>
          <p:cNvPr id="11" name="Picture 10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03C9C55B-EB24-BC32-D457-67365BA1C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7" y="1690687"/>
            <a:ext cx="11430005" cy="3087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62F092-AF10-3348-EF03-0D7618F5B707}"/>
              </a:ext>
            </a:extLst>
          </p:cNvPr>
          <p:cNvSpPr txBox="1"/>
          <p:nvPr/>
        </p:nvSpPr>
        <p:spPr>
          <a:xfrm>
            <a:off x="159488" y="6231265"/>
            <a:ext cx="8215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effectLst/>
                <a:latin typeface="NimbusRomNo9L"/>
              </a:rPr>
              <a:t>Courtesy of: </a:t>
            </a:r>
            <a:r>
              <a:rPr lang="en-IN" sz="1400" dirty="0" err="1"/>
              <a:t>Shlezinger</a:t>
            </a:r>
            <a:r>
              <a:rPr lang="en-IN" sz="1400" dirty="0"/>
              <a:t> et Al., “</a:t>
            </a:r>
            <a:r>
              <a:rPr lang="en-IN" sz="1400" dirty="0" err="1"/>
              <a:t>ViterbiNet</a:t>
            </a:r>
            <a:r>
              <a:rPr lang="en-IN" sz="1400" dirty="0"/>
              <a:t>: A deep learning based Viterbi algorithm for symbol detection,” IEEE Trans. Wireless Commun., vol. 19, no. 5, pp. 3319–3331, 2020.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4587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23CF8-AC24-3BF2-E848-BD5997910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90F7-FB5A-F040-6C9D-8C9EE8B4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23" y="365124"/>
            <a:ext cx="10515600" cy="1325563"/>
          </a:xfrm>
        </p:spPr>
        <p:txBody>
          <a:bodyPr/>
          <a:lstStyle/>
          <a:p>
            <a:r>
              <a:rPr lang="en-US" dirty="0"/>
              <a:t>VA Analysis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5A382E2-8FC7-323B-BE3C-FEDB60865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623" y="2084386"/>
                <a:ext cx="11186754" cy="3047298"/>
              </a:xfrm>
            </p:spPr>
            <p:txBody>
              <a:bodyPr>
                <a:noAutofit/>
              </a:bodyPr>
              <a:lstStyle/>
              <a:p>
                <a:r>
                  <a:rPr lang="en-IN" sz="2400" dirty="0">
                    <a:effectLst/>
                  </a:rPr>
                  <a:t>CSI is required in the VA only to compute the log-likelihood function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4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 dirty="0" smtClean="0"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4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effectLst/>
                  </a:rPr>
                  <a:t>, which is used </a:t>
                </a:r>
                <a:r>
                  <a:rPr lang="en-IN" sz="2400" dirty="0"/>
                  <a:t>as a path metric in its trellis-based implementation.</a:t>
                </a:r>
              </a:p>
              <a:p>
                <a:endParaRPr lang="en-IN" sz="2400" dirty="0"/>
              </a:p>
              <a:p>
                <a14:m>
                  <m:oMath xmlns:m="http://schemas.openxmlformats.org/officeDocument/2006/math">
                    <m:r>
                      <a:rPr lang="en-IN" sz="2400" i="1" dirty="0" smtClean="0"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i="1" baseline="-25000" dirty="0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4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 dirty="0" smtClean="0"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400" i="1" dirty="0" smtClean="0"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sz="2400" dirty="0">
                    <a:effectLst/>
                  </a:rPr>
                  <a:t>can be pre-computed for each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400" i="1" dirty="0" smtClean="0">
                        <a:effectLst/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i="1" dirty="0" err="1" smtClean="0"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sz="2400" i="1" baseline="30000" dirty="0" err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IN" sz="2400" dirty="0">
                    <a:effectLst/>
                  </a:rPr>
                  <a:t> and each received output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effectLst/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IN" sz="24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 err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400" dirty="0">
                  <a:effectLst/>
                </a:endParaRPr>
              </a:p>
              <a:p>
                <a:endParaRPr lang="en-IN" sz="2400" dirty="0"/>
              </a:p>
              <a:p>
                <a:r>
                  <a:rPr lang="en-IN" sz="2400" dirty="0"/>
                  <a:t>After this, </a:t>
                </a:r>
                <a:r>
                  <a:rPr lang="en-IN" sz="2400" dirty="0">
                    <a:effectLst/>
                  </a:rPr>
                  <a:t>VA only requires knowledge of the memory length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 dirty="0" smtClean="0">
                        <a:effectLst/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sz="240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effectLst/>
                  </a:rPr>
                  <a:t>of the channel to perform equalization.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5A382E2-8FC7-323B-BE3C-FEDB60865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623" y="2084386"/>
                <a:ext cx="11186754" cy="3047298"/>
              </a:xfrm>
              <a:blipFill>
                <a:blip r:embed="rId3"/>
                <a:stretch>
                  <a:fillRect l="-680" t="-2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929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E9B3A-7AB2-4618-FDA4-4C902E60F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74EF5-715C-C147-6539-A11D141EAC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623" y="19453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We will henceforth a</a:t>
                </a:r>
                <a:r>
                  <a:rPr lang="en-IN" dirty="0">
                    <a:effectLst/>
                  </a:rPr>
                  <a:t>ssume that the channel is modelled as a causal LTI filter with a fixed memory length known to the receiver.</a:t>
                </a:r>
              </a:p>
              <a:p>
                <a:endParaRPr lang="en-IN" dirty="0">
                  <a:effectLst/>
                </a:endParaRPr>
              </a:p>
              <a:p>
                <a:r>
                  <a:rPr lang="en-IN" dirty="0">
                    <a:effectLst/>
                  </a:rPr>
                  <a:t>Since channel is stationary, the log-likelihood function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effectLst/>
                  </a:rPr>
                  <a:t> depends only on the values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 dirty="0" smtClean="0"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 err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 dirty="0" smtClean="0">
                        <a:effectLst/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>
                    <a:effectLst/>
                  </a:rPr>
                  <a:t> and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effectLst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>
                    <a:effectLst/>
                  </a:rPr>
                  <a:t>, and not on the time index</a:t>
                </a:r>
                <a14:m>
                  <m:oMath xmlns:m="http://schemas.openxmlformats.org/officeDocument/2006/math">
                    <m:r>
                      <a:rPr lang="en-IN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err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>
                    <a:effectLst/>
                  </a:rPr>
                  <a:t>.</a:t>
                </a:r>
              </a:p>
              <a:p>
                <a:endParaRPr lang="en-IN" dirty="0">
                  <a:effectLst/>
                </a:endParaRPr>
              </a:p>
              <a:p>
                <a:r>
                  <a:rPr lang="en-IN" dirty="0">
                    <a:effectLst/>
                  </a:rPr>
                  <a:t>Thus, we can use ML to learn the log-likelihood from training data.</a:t>
                </a:r>
                <a:endParaRPr lang="en-IN" dirty="0"/>
              </a:p>
              <a:p>
                <a:endParaRPr lang="en-IN" dirty="0">
                  <a:latin typeface="NimbusRomNo9L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74EF5-715C-C147-6539-A11D141EAC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623" y="1945325"/>
                <a:ext cx="10515600" cy="4351338"/>
              </a:xfrm>
              <a:blipFill>
                <a:blip r:embed="rId3"/>
                <a:stretch>
                  <a:fillRect l="-965" t="-2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749072AC-52E7-4588-1061-482A48803292}"/>
              </a:ext>
            </a:extLst>
          </p:cNvPr>
          <p:cNvSpPr txBox="1">
            <a:spLocks/>
          </p:cNvSpPr>
          <p:nvPr/>
        </p:nvSpPr>
        <p:spPr>
          <a:xfrm>
            <a:off x="502623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effectLst/>
              </a:rPr>
              <a:t>Integrating ML into the Viterbi Algorithm</a:t>
            </a:r>
            <a:r>
              <a:rPr lang="en-IN" sz="1800" i="1" dirty="0">
                <a:effectLst/>
                <a:latin typeface="NimbusRomNo9L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1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1CB07-9C0D-7212-B365-DAD440841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program&#10;&#10;Description automatically generated">
            <a:extLst>
              <a:ext uri="{FF2B5EF4-FFF2-40B4-BE49-F238E27FC236}">
                <a16:creationId xmlns:a16="http://schemas.microsoft.com/office/drawing/2014/main" id="{A9577C46-2060-85D3-2F11-D2AAAFC88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852" y="1261931"/>
            <a:ext cx="6616148" cy="49693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E0122C-0FFE-FE3D-C74F-8DCBFCFB036A}"/>
                  </a:ext>
                </a:extLst>
              </p:cNvPr>
              <p:cNvSpPr txBox="1"/>
              <p:nvPr/>
            </p:nvSpPr>
            <p:spPr>
              <a:xfrm>
                <a:off x="334617" y="1791151"/>
                <a:ext cx="5241235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800" dirty="0"/>
                  <a:t>For </a:t>
                </a:r>
                <a:r>
                  <a:rPr lang="en-IN" sz="2800" dirty="0">
                    <a:effectLst/>
                  </a:rPr>
                  <a:t>input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800" i="1" dirty="0" smtClean="0"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sz="2800" i="1" dirty="0" err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800" i="1" dirty="0" smtClean="0">
                        <a:effectLst/>
                        <a:latin typeface="Cambria Math" panose="02040503050406030204" pitchFamily="18" charset="0"/>
                      </a:rPr>
                      <m:t>], </m:t>
                    </m:r>
                  </m:oMath>
                </a14:m>
                <a:r>
                  <a:rPr lang="en-IN" sz="2800" dirty="0">
                    <a:effectLst/>
                  </a:rPr>
                  <a:t>the output is an estimate of the likelihood, denoted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IN" sz="2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i="1" dirty="0" smtClean="0"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800" i="1" dirty="0" smtClean="0">
                        <a:effectLst/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IN" sz="2800" dirty="0">
                    <a:effectLst/>
                  </a:rPr>
                  <a:t>for each </a:t>
                </a:r>
                <a14:m>
                  <m:oMath xmlns:m="http://schemas.openxmlformats.org/officeDocument/2006/math">
                    <m:r>
                      <a:rPr lang="en-IN" sz="28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IN" sz="2800" i="1" dirty="0" err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sz="2800" i="1" baseline="30000" dirty="0" err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IN" sz="2800" dirty="0"/>
                  <a:t> </a:t>
                </a:r>
                <a:r>
                  <a:rPr lang="en-IN" sz="2800" dirty="0">
                    <a:effectLst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800" dirty="0">
                  <a:effectLst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800" dirty="0">
                    <a:effectLst/>
                  </a:rPr>
                  <a:t>The rest of the Viterbi algorithm remains intact.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800" dirty="0">
                  <a:effectLst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800" dirty="0">
                    <a:effectLst/>
                  </a:rPr>
                  <a:t>ML is only used to compute the log-likelihood function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8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i="1" dirty="0" smtClean="0"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800" i="1" dirty="0" smtClean="0">
                        <a:effectLst/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IN" sz="28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E0122C-0FFE-FE3D-C74F-8DCBFCFB0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17" y="1791151"/>
                <a:ext cx="5241235" cy="4339650"/>
              </a:xfrm>
              <a:prstGeom prst="rect">
                <a:avLst/>
              </a:prstGeom>
              <a:blipFill>
                <a:blip r:embed="rId4"/>
                <a:stretch>
                  <a:fillRect l="-2174" t="-1754" r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A0DFF54-D11D-E705-E7E7-D359FF871F01}"/>
              </a:ext>
            </a:extLst>
          </p:cNvPr>
          <p:cNvSpPr txBox="1"/>
          <p:nvPr/>
        </p:nvSpPr>
        <p:spPr>
          <a:xfrm>
            <a:off x="159488" y="6231265"/>
            <a:ext cx="8215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effectLst/>
                <a:latin typeface="NimbusRomNo9L"/>
              </a:rPr>
              <a:t>Courtesy of: </a:t>
            </a:r>
            <a:r>
              <a:rPr lang="en-IN" sz="1400" dirty="0" err="1"/>
              <a:t>Shlezinger</a:t>
            </a:r>
            <a:r>
              <a:rPr lang="en-IN" sz="1400" dirty="0"/>
              <a:t> et Al., “</a:t>
            </a:r>
            <a:r>
              <a:rPr lang="en-IN" sz="1400" dirty="0" err="1"/>
              <a:t>ViterbiNet</a:t>
            </a:r>
            <a:r>
              <a:rPr lang="en-IN" sz="1400" dirty="0"/>
              <a:t>: A deep learning based Viterbi algorithm for symbol detection,” IEEE Trans. Wireless Commun., vol. 19, no. 5, pp. 3319–3331, 2020.</a:t>
            </a:r>
            <a:endParaRPr lang="en-US" sz="14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C97BD81-5931-8FF6-71F7-A359350C024E}"/>
              </a:ext>
            </a:extLst>
          </p:cNvPr>
          <p:cNvSpPr txBox="1">
            <a:spLocks/>
          </p:cNvSpPr>
          <p:nvPr/>
        </p:nvSpPr>
        <p:spPr>
          <a:xfrm>
            <a:off x="502623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effectLst/>
              </a:rPr>
              <a:t>Integrating ML into the Viterbi Algorithm</a:t>
            </a:r>
            <a:r>
              <a:rPr lang="en-IN" sz="1800" i="1" dirty="0">
                <a:effectLst/>
                <a:latin typeface="NimbusRomNo9L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80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BDCDB-156E-7A8F-6170-BB31DA61C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DADEC6-1937-FC22-9452-84E0D6E5FC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620" y="1690687"/>
                <a:ext cx="11088757" cy="5013913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effectLst/>
                  </a:rPr>
                  <a:t>Using a neural network to compute </a:t>
                </a:r>
                <a14:m>
                  <m:oMath xmlns:m="http://schemas.openxmlformats.org/officeDocument/2006/math">
                    <m:r>
                      <a:rPr lang="en-IN" i="1" dirty="0" smtClean="0"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effectLst/>
                  </a:rPr>
                  <a:t> has a major challenge.</a:t>
                </a:r>
              </a:p>
              <a:p>
                <a:endParaRPr lang="en-IN" dirty="0"/>
              </a:p>
              <a:p>
                <a:r>
                  <a:rPr lang="en-IN" dirty="0"/>
                  <a:t>C</a:t>
                </a:r>
                <a:r>
                  <a:rPr lang="en-IN" dirty="0">
                    <a:effectLst/>
                  </a:rPr>
                  <a:t>lassification DNNs </a:t>
                </a:r>
                <a:r>
                  <a:rPr lang="en-IN" dirty="0">
                    <a:latin typeface="NimbusRomNo9L"/>
                  </a:rPr>
                  <a:t>with </a:t>
                </a:r>
                <a:r>
                  <a:rPr lang="en-IN" dirty="0" err="1">
                    <a:latin typeface="NimbusRomNo9L"/>
                  </a:rPr>
                  <a:t>softmax</a:t>
                </a:r>
                <a:r>
                  <a:rPr lang="en-IN" dirty="0">
                    <a:latin typeface="NimbusRomNo9L"/>
                  </a:rPr>
                  <a:t> layer</a:t>
                </a:r>
                <a:r>
                  <a:rPr lang="en-IN" dirty="0">
                    <a:effectLst/>
                  </a:rPr>
                  <a:t> at the end </a:t>
                </a:r>
                <a:r>
                  <a:rPr lang="en-IN" dirty="0"/>
                  <a:t>give output as the posterior PDF over all states for a </a:t>
                </a:r>
                <a:r>
                  <a:rPr lang="en-IN" dirty="0">
                    <a:latin typeface="NimbusRomNo9L"/>
                  </a:rPr>
                  <a:t>DNN input </a:t>
                </a:r>
                <a14:m>
                  <m:oMath xmlns:m="http://schemas.openxmlformats.org/officeDocument/2006/math">
                    <m:r>
                      <a:rPr lang="en-IN" i="1" dirty="0" smtClean="0"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 dirty="0" smtClean="0"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 err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 dirty="0" smtClean="0">
                        <a:effectLst/>
                        <a:latin typeface="Cambria Math" panose="02040503050406030204" pitchFamily="18" charset="0"/>
                      </a:rPr>
                      <m:t>], </m:t>
                    </m:r>
                  </m:oMath>
                </a14:m>
                <a:r>
                  <a:rPr lang="en-IN" dirty="0">
                    <a:effectLst/>
                    <a:latin typeface="CMMI12"/>
                  </a:rPr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</a:t>
                </a:r>
              </a:p>
              <a:p>
                <a:endParaRPr lang="en-IN" dirty="0"/>
              </a:p>
              <a:p>
                <a:r>
                  <a:rPr lang="en-IN" dirty="0">
                    <a:effectLst/>
                  </a:rPr>
                  <a:t>However, the VA requires the likelihood of receiving </a:t>
                </a:r>
                <a14:m>
                  <m:oMath xmlns:m="http://schemas.openxmlformats.org/officeDocument/2006/math">
                    <m:r>
                      <a:rPr lang="en-IN" i="1" dirty="0" smtClean="0"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 dirty="0" smtClean="0"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 err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 dirty="0" smtClean="0">
                        <a:effectLst/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IN" dirty="0">
                    <a:effectLst/>
                  </a:rPr>
                  <a:t>for every state, </a:t>
                </a:r>
                <a:r>
                  <a:rPr lang="en-IN" dirty="0" err="1">
                    <a:effectLst/>
                  </a:rPr>
                  <a:t>i.e</a:t>
                </a:r>
                <a:r>
                  <a:rPr lang="en-IN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dirty="0"/>
                  <a:t> Note that this doesn’t sum to one over all states, unlike the posterior PDF.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>
                    <a:effectLst/>
                    <a:latin typeface="NimbusRomNo9L"/>
                  </a:rPr>
                  <a:t>Thus, we must transform the PDF to the desired one. 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DADEC6-1937-FC22-9452-84E0D6E5F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620" y="1690687"/>
                <a:ext cx="11088757" cy="5013913"/>
              </a:xfrm>
              <a:blipFill>
                <a:blip r:embed="rId3"/>
                <a:stretch>
                  <a:fillRect l="-1030" t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933D04C5-513D-0316-EEF1-827E05FB981D}"/>
              </a:ext>
            </a:extLst>
          </p:cNvPr>
          <p:cNvSpPr txBox="1">
            <a:spLocks/>
          </p:cNvSpPr>
          <p:nvPr/>
        </p:nvSpPr>
        <p:spPr>
          <a:xfrm>
            <a:off x="502623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effectLst/>
              </a:rPr>
              <a:t>Integrating ML into the Viterbi Algorithm</a:t>
            </a:r>
            <a:r>
              <a:rPr lang="en-IN" sz="1800" i="1" dirty="0">
                <a:effectLst/>
                <a:latin typeface="NimbusRomNo9L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76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94B7D-ED27-4C5E-0119-C43B54E92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935DBC9-8846-6BF8-4CA7-BC0FF6F93A1F}"/>
              </a:ext>
            </a:extLst>
          </p:cNvPr>
          <p:cNvSpPr txBox="1"/>
          <p:nvPr/>
        </p:nvSpPr>
        <p:spPr>
          <a:xfrm>
            <a:off x="838200" y="1846156"/>
            <a:ext cx="10739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Due to the equiprobable nature of transmitted symbols, we can express the desired PDF in terms of marginal and posterior PDFs by </a:t>
            </a:r>
            <a:r>
              <a:rPr lang="en-US" sz="2800" dirty="0" err="1"/>
              <a:t>Baye’s</a:t>
            </a:r>
            <a:r>
              <a:rPr lang="en-US" sz="2800" dirty="0"/>
              <a:t> rule: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823D14-0E97-5880-C209-E8C242828FA4}"/>
                  </a:ext>
                </a:extLst>
              </p:cNvPr>
              <p:cNvSpPr txBox="1"/>
              <p:nvPr/>
            </p:nvSpPr>
            <p:spPr>
              <a:xfrm>
                <a:off x="3192705" y="5687827"/>
                <a:ext cx="58065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– constellation size,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800" dirty="0"/>
                  <a:t> – memory size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823D14-0E97-5880-C209-E8C242828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705" y="5687827"/>
                <a:ext cx="5806590" cy="523220"/>
              </a:xfrm>
              <a:prstGeom prst="rect">
                <a:avLst/>
              </a:prstGeom>
              <a:blipFill>
                <a:blip r:embed="rId3"/>
                <a:stretch>
                  <a:fillRect t="-11628" r="-1310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E33A9B-08AC-1B2B-4CE0-08E74168F71A}"/>
                  </a:ext>
                </a:extLst>
              </p:cNvPr>
              <p:cNvSpPr txBox="1"/>
              <p:nvPr/>
            </p:nvSpPr>
            <p:spPr>
              <a:xfrm>
                <a:off x="2066916" y="3318535"/>
                <a:ext cx="8058168" cy="18510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sz="6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6000" i="1" dirty="0" err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sz="6000" i="1" dirty="0" err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6000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sz="6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IN" sz="6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60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6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6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6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E33A9B-08AC-1B2B-4CE0-08E74168F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916" y="3318535"/>
                <a:ext cx="8058168" cy="1851020"/>
              </a:xfrm>
              <a:prstGeom prst="rect">
                <a:avLst/>
              </a:prstGeom>
              <a:blipFill>
                <a:blip r:embed="rId4"/>
                <a:stretch>
                  <a:fillRect l="-472" t="-680" r="-1730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0E9899BF-E3A7-A756-9765-94A86D647FEB}"/>
              </a:ext>
            </a:extLst>
          </p:cNvPr>
          <p:cNvSpPr txBox="1">
            <a:spLocks/>
          </p:cNvSpPr>
          <p:nvPr/>
        </p:nvSpPr>
        <p:spPr>
          <a:xfrm>
            <a:off x="502623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effectLst/>
              </a:rPr>
              <a:t>Integrating ML into the Viterbi Algorithm</a:t>
            </a:r>
            <a:r>
              <a:rPr lang="en-IN" sz="1800" i="1" dirty="0">
                <a:effectLst/>
                <a:latin typeface="NimbusRomNo9L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97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DA21A-FB1F-45E8-7AFC-7A7AD6D10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ECC15-4A6E-70A4-87CF-F8C89B7D1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623" y="1690687"/>
                <a:ext cx="10515600" cy="501391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e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effectLst/>
                  </a:rPr>
                  <a:t>can be esti</a:t>
                </a:r>
                <a:r>
                  <a:rPr lang="en-IN" dirty="0"/>
                  <a:t>mated by </a:t>
                </a:r>
                <a:r>
                  <a:rPr lang="en-IN" dirty="0">
                    <a:effectLst/>
                  </a:rPr>
                  <a:t>training a standard classification DNN.</a:t>
                </a:r>
              </a:p>
              <a:p>
                <a:endParaRPr lang="en-IN" dirty="0">
                  <a:effectLst/>
                </a:endParaRPr>
              </a:p>
              <a:p>
                <a:r>
                  <a:rPr lang="en-IN" dirty="0">
                    <a:effectLst/>
                  </a:rPr>
                  <a:t>The marginal PDF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effectLst/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 smtClean="0"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 err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 dirty="0" smtClean="0">
                        <a:effectLst/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IN" dirty="0">
                    <a:effectLst/>
                  </a:rPr>
                  <a:t>may be estimated from the training data by using kernel density estimation methods.</a:t>
                </a:r>
              </a:p>
              <a:p>
                <a:endParaRPr lang="en-IN" dirty="0">
                  <a:effectLst/>
                </a:endParaRPr>
              </a:p>
              <a:p>
                <a:r>
                  <a:rPr lang="en-IN" dirty="0">
                    <a:effectLst/>
                  </a:rPr>
                  <a:t>Since </a:t>
                </a:r>
                <a14:m>
                  <m:oMath xmlns:m="http://schemas.openxmlformats.org/officeDocument/2006/math">
                    <m:r>
                      <a:rPr lang="en-IN" i="1" dirty="0" smtClean="0">
                        <a:effectLst/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 smtClean="0"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 err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 dirty="0" smtClean="0">
                        <a:effectLst/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IN" dirty="0">
                    <a:effectLst/>
                  </a:rPr>
                  <a:t>is a stochastic mapping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IN" dirty="0">
                    <a:effectLst/>
                  </a:rPr>
                  <a:t> , its distribution can be approximated as a mixture model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IN" dirty="0">
                    <a:effectLst/>
                  </a:rPr>
                  <a:t> kernel functions.</a:t>
                </a:r>
              </a:p>
              <a:p>
                <a:endParaRPr lang="en-IN" dirty="0">
                  <a:effectLst/>
                </a:endParaRPr>
              </a:p>
              <a:p>
                <a:r>
                  <a:rPr lang="en-IN" dirty="0">
                    <a:effectLst/>
                  </a:rPr>
                  <a:t>For our experiments, we </a:t>
                </a:r>
                <a:r>
                  <a:rPr lang="en-IN" dirty="0"/>
                  <a:t>use a </a:t>
                </a:r>
                <a:r>
                  <a:rPr lang="en-IN" dirty="0">
                    <a:effectLst/>
                  </a:rPr>
                  <a:t>Gaussian Mixture Model (GMM) to estimate the marginal PDF.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ECC15-4A6E-70A4-87CF-F8C89B7D1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623" y="1690687"/>
                <a:ext cx="10515600" cy="5013913"/>
              </a:xfrm>
              <a:blipFill>
                <a:blip r:embed="rId3"/>
                <a:stretch>
                  <a:fillRect l="-965" t="-2020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014B36F0-620A-B9DC-4026-441F325A37DF}"/>
              </a:ext>
            </a:extLst>
          </p:cNvPr>
          <p:cNvSpPr txBox="1">
            <a:spLocks/>
          </p:cNvSpPr>
          <p:nvPr/>
        </p:nvSpPr>
        <p:spPr>
          <a:xfrm>
            <a:off x="502623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effectLst/>
              </a:rPr>
              <a:t>Integrating ML into the Viterbi Algorithm</a:t>
            </a:r>
            <a:r>
              <a:rPr lang="en-IN" sz="1800" i="1" dirty="0">
                <a:effectLst/>
                <a:latin typeface="NimbusRomNo9L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83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2857-FBEF-B2C0-2478-E9960F32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FCC67-4045-B53E-3FBC-2338A1EC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-apple-system"/>
              </a:rPr>
              <a:t>A</a:t>
            </a:r>
            <a:r>
              <a:rPr lang="en-IN" b="0" i="0" dirty="0">
                <a:effectLst/>
                <a:latin typeface="-apple-system"/>
              </a:rPr>
              <a:t>ssumes all data points are generated from mixture of a finite number of Gaussian distributions with unknown parameters.</a:t>
            </a:r>
          </a:p>
          <a:p>
            <a:endParaRPr lang="en-IN" b="0" i="0" dirty="0">
              <a:effectLst/>
              <a:latin typeface="-apple-system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IN" b="0" i="0" dirty="0">
                <a:effectLst/>
                <a:latin typeface="-apple-system"/>
              </a:rPr>
              <a:t>Iteratively finds mean, variance and weight of each distribution in the mixture by using the expectation-maximization (EM) algorithm.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IN" b="0" i="0" dirty="0">
              <a:effectLst/>
              <a:latin typeface="-apple-system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IN" b="0" i="0" dirty="0">
                <a:effectLst/>
                <a:latin typeface="-apple-system"/>
              </a:rPr>
              <a:t>Similar to k-means clustering but in addition to the mean, also incorporates information about the shape of the distribution (covariance).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1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E2E3-511B-B772-780E-EB4053C6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1201-B446-4D99-BD27-0E226BC7D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Task of receiver - 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symbol detection.</a:t>
            </a:r>
          </a:p>
          <a:p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Conventional detection algorithms rely on the the instantaneous CSI (channel state information)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detection.</a:t>
            </a:r>
          </a:p>
          <a:p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needs to be accurately estimated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other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wise leading to poor detection performance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Channel estimation overhead also 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decreases the data transmission rate – need a solution for effective channel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estimation</a:t>
            </a:r>
          </a:p>
        </p:txBody>
      </p:sp>
    </p:spTree>
    <p:extLst>
      <p:ext uri="{BB962C8B-B14F-4D97-AF65-F5344CB8AC3E}">
        <p14:creationId xmlns:p14="http://schemas.microsoft.com/office/powerpoint/2010/main" val="888303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3F0FC0E-64A7-AD5D-A8B7-FD0DF453B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vs GMM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8AF514-B317-B3BC-D6B3-C6807149D0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500187"/>
            <a:ext cx="5728853" cy="413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2908231-995D-7738-F603-51DB33972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00187"/>
            <a:ext cx="59817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342695-2886-0622-1210-A1CC37275707}"/>
              </a:ext>
            </a:extLst>
          </p:cNvPr>
          <p:cNvSpPr txBox="1"/>
          <p:nvPr/>
        </p:nvSpPr>
        <p:spPr>
          <a:xfrm>
            <a:off x="159488" y="6231265"/>
            <a:ext cx="8215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effectLst/>
                <a:latin typeface="NimbusRomNo9L"/>
              </a:rPr>
              <a:t>Courtesy of: </a:t>
            </a:r>
            <a:r>
              <a:rPr lang="en-IN" sz="1400" dirty="0">
                <a:effectLst/>
                <a:latin typeface="NimbusRomNo9L"/>
                <a:hlinkClick r:id="rId4"/>
              </a:rPr>
              <a:t>https://</a:t>
            </a:r>
            <a:r>
              <a:rPr lang="en-IN" sz="1400" dirty="0" err="1">
                <a:effectLst/>
                <a:latin typeface="NimbusRomNo9L"/>
                <a:hlinkClick r:id="rId4"/>
              </a:rPr>
              <a:t>www.kaggle.com</a:t>
            </a:r>
            <a:r>
              <a:rPr lang="en-IN" sz="1400" dirty="0">
                <a:effectLst/>
                <a:latin typeface="NimbusRomNo9L"/>
                <a:hlinkClick r:id="rId4"/>
              </a:rPr>
              <a:t>/code/</a:t>
            </a:r>
            <a:r>
              <a:rPr lang="en-IN" sz="1400" dirty="0" err="1">
                <a:effectLst/>
                <a:latin typeface="NimbusRomNo9L"/>
                <a:hlinkClick r:id="rId4"/>
              </a:rPr>
              <a:t>vipulgandhi</a:t>
            </a:r>
            <a:r>
              <a:rPr lang="en-IN" sz="1400" dirty="0">
                <a:effectLst/>
                <a:latin typeface="NimbusRomNo9L"/>
                <a:hlinkClick r:id="rId4"/>
              </a:rPr>
              <a:t>/gaussian-mixture-models-clustering-explained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96470C-8CC9-F279-78E5-155A7E9FB425}"/>
              </a:ext>
            </a:extLst>
          </p:cNvPr>
          <p:cNvSpPr txBox="1"/>
          <p:nvPr/>
        </p:nvSpPr>
        <p:spPr>
          <a:xfrm>
            <a:off x="1589339" y="5814660"/>
            <a:ext cx="27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Kmeans</a:t>
            </a:r>
            <a:r>
              <a:rPr lang="en-US" dirty="0"/>
              <a:t> - h</a:t>
            </a:r>
            <a:r>
              <a:rPr lang="en-IN" b="0" i="0" dirty="0" err="1">
                <a:solidFill>
                  <a:srgbClr val="3C4043"/>
                </a:solidFill>
                <a:effectLst/>
                <a:latin typeface="Inter"/>
              </a:rPr>
              <a:t>ard</a:t>
            </a:r>
            <a:r>
              <a:rPr lang="en-IN" b="0" i="0" dirty="0">
                <a:solidFill>
                  <a:srgbClr val="3C4043"/>
                </a:solidFill>
                <a:effectLst/>
                <a:latin typeface="Inter"/>
              </a:rPr>
              <a:t> classification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45741-5AAB-8E12-D7F0-F825D15B74A8}"/>
              </a:ext>
            </a:extLst>
          </p:cNvPr>
          <p:cNvSpPr txBox="1"/>
          <p:nvPr/>
        </p:nvSpPr>
        <p:spPr>
          <a:xfrm>
            <a:off x="7832756" y="5779376"/>
            <a:ext cx="250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GMM - soft</a:t>
            </a:r>
            <a:r>
              <a:rPr lang="en-IN" b="0" i="0" dirty="0">
                <a:solidFill>
                  <a:srgbClr val="3C4043"/>
                </a:solidFill>
                <a:effectLst/>
                <a:latin typeface="Inter"/>
              </a:rPr>
              <a:t>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13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software model&#10;&#10;Description automatically generated">
            <a:extLst>
              <a:ext uri="{FF2B5EF4-FFF2-40B4-BE49-F238E27FC236}">
                <a16:creationId xmlns:a16="http://schemas.microsoft.com/office/drawing/2014/main" id="{78A40A87-858C-6A5F-C2FE-EB8D928F6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4154" y="1027906"/>
            <a:ext cx="7723692" cy="5326684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8423B44-7842-6E8C-9241-3AFA40FF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Final Workflow</a:t>
            </a:r>
            <a:br>
              <a:rPr lang="en-US" dirty="0">
                <a:effectLst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588996-7211-1F31-2111-436E7DA336F5}"/>
                  </a:ext>
                </a:extLst>
              </p:cNvPr>
              <p:cNvSpPr txBox="1"/>
              <p:nvPr/>
            </p:nvSpPr>
            <p:spPr>
              <a:xfrm>
                <a:off x="6688696" y="686179"/>
                <a:ext cx="4665104" cy="858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i="1" dirty="0" err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sz="2400" i="1" dirty="0" err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400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4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])</m:t>
                          </m:r>
                          <m:r>
                            <a:rPr lang="en-I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588996-7211-1F31-2111-436E7DA33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96" y="686179"/>
                <a:ext cx="4665104" cy="858248"/>
              </a:xfrm>
              <a:prstGeom prst="rect">
                <a:avLst/>
              </a:prstGeom>
              <a:blipFill>
                <a:blip r:embed="rId4"/>
                <a:stretch>
                  <a:fillRect t="-5882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D1C4F2E-03CB-397B-84B0-1A0DB8912D64}"/>
              </a:ext>
            </a:extLst>
          </p:cNvPr>
          <p:cNvSpPr txBox="1"/>
          <p:nvPr/>
        </p:nvSpPr>
        <p:spPr>
          <a:xfrm>
            <a:off x="159488" y="6231265"/>
            <a:ext cx="8215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effectLst/>
                <a:latin typeface="NimbusRomNo9L"/>
              </a:rPr>
              <a:t>Courtesy of: </a:t>
            </a:r>
            <a:r>
              <a:rPr lang="en-IN" sz="1400" dirty="0" err="1"/>
              <a:t>Shlezinger</a:t>
            </a:r>
            <a:r>
              <a:rPr lang="en-IN" sz="1400" dirty="0"/>
              <a:t> et Al., “</a:t>
            </a:r>
            <a:r>
              <a:rPr lang="en-IN" sz="1400" dirty="0" err="1"/>
              <a:t>ViterbiNet</a:t>
            </a:r>
            <a:r>
              <a:rPr lang="en-IN" sz="1400" dirty="0"/>
              <a:t>: A deep learning based Viterbi algorithm for symbol detection,” IEEE Trans. Wireless Commun., vol. 19, no. 5, pp. 3319–3331, 2020.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E4C3C1-7199-6F16-C484-505118D93E59}"/>
              </a:ext>
            </a:extLst>
          </p:cNvPr>
          <p:cNvSpPr/>
          <p:nvPr/>
        </p:nvSpPr>
        <p:spPr>
          <a:xfrm>
            <a:off x="5292742" y="1041159"/>
            <a:ext cx="1353223" cy="7025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45B1555-5E0C-0FE1-ACCD-B6D8AA0091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70495" y="1238751"/>
            <a:ext cx="536472" cy="499927"/>
          </a:xfrm>
          <a:prstGeom prst="bentConnector3">
            <a:avLst>
              <a:gd name="adj1" fmla="val 994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193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2A9F-DDD5-EE5A-73ED-C425279D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30E879E-2533-07D0-9391-6830742D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considered an ISI Channel with exponential decay profile to model real-world fading phenomena: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AWGN is also present, giving us the following output expression:</a:t>
            </a:r>
          </a:p>
        </p:txBody>
      </p:sp>
      <p:pic>
        <p:nvPicPr>
          <p:cNvPr id="20" name="Content Placeholder 1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43DE9DA-04BF-0A69-D8C0-A626F47BF4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048" b="8996"/>
          <a:stretch/>
        </p:blipFill>
        <p:spPr>
          <a:xfrm>
            <a:off x="1730665" y="4251533"/>
            <a:ext cx="8730669" cy="1527865"/>
          </a:xfrm>
          <a:prstGeom prst="rect">
            <a:avLst/>
          </a:prstGeom>
        </p:spPr>
      </p:pic>
      <p:pic>
        <p:nvPicPr>
          <p:cNvPr id="22" name="Picture 21" descr="A black symbols of a mathematical equation&#10;&#10;Description automatically generated with medium confidence">
            <a:extLst>
              <a:ext uri="{FF2B5EF4-FFF2-40B4-BE49-F238E27FC236}">
                <a16:creationId xmlns:a16="http://schemas.microsoft.com/office/drawing/2014/main" id="{271C21F0-CA5A-1247-06B0-021FA57957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698" b="15370"/>
          <a:stretch/>
        </p:blipFill>
        <p:spPr>
          <a:xfrm>
            <a:off x="4317174" y="2678139"/>
            <a:ext cx="3557650" cy="7582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4C08660-07D1-2B1F-E39D-07D19A849D3B}"/>
              </a:ext>
            </a:extLst>
          </p:cNvPr>
          <p:cNvSpPr txBox="1"/>
          <p:nvPr/>
        </p:nvSpPr>
        <p:spPr>
          <a:xfrm>
            <a:off x="159488" y="6231265"/>
            <a:ext cx="8215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effectLst/>
                <a:latin typeface="NimbusRomNo9L"/>
              </a:rPr>
              <a:t>Courtesy of: </a:t>
            </a:r>
            <a:r>
              <a:rPr lang="en-IN" sz="1400" dirty="0" err="1"/>
              <a:t>Shlezinger</a:t>
            </a:r>
            <a:r>
              <a:rPr lang="en-IN" sz="1400" dirty="0"/>
              <a:t> et Al., “</a:t>
            </a:r>
            <a:r>
              <a:rPr lang="en-IN" sz="1400" dirty="0" err="1"/>
              <a:t>ViterbiNet</a:t>
            </a:r>
            <a:r>
              <a:rPr lang="en-IN" sz="1400" dirty="0"/>
              <a:t>: A deep learning based Viterbi algorithm for symbol detection,” IEEE Trans. Wireless Commun., vol. 19, no. 5, pp. 3319–3331, 2020.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1643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A476E-4C95-B608-9EA3-C9416894D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9DA6-1A94-530F-E9C4-5F3CC605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26D5893-D18A-F3F4-4EF0-4799084F1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474309" cy="4802187"/>
          </a:xfrm>
        </p:spPr>
        <p:txBody>
          <a:bodyPr>
            <a:normAutofit/>
          </a:bodyPr>
          <a:lstStyle/>
          <a:p>
            <a:r>
              <a:rPr lang="en-US" dirty="0"/>
              <a:t>We will transmit BPSK modulated symbols and use real-valued channel coefficients.</a:t>
            </a:r>
          </a:p>
          <a:p>
            <a:r>
              <a:rPr lang="en-US" dirty="0"/>
              <a:t>This is done for simplicity, since using complex numbers would require complex DNN weights.</a:t>
            </a:r>
          </a:p>
          <a:p>
            <a:r>
              <a:rPr lang="en-US" dirty="0"/>
              <a:t>3 – layer DNN (1x100 sigmoid, 100x50 </a:t>
            </a:r>
            <a:r>
              <a:rPr lang="en-US" dirty="0" err="1"/>
              <a:t>Relu</a:t>
            </a:r>
            <a:r>
              <a:rPr lang="en-US" dirty="0"/>
              <a:t> and 50x16 </a:t>
            </a:r>
            <a:r>
              <a:rPr lang="en-US" dirty="0" err="1"/>
              <a:t>softmax</a:t>
            </a:r>
            <a:r>
              <a:rPr lang="en-US" dirty="0"/>
              <a:t>).</a:t>
            </a:r>
          </a:p>
        </p:txBody>
      </p:sp>
      <p:pic>
        <p:nvPicPr>
          <p:cNvPr id="14" name="Content Placeholder 8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9B1D17D3-7BAE-2344-F951-A40999EA2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509" y="1163782"/>
            <a:ext cx="6698718" cy="532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57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29DDD-6C5B-32E9-C4F9-A5B16AF64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4CF3-A44E-C7F9-DE60-D6DD23BE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A64F7-847C-1E4C-5C54-36131A2C6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4" y="1556498"/>
            <a:ext cx="5517776" cy="4839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Comparison of </a:t>
            </a:r>
            <a:r>
              <a:rPr lang="en-US" dirty="0" err="1"/>
              <a:t>ViterbiNet</a:t>
            </a:r>
            <a:r>
              <a:rPr lang="en-US" dirty="0"/>
              <a:t> and Viterbi Algorithm in 2 settings:</a:t>
            </a:r>
          </a:p>
          <a:p>
            <a:r>
              <a:rPr lang="en-US" dirty="0"/>
              <a:t>Perfect CSI</a:t>
            </a:r>
          </a:p>
          <a:p>
            <a:r>
              <a:rPr lang="en-US" dirty="0"/>
              <a:t>Uncertain CSI – noisy channel estimate for VA, VN trained using multiple noisy channel estimates.</a:t>
            </a:r>
          </a:p>
          <a:p>
            <a:r>
              <a:rPr lang="en-US" dirty="0"/>
              <a:t>VN almost matches VA performance in full CSI setting.</a:t>
            </a:r>
          </a:p>
          <a:p>
            <a:r>
              <a:rPr lang="en-US" dirty="0"/>
              <a:t>VN performs much better than VA in uncertain CSI scenario, only slightly worse than Perfect CSI.</a:t>
            </a:r>
          </a:p>
          <a:p>
            <a:endParaRPr lang="en-US" dirty="0"/>
          </a:p>
        </p:txBody>
      </p:sp>
      <p:pic>
        <p:nvPicPr>
          <p:cNvPr id="11" name="Picture 10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FB677AC2-C42E-9F97-B720-1D210F71C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6864"/>
            <a:ext cx="5698659" cy="489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77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73D3-0C44-EA42-213F-092D8C18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Paper</a:t>
            </a:r>
          </a:p>
        </p:txBody>
      </p:sp>
      <p:pic>
        <p:nvPicPr>
          <p:cNvPr id="6" name="Picture 5" descr="A graph of a graph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8A781C48-0D96-DBBC-0922-441414313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294" y="1773815"/>
            <a:ext cx="5803706" cy="4407189"/>
          </a:xfrm>
          <a:prstGeom prst="rect">
            <a:avLst/>
          </a:prstGeom>
        </p:spPr>
      </p:pic>
      <p:pic>
        <p:nvPicPr>
          <p:cNvPr id="10" name="Picture 9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3F1F5AD7-03B6-DDBD-A989-E5C5831DF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16" y="1690688"/>
            <a:ext cx="5465484" cy="46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42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44A7B-C65B-C5A4-7172-5497F317A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530D-C3D4-9192-43AD-35B78904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E2560-D3AC-0195-500A-BB5B7D6F4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Comparison of </a:t>
            </a:r>
            <a:r>
              <a:rPr lang="en-US" dirty="0" err="1"/>
              <a:t>ViterbiNet</a:t>
            </a:r>
            <a:r>
              <a:rPr lang="en-US" dirty="0"/>
              <a:t> using general SNR training and specific SNR training:</a:t>
            </a:r>
          </a:p>
          <a:p>
            <a:r>
              <a:rPr lang="en-US" dirty="0" err="1"/>
              <a:t>ViterbiNet</a:t>
            </a:r>
            <a:r>
              <a:rPr lang="en-US" dirty="0"/>
              <a:t> generalizes well to multiple SNR levels even when trained with single SNR data, sometimes even better than SNR specific training!</a:t>
            </a:r>
          </a:p>
          <a:p>
            <a:r>
              <a:rPr lang="en-US" dirty="0"/>
              <a:t>Lesser training cost for same performance</a:t>
            </a:r>
          </a:p>
        </p:txBody>
      </p:sp>
      <p:pic>
        <p:nvPicPr>
          <p:cNvPr id="8" name="Picture 7" descr="A graph of performance comparison&#10;&#10;Description automatically generated with medium confidence">
            <a:extLst>
              <a:ext uri="{FF2B5EF4-FFF2-40B4-BE49-F238E27FC236}">
                <a16:creationId xmlns:a16="http://schemas.microsoft.com/office/drawing/2014/main" id="{640D162C-A13F-9F50-72CF-EB0897503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173" y="1027906"/>
            <a:ext cx="6099827" cy="53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52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3C3B-64BC-999F-FEDD-122DFE91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</a:rPr>
              <a:t>Online Training in Block-Fading Channels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D6AFF4-9312-89C6-F71C-138616D81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Block faded communications refers to channel changing with every block of data received.</a:t>
            </a:r>
          </a:p>
          <a:p>
            <a:r>
              <a:rPr lang="en-IN" dirty="0"/>
              <a:t>Performing channel</a:t>
            </a:r>
            <a:r>
              <a:rPr lang="en-IN" dirty="0">
                <a:effectLst/>
              </a:rPr>
              <a:t> coding can allow </a:t>
            </a:r>
            <a:r>
              <a:rPr lang="en-IN" dirty="0" err="1">
                <a:effectLst/>
              </a:rPr>
              <a:t>ViterbiNet</a:t>
            </a:r>
            <a:r>
              <a:rPr lang="en-IN" dirty="0">
                <a:effectLst/>
              </a:rPr>
              <a:t> to train and track channel variations online.</a:t>
            </a:r>
          </a:p>
          <a:p>
            <a:r>
              <a:rPr lang="en-IN" dirty="0">
                <a:effectLst/>
              </a:rPr>
              <a:t>The receiver will use the a-priori knowledge of a header sequence to re-train in real-time with estimated outputs of decoded header.</a:t>
            </a:r>
          </a:p>
          <a:p>
            <a:r>
              <a:rPr lang="en-IN" dirty="0">
                <a:effectLst/>
                <a:latin typeface="NimbusRomNo9L"/>
              </a:rPr>
              <a:t>A FEC code combined with error detection code like checksum, CRC will give best results.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6675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A4BEE-D64C-0381-435B-1A3F2CC40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B416-7D21-8DAE-A180-91A7BB54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</a:rPr>
              <a:t>Online Training in Block-Fading Channels</a:t>
            </a:r>
            <a:endParaRPr lang="en-US" dirty="0"/>
          </a:p>
        </p:txBody>
      </p:sp>
      <p:pic>
        <p:nvPicPr>
          <p:cNvPr id="6" name="Content Placeholder 5" descr="A diagram of a block diagram&#10;&#10;Description automatically generated">
            <a:extLst>
              <a:ext uri="{FF2B5EF4-FFF2-40B4-BE49-F238E27FC236}">
                <a16:creationId xmlns:a16="http://schemas.microsoft.com/office/drawing/2014/main" id="{26491381-213F-A25B-46C6-9A4AF4316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1690688"/>
            <a:ext cx="11353800" cy="393714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A064CD-CCE5-8D21-1F75-F7BBCBEAD671}"/>
              </a:ext>
            </a:extLst>
          </p:cNvPr>
          <p:cNvSpPr txBox="1"/>
          <p:nvPr/>
        </p:nvSpPr>
        <p:spPr>
          <a:xfrm>
            <a:off x="159488" y="6231265"/>
            <a:ext cx="8215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effectLst/>
                <a:latin typeface="NimbusRomNo9L"/>
              </a:rPr>
              <a:t>Courtesy of: </a:t>
            </a:r>
            <a:r>
              <a:rPr lang="en-IN" sz="1400" dirty="0" err="1"/>
              <a:t>Shlezinger</a:t>
            </a:r>
            <a:r>
              <a:rPr lang="en-IN" sz="1400" dirty="0"/>
              <a:t> et Al., “</a:t>
            </a:r>
            <a:r>
              <a:rPr lang="en-IN" sz="1400" dirty="0" err="1"/>
              <a:t>ViterbiNet</a:t>
            </a:r>
            <a:r>
              <a:rPr lang="en-IN" sz="1400" dirty="0"/>
              <a:t>: A deep learning based Viterbi algorithm for symbol detection,” IEEE Trans. Wireless Commun., vol. 19, no. 5, pp. 3319–3331, 2020.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3564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91BC9DF-61CC-39FE-7284-5B687F371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028" y="254834"/>
            <a:ext cx="7811970" cy="58069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C299F1-E98D-5500-51F3-86C066D74EC1}"/>
              </a:ext>
            </a:extLst>
          </p:cNvPr>
          <p:cNvSpPr txBox="1"/>
          <p:nvPr/>
        </p:nvSpPr>
        <p:spPr>
          <a:xfrm>
            <a:off x="2544002" y="6211669"/>
            <a:ext cx="7103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effectLst/>
                <a:latin typeface="NimbusRomNo9L"/>
              </a:rPr>
              <a:t>Paper result: Coded BER versus SNR, block-fading ISI channel with AWGN. 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72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3CCF-21D1-C3C8-21FD-5AA1999C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Motivation for ML Based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5EC54-0E41-68E7-AD1C-F6DCFE44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IN" dirty="0"/>
              <a:t>ML doesn’t rely on known stochastic models, becomes effective when the model is unknown or hard to estimate.</a:t>
            </a:r>
            <a:endParaRPr lang="en-US" dirty="0"/>
          </a:p>
          <a:p>
            <a:pPr lvl="0">
              <a:lnSpc>
                <a:spcPct val="100000"/>
              </a:lnSpc>
            </a:pPr>
            <a:r>
              <a:rPr lang="en-IN" dirty="0"/>
              <a:t>ML often captures information hidden in complex data better than traditional methods.</a:t>
            </a:r>
          </a:p>
          <a:p>
            <a:pPr lvl="0">
              <a:lnSpc>
                <a:spcPct val="100000"/>
              </a:lnSpc>
            </a:pPr>
            <a:r>
              <a:rPr lang="en-IN" dirty="0"/>
              <a:t>ML techniques often converge faster than iterative model-based approaches, even when the model is known.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44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7FC1-669B-6A55-8A0B-06D9E689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A4267-4AB2-968E-09CC-543B5D21A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effectLst/>
                <a:latin typeface="+mj-lt"/>
              </a:rPr>
              <a:t>ViterbiNet</a:t>
            </a:r>
            <a:r>
              <a:rPr lang="en-IN" dirty="0">
                <a:effectLst/>
                <a:latin typeface="+mj-lt"/>
              </a:rPr>
              <a:t> approaches the optimal VA and outperforms previous ML-based symbol detectors using a small amount of training data.</a:t>
            </a:r>
          </a:p>
          <a:p>
            <a:pPr marL="0" indent="0">
              <a:buNone/>
            </a:pPr>
            <a:endParaRPr lang="en-IN" dirty="0">
              <a:effectLst/>
              <a:latin typeface="+mj-lt"/>
            </a:endParaRPr>
          </a:p>
          <a:p>
            <a:r>
              <a:rPr lang="en-IN" dirty="0">
                <a:effectLst/>
              </a:rPr>
              <a:t>VN can operate in the presence of CSI uncertainty, where the VA fails. </a:t>
            </a:r>
          </a:p>
          <a:p>
            <a:endParaRPr lang="en-IN" dirty="0">
              <a:effectLst/>
            </a:endParaRPr>
          </a:p>
          <a:p>
            <a:r>
              <a:rPr lang="en-IN" dirty="0">
                <a:effectLst/>
              </a:rPr>
              <a:t>VN can adapt via online learning in block-fading channel conditions.</a:t>
            </a:r>
            <a:endParaRPr lang="en-IN" dirty="0"/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3042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E29E-D706-A5BE-8E52-D47F5383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E136-5FDF-9D84-8BA1-D9D553290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9039" cy="466725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ViterbiNet</a:t>
            </a:r>
            <a:r>
              <a:rPr lang="en-US" dirty="0"/>
              <a:t> still suffers from inherent drawbacks of VA.</a:t>
            </a:r>
          </a:p>
          <a:p>
            <a:endParaRPr lang="en-US" dirty="0"/>
          </a:p>
          <a:p>
            <a:r>
              <a:rPr lang="en-IN" dirty="0"/>
              <a:t>L</a:t>
            </a:r>
            <a:r>
              <a:rPr lang="en-IN" dirty="0">
                <a:effectLst/>
              </a:rPr>
              <a:t>arge constellation size and channel memory increases complexity of </a:t>
            </a:r>
            <a:r>
              <a:rPr lang="en-IN" dirty="0" err="1">
                <a:effectLst/>
              </a:rPr>
              <a:t>ViterbiNet</a:t>
            </a:r>
            <a:r>
              <a:rPr lang="en-IN" dirty="0">
                <a:effectLst/>
              </a:rPr>
              <a:t>, since the state space of the DNN output grows exponentially. </a:t>
            </a:r>
          </a:p>
          <a:p>
            <a:endParaRPr lang="en-IN" dirty="0">
              <a:effectLst/>
            </a:endParaRPr>
          </a:p>
          <a:p>
            <a:r>
              <a:rPr lang="en-IN" dirty="0">
                <a:effectLst/>
                <a:latin typeface="NimbusRomNo9L"/>
              </a:rPr>
              <a:t>We assumed that the receiver has either accurate knowledge or a reliable upper bound on </a:t>
            </a:r>
            <a:r>
              <a:rPr lang="en-IN" dirty="0">
                <a:latin typeface="CMMI12"/>
              </a:rPr>
              <a:t>channel memory l</a:t>
            </a:r>
            <a:r>
              <a:rPr lang="en-IN" dirty="0">
                <a:latin typeface="NimbusRomNo9L"/>
              </a:rPr>
              <a:t>.</a:t>
            </a:r>
          </a:p>
          <a:p>
            <a:endParaRPr lang="en-IN" dirty="0">
              <a:latin typeface="NimbusRomNo9L"/>
            </a:endParaRPr>
          </a:p>
          <a:p>
            <a:r>
              <a:rPr lang="en-IN" dirty="0">
                <a:effectLst/>
                <a:latin typeface="NimbusRomNo9L"/>
              </a:rPr>
              <a:t> The extension of the decoder to account for unknown memory length is left for future exploration.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4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F3EB-E15F-6696-8161-4EC800D4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Related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3ACD4-62D5-9B57-93CE-867219DA2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98902" cy="2774084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IN" dirty="0">
                <a:solidFill>
                  <a:srgbClr val="0E0E0E"/>
                </a:solidFill>
                <a:latin typeface=".AppleSystemUIFont"/>
              </a:rPr>
              <a:t>DNN for decoding structured codes (</a:t>
            </a:r>
            <a:r>
              <a:rPr lang="en-IN" dirty="0"/>
              <a:t>Gruber et al., 2017)</a:t>
            </a:r>
            <a:endParaRPr lang="en-IN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IN" dirty="0">
                <a:solidFill>
                  <a:srgbClr val="0E0E0E"/>
                </a:solidFill>
                <a:effectLst/>
                <a:latin typeface=".AppleSystemUIFont"/>
              </a:rPr>
              <a:t>Neural Belief Propagation - decoding linear codes (</a:t>
            </a:r>
            <a:r>
              <a:rPr lang="en-IN" dirty="0" err="1">
                <a:solidFill>
                  <a:srgbClr val="0E0E0E"/>
                </a:solidFill>
                <a:effectLst/>
                <a:latin typeface=".AppleSystemUIFont"/>
              </a:rPr>
              <a:t>Nachmani</a:t>
            </a:r>
            <a:r>
              <a:rPr lang="en-IN" dirty="0">
                <a:solidFill>
                  <a:srgbClr val="0E0E0E"/>
                </a:solidFill>
                <a:effectLst/>
                <a:latin typeface=".AppleSystemUIFont"/>
              </a:rPr>
              <a:t> et al., 2018)</a:t>
            </a:r>
          </a:p>
          <a:p>
            <a:pPr>
              <a:spcBef>
                <a:spcPts val="900"/>
              </a:spcBef>
            </a:pPr>
            <a:r>
              <a:rPr lang="en-IN" dirty="0"/>
              <a:t>VAE for equalizing linear multipath channels (</a:t>
            </a:r>
            <a:r>
              <a:rPr lang="en-IN" dirty="0" err="1"/>
              <a:t>Caciularu</a:t>
            </a:r>
            <a:r>
              <a:rPr lang="en-IN" dirty="0"/>
              <a:t> et al. 2018)</a:t>
            </a:r>
            <a:endParaRPr lang="en-IN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IN" dirty="0"/>
              <a:t>Sliding Bidirectional RNN for sequence detection (</a:t>
            </a:r>
            <a:r>
              <a:rPr lang="en-IN" dirty="0" err="1"/>
              <a:t>Farsad</a:t>
            </a:r>
            <a:r>
              <a:rPr lang="en-IN" dirty="0"/>
              <a:t> et al., 2018)</a:t>
            </a:r>
            <a:endParaRPr lang="en-IN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IN" dirty="0"/>
              <a:t>RNN decoders for sequential codes (Kim et al. 2018)</a:t>
            </a:r>
            <a:endParaRPr lang="en-IN" dirty="0">
              <a:solidFill>
                <a:srgbClr val="0E0E0E"/>
              </a:solidFill>
              <a:effectLst/>
              <a:latin typeface=".AppleSystemUIFont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DEE09-E1CB-3DD4-6C73-3A10E6136507}"/>
              </a:ext>
            </a:extLst>
          </p:cNvPr>
          <p:cNvSpPr txBox="1"/>
          <p:nvPr/>
        </p:nvSpPr>
        <p:spPr>
          <a:xfrm>
            <a:off x="838200" y="4734646"/>
            <a:ext cx="10515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effectLst/>
                <a:latin typeface="NimbusRomNo9L"/>
              </a:rPr>
              <a:t>These approaches yield good performance when sufficient training is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9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CB255-DE0A-5829-87B9-9B5D58C2C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F79-C32D-6FA4-E783-3B209264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Scope for Improvement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ACDA2-9AD0-E8EA-E1AB-A209D478A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IN" dirty="0">
                <a:latin typeface="NimbusRomNo9L"/>
              </a:rPr>
              <a:t>P</a:t>
            </a:r>
            <a:r>
              <a:rPr lang="en-IN" sz="2800" dirty="0">
                <a:effectLst/>
                <a:latin typeface="NimbusRomNo9L"/>
              </a:rPr>
              <a:t>revious approaches treated the network as a black box</a:t>
            </a:r>
          </a:p>
          <a:p>
            <a:r>
              <a:rPr lang="en-IN" sz="2800" dirty="0">
                <a:effectLst/>
                <a:latin typeface="NimbusRomNo9L"/>
              </a:rPr>
              <a:t>Depended on exhaustive training and relied on methods that were developed to treat secondary tasks such as image processing.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1237B-6E36-1A46-24CE-F351B6D6AA31}"/>
              </a:ext>
            </a:extLst>
          </p:cNvPr>
          <p:cNvSpPr txBox="1"/>
          <p:nvPr/>
        </p:nvSpPr>
        <p:spPr>
          <a:xfrm>
            <a:off x="838200" y="3929073"/>
            <a:ext cx="105155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effectLst/>
                <a:latin typeface="NimbusRomNo9L"/>
              </a:rPr>
              <a:t>Q. Can we achieve gains in performance, complexity, or training size, by combining channel-model-based methods, such as the Viterbi algorithm, with ML-based techniques?</a:t>
            </a:r>
            <a:endParaRPr lang="en-IN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603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3152787-A3B0-0251-81C2-DA18DEC92C8D}"/>
              </a:ext>
            </a:extLst>
          </p:cNvPr>
          <p:cNvSpPr txBox="1"/>
          <p:nvPr/>
        </p:nvSpPr>
        <p:spPr>
          <a:xfrm>
            <a:off x="838200" y="1709225"/>
            <a:ext cx="10515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channel can be modelled as a conditional PDF between input and output.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7AB55-E6E2-6E8A-F78E-D890EE39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Mathematical Formulation</a:t>
            </a:r>
          </a:p>
        </p:txBody>
      </p:sp>
      <p:pic>
        <p:nvPicPr>
          <p:cNvPr id="4" name="Picture 3" descr="A diagram of a channel&#10;&#10;Description automatically generated">
            <a:extLst>
              <a:ext uri="{FF2B5EF4-FFF2-40B4-BE49-F238E27FC236}">
                <a16:creationId xmlns:a16="http://schemas.microsoft.com/office/drawing/2014/main" id="{2ABFA890-175E-B478-F740-13BEC7F654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428"/>
          <a:stretch/>
        </p:blipFill>
        <p:spPr>
          <a:xfrm>
            <a:off x="1186024" y="3276508"/>
            <a:ext cx="9819952" cy="21695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412440-3469-F314-6738-D26F1F8DA115}"/>
              </a:ext>
            </a:extLst>
          </p:cNvPr>
          <p:cNvSpPr txBox="1"/>
          <p:nvPr/>
        </p:nvSpPr>
        <p:spPr>
          <a:xfrm>
            <a:off x="159488" y="6231265"/>
            <a:ext cx="8215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effectLst/>
                <a:latin typeface="NimbusRomNo9L"/>
              </a:rPr>
              <a:t>Courtesy of: </a:t>
            </a:r>
            <a:r>
              <a:rPr lang="en-IN" sz="1400" dirty="0" err="1"/>
              <a:t>Shlezinger</a:t>
            </a:r>
            <a:r>
              <a:rPr lang="en-IN" sz="1400" dirty="0"/>
              <a:t> et Al., “</a:t>
            </a:r>
            <a:r>
              <a:rPr lang="en-IN" sz="1400" dirty="0" err="1"/>
              <a:t>ViterbiNet</a:t>
            </a:r>
            <a:r>
              <a:rPr lang="en-IN" sz="1400" dirty="0"/>
              <a:t>: A deep learning based Viterbi algorithm for symbol detection,” IEEE Trans. Wireless Commun., vol. 19, no. 5, pp. 3319–3331, 2020.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687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A75D7A-18FF-0EF0-FBE7-3E1B5327164A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678891" cy="1009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effectLst/>
                  </a:rPr>
                  <a:t>Probability of receiving the output sequenc</a:t>
                </a:r>
                <a:r>
                  <a:rPr lang="en-IN" sz="2800" dirty="0"/>
                  <a:t>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/>
                  <a:t>given a sequence of input symbols </a:t>
                </a:r>
                <a14:m>
                  <m:oMath xmlns:m="http://schemas.openxmlformats.org/officeDocument/2006/math">
                    <m:r>
                      <a:rPr lang="en-IN" sz="2800" i="1" dirty="0" smtClean="0"/>
                      <m:t>𝑠</m:t>
                    </m:r>
                    <m:r>
                      <a:rPr lang="en-IN" sz="2800" i="1" baseline="30000" dirty="0" err="1" smtClean="0"/>
                      <m:t>𝑡</m:t>
                    </m:r>
                  </m:oMath>
                </a14:m>
                <a:r>
                  <a:rPr lang="en-US" sz="2800" dirty="0"/>
                  <a:t> is: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A75D7A-18FF-0EF0-FBE7-3E1B53271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678891" cy="1009315"/>
              </a:xfrm>
              <a:prstGeom prst="rect">
                <a:avLst/>
              </a:prstGeom>
              <a:blipFill>
                <a:blip r:embed="rId3"/>
                <a:stretch>
                  <a:fillRect l="-1189" t="-1235"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39C3F011-9F51-4B4E-8135-209B812D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Mathematical Formulation</a:t>
            </a:r>
          </a:p>
        </p:txBody>
      </p:sp>
      <p:pic>
        <p:nvPicPr>
          <p:cNvPr id="9" name="Picture 8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180D7D1D-290D-49B5-1BAF-487083B77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604" y="3239456"/>
            <a:ext cx="9120792" cy="1994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14C1A2-FE2F-74CB-0FFF-207D45693A51}"/>
              </a:ext>
            </a:extLst>
          </p:cNvPr>
          <p:cNvSpPr txBox="1"/>
          <p:nvPr/>
        </p:nvSpPr>
        <p:spPr>
          <a:xfrm>
            <a:off x="159488" y="6231265"/>
            <a:ext cx="8215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effectLst/>
                <a:latin typeface="NimbusRomNo9L"/>
              </a:rPr>
              <a:t>Courtesy of: </a:t>
            </a:r>
            <a:r>
              <a:rPr lang="en-IN" sz="1400" dirty="0" err="1"/>
              <a:t>Shlezinger</a:t>
            </a:r>
            <a:r>
              <a:rPr lang="en-IN" sz="1400" dirty="0"/>
              <a:t> et Al., “</a:t>
            </a:r>
            <a:r>
              <a:rPr lang="en-IN" sz="1400" dirty="0" err="1"/>
              <a:t>ViterbiNet</a:t>
            </a:r>
            <a:r>
              <a:rPr lang="en-IN" sz="1400" dirty="0"/>
              <a:t>: A deep learning based Viterbi algorithm for symbol detection,” IEEE Trans. Wireless Commun., vol. 19, no. 5, pp. 3319–3331, 2020.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099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15BB-5F2B-72D7-9554-14E77192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Review of the Viterbi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F0F65-0796-2534-55ED-8BF700B19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  <a:latin typeface="NimbusRomNo9L"/>
              </a:rPr>
              <a:t>One of the most common symbol detection algorithms</a:t>
            </a:r>
          </a:p>
          <a:p>
            <a:r>
              <a:rPr lang="en-IN" dirty="0">
                <a:latin typeface="NimbusRomNo9L"/>
              </a:rPr>
              <a:t>M</a:t>
            </a:r>
            <a:r>
              <a:rPr lang="en-IN" dirty="0">
                <a:effectLst/>
                <a:latin typeface="NimbusRomNo9L"/>
              </a:rPr>
              <a:t>inimum error probability symbol detector for channels obeying a Markovian input-output stochastic relationship, which is encountered in many practical channels.</a:t>
            </a:r>
          </a:p>
          <a:p>
            <a:r>
              <a:rPr lang="en-IN" dirty="0">
                <a:effectLst/>
                <a:latin typeface="NimbusRomNo9L"/>
              </a:rPr>
              <a:t>Requires the receiver to know the exact statistical relationship relating the channel input and output, </a:t>
            </a:r>
            <a:r>
              <a:rPr lang="en-IN" dirty="0" err="1">
                <a:effectLst/>
                <a:latin typeface="NimbusRomNo9L"/>
              </a:rPr>
              <a:t>i.e</a:t>
            </a:r>
            <a:r>
              <a:rPr lang="en-IN" dirty="0">
                <a:effectLst/>
                <a:latin typeface="NimbusRomNo9L"/>
              </a:rPr>
              <a:t> full instantaneous CSI. </a:t>
            </a: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86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C5FB-5D56-1D03-8E86-E89090A5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Mathematical Formulation of VA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99989D-E7B3-11E2-74AF-2DDDB0723867}"/>
              </a:ext>
            </a:extLst>
          </p:cNvPr>
          <p:cNvSpPr txBox="1"/>
          <p:nvPr/>
        </p:nvSpPr>
        <p:spPr>
          <a:xfrm>
            <a:off x="838200" y="1753176"/>
            <a:ext cx="9953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Since VA gives minimum probability of error, we know that for an equiprobable constellation this corresponds to a maximum likelihood decision rule:</a:t>
            </a:r>
          </a:p>
        </p:txBody>
      </p:sp>
      <p:pic>
        <p:nvPicPr>
          <p:cNvPr id="15" name="Picture 14" descr="A close-up of a mathematical equation&#10;&#10;Description automatically generated">
            <a:extLst>
              <a:ext uri="{FF2B5EF4-FFF2-40B4-BE49-F238E27FC236}">
                <a16:creationId xmlns:a16="http://schemas.microsoft.com/office/drawing/2014/main" id="{537C7097-46ED-12D1-4DDC-771193167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988051"/>
            <a:ext cx="7772400" cy="32270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838302-FD24-0AF8-C8D0-FE617DD17B4A}"/>
              </a:ext>
            </a:extLst>
          </p:cNvPr>
          <p:cNvSpPr txBox="1"/>
          <p:nvPr/>
        </p:nvSpPr>
        <p:spPr>
          <a:xfrm>
            <a:off x="159488" y="6231265"/>
            <a:ext cx="8215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effectLst/>
                <a:latin typeface="NimbusRomNo9L"/>
              </a:rPr>
              <a:t>Courtesy of: </a:t>
            </a:r>
            <a:r>
              <a:rPr lang="en-IN" sz="1400" dirty="0" err="1"/>
              <a:t>Shlezinger</a:t>
            </a:r>
            <a:r>
              <a:rPr lang="en-IN" sz="1400" dirty="0"/>
              <a:t> et Al., “</a:t>
            </a:r>
            <a:r>
              <a:rPr lang="en-IN" sz="1400" dirty="0" err="1"/>
              <a:t>ViterbiNet</a:t>
            </a:r>
            <a:r>
              <a:rPr lang="en-IN" sz="1400" dirty="0"/>
              <a:t>: A deep learning based Viterbi algorithm for symbol detection,” IEEE Trans. Wireless Commun., vol. 19, no. 5, pp. 3319–3331, 2020.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799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13063</TotalTime>
  <Words>2143</Words>
  <Application>Microsoft Macintosh PowerPoint</Application>
  <PresentationFormat>Widescreen</PresentationFormat>
  <Paragraphs>185</Paragraphs>
  <Slides>31</Slides>
  <Notes>24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-apple-system</vt:lpstr>
      <vt:lpstr>.AppleSystemUIFont</vt:lpstr>
      <vt:lpstr>Aptos</vt:lpstr>
      <vt:lpstr>Arial</vt:lpstr>
      <vt:lpstr>Calibri</vt:lpstr>
      <vt:lpstr>Cambria Math</vt:lpstr>
      <vt:lpstr>CMMI12</vt:lpstr>
      <vt:lpstr>CMMI6</vt:lpstr>
      <vt:lpstr>Inter</vt:lpstr>
      <vt:lpstr>NimbusRomNo9L</vt:lpstr>
      <vt:lpstr>Office Theme</vt:lpstr>
      <vt:lpstr>ViterbiNet: A Deep Learning Based Viterbi Algorithm for Symbol Detection (2020)</vt:lpstr>
      <vt:lpstr>Background</vt:lpstr>
      <vt:lpstr>Motivation for ML Based Approach</vt:lpstr>
      <vt:lpstr>Related Work</vt:lpstr>
      <vt:lpstr>Scope for Improvement</vt:lpstr>
      <vt:lpstr>Mathematical Formulation</vt:lpstr>
      <vt:lpstr>Mathematical Formulation</vt:lpstr>
      <vt:lpstr>Review of the Viterbi Algorithm</vt:lpstr>
      <vt:lpstr>Mathematical Formulation of VA</vt:lpstr>
      <vt:lpstr>Mathematical Formulation of VA</vt:lpstr>
      <vt:lpstr>Mathematical Formulation of VA</vt:lpstr>
      <vt:lpstr>Pseudocode for VA</vt:lpstr>
      <vt:lpstr>VA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Gaussian Mixture Model</vt:lpstr>
      <vt:lpstr>K-Means Clustering vs GMM</vt:lpstr>
      <vt:lpstr>Final Workflow </vt:lpstr>
      <vt:lpstr>Experiments</vt:lpstr>
      <vt:lpstr>Experiments</vt:lpstr>
      <vt:lpstr>Experiments</vt:lpstr>
      <vt:lpstr>Comparison with Paper</vt:lpstr>
      <vt:lpstr>Experiments</vt:lpstr>
      <vt:lpstr>Online Training in Block-Fading Channels</vt:lpstr>
      <vt:lpstr>Online Training in Block-Fading Channels</vt:lpstr>
      <vt:lpstr>PowerPoint Presentation</vt:lpstr>
      <vt:lpstr>Main Takeaways</vt:lpstr>
      <vt:lpstr>Drawbacks and 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Mallick</dc:creator>
  <cp:lastModifiedBy>Aditya Mallick</cp:lastModifiedBy>
  <cp:revision>266</cp:revision>
  <cp:lastPrinted>2024-11-29T07:42:08Z</cp:lastPrinted>
  <dcterms:created xsi:type="dcterms:W3CDTF">2024-11-13T13:17:04Z</dcterms:created>
  <dcterms:modified xsi:type="dcterms:W3CDTF">2024-11-30T12:15:57Z</dcterms:modified>
</cp:coreProperties>
</file>