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sldIdLst>
    <p:sldId id="256" r:id="rId2"/>
    <p:sldId id="369" r:id="rId3"/>
    <p:sldId id="375" r:id="rId4"/>
    <p:sldId id="370" r:id="rId5"/>
    <p:sldId id="363" r:id="rId6"/>
    <p:sldId id="377" r:id="rId7"/>
    <p:sldId id="405" r:id="rId8"/>
    <p:sldId id="374" r:id="rId9"/>
    <p:sldId id="371" r:id="rId10"/>
    <p:sldId id="381" r:id="rId11"/>
    <p:sldId id="406" r:id="rId12"/>
    <p:sldId id="372" r:id="rId13"/>
    <p:sldId id="383" r:id="rId14"/>
    <p:sldId id="382" r:id="rId15"/>
    <p:sldId id="404" r:id="rId16"/>
    <p:sldId id="379" r:id="rId17"/>
    <p:sldId id="384" r:id="rId18"/>
    <p:sldId id="386" r:id="rId19"/>
    <p:sldId id="385" r:id="rId20"/>
    <p:sldId id="387" r:id="rId21"/>
    <p:sldId id="388" r:id="rId22"/>
    <p:sldId id="391" r:id="rId23"/>
    <p:sldId id="392" r:id="rId24"/>
    <p:sldId id="393" r:id="rId25"/>
    <p:sldId id="394" r:id="rId26"/>
    <p:sldId id="395" r:id="rId27"/>
    <p:sldId id="397" r:id="rId28"/>
    <p:sldId id="398" r:id="rId29"/>
    <p:sldId id="399" r:id="rId30"/>
    <p:sldId id="403" r:id="rId31"/>
    <p:sldId id="400" r:id="rId32"/>
    <p:sldId id="401" r:id="rId33"/>
    <p:sldId id="402" r:id="rId34"/>
    <p:sldId id="3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BFBFB"/>
    <a:srgbClr val="F1F5F9"/>
    <a:srgbClr val="FDFDFD"/>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347"/>
  </p:normalViewPr>
  <p:slideViewPr>
    <p:cSldViewPr snapToGrid="0" snapToObjects="1">
      <p:cViewPr varScale="1">
        <p:scale>
          <a:sx n="107" d="100"/>
          <a:sy n="107" d="100"/>
        </p:scale>
        <p:origin x="118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44462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magic, where we propagate performance backward through the network to update our weight and bias parameters. The goal here is to figure how how we should bump all the parameters (and in what direction), to reduce the error (loss).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99550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379345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600007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p:txBody>
      </p:sp>
      <p:sp>
        <p:nvSpPr>
          <p:cNvPr id="4" name="Slide Number Placeholder 3"/>
          <p:cNvSpPr>
            <a:spLocks noGrp="1"/>
          </p:cNvSpPr>
          <p:nvPr>
            <p:ph type="sldNum" sz="quarter" idx="5"/>
          </p:nvPr>
        </p:nvSpPr>
        <p:spPr/>
        <p:txBody>
          <a:bodyPr/>
          <a:lstStyle/>
          <a:p>
            <a:fld id="{E707AF2C-A832-324A-A13C-3791A9476477}" type="slidenum">
              <a:rPr lang="en-US" smtClean="0"/>
              <a:t>19</a:t>
            </a:fld>
            <a:endParaRPr lang="en-US"/>
          </a:p>
        </p:txBody>
      </p:sp>
    </p:spTree>
    <p:extLst>
      <p:ext uri="{BB962C8B-B14F-4D97-AF65-F5344CB8AC3E}">
        <p14:creationId xmlns:p14="http://schemas.microsoft.com/office/powerpoint/2010/main" val="49072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21</a:t>
            </a:fld>
            <a:endParaRPr lang="en-US"/>
          </a:p>
        </p:txBody>
      </p:sp>
    </p:spTree>
    <p:extLst>
      <p:ext uri="{BB962C8B-B14F-4D97-AF65-F5344CB8AC3E}">
        <p14:creationId xmlns:p14="http://schemas.microsoft.com/office/powerpoint/2010/main" val="4281651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22</a:t>
            </a:fld>
            <a:endParaRPr lang="en-US"/>
          </a:p>
        </p:txBody>
      </p:sp>
    </p:spTree>
    <p:extLst>
      <p:ext uri="{BB962C8B-B14F-4D97-AF65-F5344CB8AC3E}">
        <p14:creationId xmlns:p14="http://schemas.microsoft.com/office/powerpoint/2010/main" val="2887316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23</a:t>
            </a:fld>
            <a:endParaRPr lang="en-US"/>
          </a:p>
        </p:txBody>
      </p:sp>
    </p:spTree>
    <p:extLst>
      <p:ext uri="{BB962C8B-B14F-4D97-AF65-F5344CB8AC3E}">
        <p14:creationId xmlns:p14="http://schemas.microsoft.com/office/powerpoint/2010/main" val="305477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24</a:t>
            </a:fld>
            <a:endParaRPr lang="en-US"/>
          </a:p>
        </p:txBody>
      </p:sp>
    </p:spTree>
    <p:extLst>
      <p:ext uri="{BB962C8B-B14F-4D97-AF65-F5344CB8AC3E}">
        <p14:creationId xmlns:p14="http://schemas.microsoft.com/office/powerpoint/2010/main" val="1656618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25</a:t>
            </a:fld>
            <a:endParaRPr lang="en-US"/>
          </a:p>
        </p:txBody>
      </p:sp>
    </p:spTree>
    <p:extLst>
      <p:ext uri="{BB962C8B-B14F-4D97-AF65-F5344CB8AC3E}">
        <p14:creationId xmlns:p14="http://schemas.microsoft.com/office/powerpoint/2010/main" val="1629378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26</a:t>
            </a:fld>
            <a:endParaRPr lang="en-US"/>
          </a:p>
        </p:txBody>
      </p:sp>
    </p:spTree>
    <p:extLst>
      <p:ext uri="{BB962C8B-B14F-4D97-AF65-F5344CB8AC3E}">
        <p14:creationId xmlns:p14="http://schemas.microsoft.com/office/powerpoint/2010/main" val="73367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the network structure (layers / nodes / edges) and the activate functions (within each node). Our data, X and Y (inputs and labels) are given. Our goal is then to “learn” the remaining parameters, i.e., the w’s and b’s.</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6046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function here is binary cross-entropy loss. Can prove that the derivative of cross entropy loss function with respect to prediction is what I </a:t>
            </a:r>
            <a:r>
              <a:rPr lang="en-US"/>
              <a:t>have written here.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27</a:t>
            </a:fld>
            <a:endParaRPr lang="en-US"/>
          </a:p>
        </p:txBody>
      </p:sp>
    </p:spTree>
    <p:extLst>
      <p:ext uri="{BB962C8B-B14F-4D97-AF65-F5344CB8AC3E}">
        <p14:creationId xmlns:p14="http://schemas.microsoft.com/office/powerpoint/2010/main" val="318230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sigmoid derivative… </a:t>
            </a:r>
          </a:p>
        </p:txBody>
      </p:sp>
      <p:sp>
        <p:nvSpPr>
          <p:cNvPr id="4" name="Slide Number Placeholder 3"/>
          <p:cNvSpPr>
            <a:spLocks noGrp="1"/>
          </p:cNvSpPr>
          <p:nvPr>
            <p:ph type="sldNum" sz="quarter" idx="5"/>
          </p:nvPr>
        </p:nvSpPr>
        <p:spPr/>
        <p:txBody>
          <a:bodyPr/>
          <a:lstStyle/>
          <a:p>
            <a:fld id="{E707AF2C-A832-324A-A13C-3791A9476477}" type="slidenum">
              <a:rPr lang="en-US" smtClean="0"/>
              <a:t>28</a:t>
            </a:fld>
            <a:endParaRPr lang="en-US"/>
          </a:p>
        </p:txBody>
      </p:sp>
    </p:spTree>
    <p:extLst>
      <p:ext uri="{BB962C8B-B14F-4D97-AF65-F5344CB8AC3E}">
        <p14:creationId xmlns:p14="http://schemas.microsoft.com/office/powerpoint/2010/main" val="337195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a:t>
            </a:r>
            <a:r>
              <a:rPr lang="en-US"/>
              <a:t>sigmoid derivative…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29</a:t>
            </a:fld>
            <a:endParaRPr lang="en-US"/>
          </a:p>
        </p:txBody>
      </p:sp>
    </p:spTree>
    <p:extLst>
      <p:ext uri="{BB962C8B-B14F-4D97-AF65-F5344CB8AC3E}">
        <p14:creationId xmlns:p14="http://schemas.microsoft.com/office/powerpoint/2010/main" val="1087848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34</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427689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advice – always check the shape of output when writing things from scratch.</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26348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6220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03838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1406350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249030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166589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1/24/22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1/24/22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1/24/22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1/24/22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1/24/22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1/24/22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1/24/22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1/24/22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1/24/22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1/24/22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1/24/22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image" Target="../media/image150.png"/><Relationship Id="rId4" Type="http://schemas.openxmlformats.org/officeDocument/2006/relationships/image" Target="../media/image120.png"/><Relationship Id="rId9" Type="http://schemas.openxmlformats.org/officeDocument/2006/relationships/image" Target="../media/image14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gif"/><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5.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21.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62.png"/></Relationships>
</file>

<file path=ppt/slides/_rels/slide29.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46.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70.png"/><Relationship Id="rId4" Type="http://schemas.openxmlformats.org/officeDocument/2006/relationships/image" Target="../media/image47.pn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keras.io/api/layer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Week 2: Mathematical Building Blocks &amp; Working with </a:t>
            </a:r>
            <a:r>
              <a:rPr lang="en-US" sz="2800" dirty="0" err="1">
                <a:latin typeface="Economica" panose="02000506040000020004" pitchFamily="2" charset="77"/>
              </a:rPr>
              <a:t>Keras</a:t>
            </a:r>
            <a:r>
              <a:rPr lang="en-US" sz="2800" dirty="0">
                <a:latin typeface="Economica" panose="02000506040000020004" pitchFamily="2" charset="77"/>
              </a:rPr>
              <a:t>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Activation Functions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xmlns="">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15364" name="Picture 4" descr="Commonly used activation functions: (a) Sigmoid, (b) Tanh, (c) ReLU,... |  Download Scientific Diagram">
            <a:extLst>
              <a:ext uri="{FF2B5EF4-FFF2-40B4-BE49-F238E27FC236}">
                <a16:creationId xmlns:a16="http://schemas.microsoft.com/office/drawing/2014/main" id="{01E2233B-59C7-CF46-A080-CDE7E4597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459" y="2127466"/>
            <a:ext cx="6378161" cy="395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7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err="1">
                <a:latin typeface="Economica" panose="02000506040000020004" pitchFamily="2" charset="77"/>
              </a:rPr>
              <a:t>Softmax</a:t>
            </a:r>
            <a:r>
              <a:rPr lang="en-US" sz="5400" dirty="0">
                <a:latin typeface="Economica" panose="02000506040000020004" pitchFamily="2" charset="77"/>
              </a:rPr>
              <a:t> Activation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6C2ED050-83BB-E440-B9C1-139F82B48889}"/>
              </a:ext>
            </a:extLst>
          </p:cNvPr>
          <p:cNvPicPr>
            <a:picLocks noChangeAspect="1"/>
          </p:cNvPicPr>
          <p:nvPr/>
        </p:nvPicPr>
        <p:blipFill>
          <a:blip r:embed="rId4"/>
          <a:stretch>
            <a:fillRect/>
          </a:stretch>
        </p:blipFill>
        <p:spPr>
          <a:xfrm>
            <a:off x="4704281" y="2932686"/>
            <a:ext cx="1270000" cy="431800"/>
          </a:xfrm>
          <a:prstGeom prst="rect">
            <a:avLst/>
          </a:prstGeom>
        </p:spPr>
      </p:pic>
      <p:pic>
        <p:nvPicPr>
          <p:cNvPr id="7" name="Picture 8" descr="The structure of a simple Multi-Layer Feedfoward Neural Network | Download  Scientific Diagram">
            <a:extLst>
              <a:ext uri="{FF2B5EF4-FFF2-40B4-BE49-F238E27FC236}">
                <a16:creationId xmlns:a16="http://schemas.microsoft.com/office/drawing/2014/main" id="{B92B8627-D13F-A644-8010-3D06F433EE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7520" t="1950" r="2209" b="1954"/>
          <a:stretch/>
        </p:blipFill>
        <p:spPr bwMode="auto">
          <a:xfrm>
            <a:off x="7802088" y="1949112"/>
            <a:ext cx="2619165" cy="3612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CFC983-59C7-2F40-B136-BB49E8C8209A}"/>
              </a:ext>
            </a:extLst>
          </p:cNvPr>
          <p:cNvSpPr txBox="1"/>
          <p:nvPr/>
        </p:nvSpPr>
        <p:spPr>
          <a:xfrm>
            <a:off x="6852720" y="3765385"/>
            <a:ext cx="296883" cy="369332"/>
          </a:xfrm>
          <a:prstGeom prst="rect">
            <a:avLst/>
          </a:prstGeom>
          <a:noFill/>
        </p:spPr>
        <p:txBody>
          <a:bodyPr wrap="square" rtlCol="0">
            <a:spAutoFit/>
          </a:bodyPr>
          <a:lstStyle/>
          <a:p>
            <a:r>
              <a:rPr lang="en-US" dirty="0">
                <a:latin typeface="Garamond" panose="02020404030301010803" pitchFamily="18" charset="0"/>
              </a:rPr>
              <a:t>D</a:t>
            </a:r>
          </a:p>
        </p:txBody>
      </p:sp>
      <p:sp>
        <p:nvSpPr>
          <p:cNvPr id="6" name="Left Brace 5">
            <a:extLst>
              <a:ext uri="{FF2B5EF4-FFF2-40B4-BE49-F238E27FC236}">
                <a16:creationId xmlns:a16="http://schemas.microsoft.com/office/drawing/2014/main" id="{09A2CC86-0467-8B49-BF0F-3198B2A2B8C1}"/>
              </a:ext>
            </a:extLst>
          </p:cNvPr>
          <p:cNvSpPr/>
          <p:nvPr/>
        </p:nvSpPr>
        <p:spPr>
          <a:xfrm>
            <a:off x="7192688" y="2338963"/>
            <a:ext cx="475937" cy="322217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aramond" panose="02020404030301010803" pitchFamily="18" charset="0"/>
            </a:endParaRPr>
          </a:p>
        </p:txBody>
      </p:sp>
      <p:sp>
        <p:nvSpPr>
          <p:cNvPr id="8" name="TextBox 7">
            <a:extLst>
              <a:ext uri="{FF2B5EF4-FFF2-40B4-BE49-F238E27FC236}">
                <a16:creationId xmlns:a16="http://schemas.microsoft.com/office/drawing/2014/main" id="{04420202-89EE-E846-9326-BDB1523AFA45}"/>
              </a:ext>
            </a:extLst>
          </p:cNvPr>
          <p:cNvSpPr txBox="1"/>
          <p:nvPr/>
        </p:nvSpPr>
        <p:spPr>
          <a:xfrm>
            <a:off x="1022992" y="2233853"/>
            <a:ext cx="2843485" cy="3693319"/>
          </a:xfrm>
          <a:prstGeom prst="rect">
            <a:avLst/>
          </a:prstGeom>
          <a:noFill/>
        </p:spPr>
        <p:txBody>
          <a:bodyPr wrap="square" rtlCol="0">
            <a:spAutoFit/>
          </a:bodyPr>
          <a:lstStyle/>
          <a:p>
            <a:r>
              <a:rPr lang="en-US" b="1" u="sng" dirty="0">
                <a:latin typeface="Garamond" panose="02020404030301010803" pitchFamily="18" charset="0"/>
              </a:rPr>
              <a:t>Notes: </a:t>
            </a:r>
          </a:p>
          <a:p>
            <a:endParaRPr lang="en-US" b="1" u="sng" dirty="0">
              <a:latin typeface="Garamond" panose="02020404030301010803" pitchFamily="18" charset="0"/>
            </a:endParaRPr>
          </a:p>
          <a:p>
            <a:r>
              <a:rPr lang="en-US" dirty="0">
                <a:latin typeface="Garamond" panose="02020404030301010803" pitchFamily="18" charset="0"/>
              </a:rPr>
              <a:t>We have D inputs (x’s).</a:t>
            </a:r>
          </a:p>
          <a:p>
            <a:r>
              <a:rPr lang="en-US" dirty="0">
                <a:latin typeface="Garamond" panose="02020404030301010803" pitchFamily="18" charset="0"/>
              </a:rPr>
              <a:t>We have k outputs (classes).</a:t>
            </a:r>
          </a:p>
          <a:p>
            <a:endParaRPr lang="en-US" dirty="0">
              <a:latin typeface="Garamond" panose="02020404030301010803" pitchFamily="18" charset="0"/>
            </a:endParaRPr>
          </a:p>
          <a:p>
            <a:r>
              <a:rPr lang="en-US" dirty="0">
                <a:latin typeface="Garamond" panose="02020404030301010803" pitchFamily="18" charset="0"/>
              </a:rPr>
              <a:t>So, W is a (</a:t>
            </a:r>
            <a:r>
              <a:rPr lang="en-US" dirty="0" err="1">
                <a:latin typeface="Garamond" panose="02020404030301010803" pitchFamily="18" charset="0"/>
              </a:rPr>
              <a:t>D,k</a:t>
            </a:r>
            <a:r>
              <a:rPr lang="en-US" dirty="0">
                <a:latin typeface="Garamond" panose="02020404030301010803" pitchFamily="18" charset="0"/>
              </a:rPr>
              <a:t>) matrix and X is a (D,1) matrix. </a:t>
            </a:r>
          </a:p>
          <a:p>
            <a:endParaRPr lang="en-US" dirty="0">
              <a:latin typeface="Garamond" panose="02020404030301010803" pitchFamily="18" charset="0"/>
            </a:endParaRPr>
          </a:p>
          <a:p>
            <a:r>
              <a:rPr lang="en-US" dirty="0">
                <a:latin typeface="Garamond" panose="02020404030301010803" pitchFamily="18" charset="0"/>
              </a:rPr>
              <a:t>That means, A is a (k,1) matrix.</a:t>
            </a:r>
          </a:p>
          <a:p>
            <a:endParaRPr lang="en-US" dirty="0">
              <a:latin typeface="Garamond" panose="02020404030301010803" pitchFamily="18" charset="0"/>
            </a:endParaRPr>
          </a:p>
          <a:p>
            <a:r>
              <a:rPr lang="en-US" dirty="0">
                <a:latin typeface="Garamond" panose="02020404030301010803" pitchFamily="18" charset="0"/>
              </a:rPr>
              <a:t>That means Y is also a (k,1) matrix.</a:t>
            </a:r>
          </a:p>
        </p:txBody>
      </p:sp>
      <p:pic>
        <p:nvPicPr>
          <p:cNvPr id="11" name="Picture 10">
            <a:extLst>
              <a:ext uri="{FF2B5EF4-FFF2-40B4-BE49-F238E27FC236}">
                <a16:creationId xmlns:a16="http://schemas.microsoft.com/office/drawing/2014/main" id="{9BB05228-F9FF-6A4C-8494-F6B8C90983F1}"/>
              </a:ext>
            </a:extLst>
          </p:cNvPr>
          <p:cNvPicPr>
            <a:picLocks noChangeAspect="1"/>
          </p:cNvPicPr>
          <p:nvPr/>
        </p:nvPicPr>
        <p:blipFill>
          <a:blip r:embed="rId6"/>
          <a:stretch>
            <a:fillRect/>
          </a:stretch>
        </p:blipFill>
        <p:spPr>
          <a:xfrm>
            <a:off x="4475681" y="3587103"/>
            <a:ext cx="1727200" cy="406400"/>
          </a:xfrm>
          <a:prstGeom prst="rect">
            <a:avLst/>
          </a:prstGeom>
        </p:spPr>
      </p:pic>
      <p:pic>
        <p:nvPicPr>
          <p:cNvPr id="12" name="Picture 11">
            <a:extLst>
              <a:ext uri="{FF2B5EF4-FFF2-40B4-BE49-F238E27FC236}">
                <a16:creationId xmlns:a16="http://schemas.microsoft.com/office/drawing/2014/main" id="{CEEFC493-8BCF-3849-9CE5-BFF0F12A4477}"/>
              </a:ext>
            </a:extLst>
          </p:cNvPr>
          <p:cNvPicPr>
            <a:picLocks noChangeAspect="1"/>
          </p:cNvPicPr>
          <p:nvPr/>
        </p:nvPicPr>
        <p:blipFill>
          <a:blip r:embed="rId7"/>
          <a:stretch>
            <a:fillRect/>
          </a:stretch>
        </p:blipFill>
        <p:spPr>
          <a:xfrm>
            <a:off x="4475681" y="4216120"/>
            <a:ext cx="1727200" cy="1117600"/>
          </a:xfrm>
          <a:prstGeom prst="rect">
            <a:avLst/>
          </a:prstGeom>
        </p:spPr>
      </p:pic>
      <p:sp>
        <p:nvSpPr>
          <p:cNvPr id="14" name="Left Brace 13">
            <a:extLst>
              <a:ext uri="{FF2B5EF4-FFF2-40B4-BE49-F238E27FC236}">
                <a16:creationId xmlns:a16="http://schemas.microsoft.com/office/drawing/2014/main" id="{12121591-2CB8-824B-BF68-DD9B100446F6}"/>
              </a:ext>
            </a:extLst>
          </p:cNvPr>
          <p:cNvSpPr/>
          <p:nvPr/>
        </p:nvSpPr>
        <p:spPr>
          <a:xfrm flipH="1">
            <a:off x="10235536" y="2932686"/>
            <a:ext cx="371431" cy="1926322"/>
          </a:xfrm>
          <a:prstGeom prst="leftBrace">
            <a:avLst>
              <a:gd name="adj1" fmla="val 8333"/>
              <a:gd name="adj2" fmla="val 50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aramond" panose="02020404030301010803" pitchFamily="18" charset="0"/>
            </a:endParaRPr>
          </a:p>
        </p:txBody>
      </p:sp>
      <p:sp>
        <p:nvSpPr>
          <p:cNvPr id="15" name="TextBox 14">
            <a:extLst>
              <a:ext uri="{FF2B5EF4-FFF2-40B4-BE49-F238E27FC236}">
                <a16:creationId xmlns:a16="http://schemas.microsoft.com/office/drawing/2014/main" id="{03C49E9B-060B-2E46-9840-0A4864A8EECD}"/>
              </a:ext>
            </a:extLst>
          </p:cNvPr>
          <p:cNvSpPr txBox="1"/>
          <p:nvPr/>
        </p:nvSpPr>
        <p:spPr>
          <a:xfrm>
            <a:off x="10641271" y="3711181"/>
            <a:ext cx="296883" cy="369332"/>
          </a:xfrm>
          <a:prstGeom prst="rect">
            <a:avLst/>
          </a:prstGeom>
          <a:noFill/>
        </p:spPr>
        <p:txBody>
          <a:bodyPr wrap="square" rtlCol="0">
            <a:spAutoFit/>
          </a:bodyPr>
          <a:lstStyle/>
          <a:p>
            <a:r>
              <a:rPr lang="en-US" dirty="0">
                <a:latin typeface="Garamond" panose="02020404030301010803" pitchFamily="18" charset="0"/>
              </a:rPr>
              <a:t>k</a:t>
            </a:r>
          </a:p>
        </p:txBody>
      </p:sp>
    </p:spTree>
    <p:extLst>
      <p:ext uri="{BB962C8B-B14F-4D97-AF65-F5344CB8AC3E}">
        <p14:creationId xmlns:p14="http://schemas.microsoft.com/office/powerpoint/2010/main" val="197684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We Know Enough for a Forward Pass</a:t>
            </a:r>
          </a:p>
        </p:txBody>
      </p:sp>
      <p:pic>
        <p:nvPicPr>
          <p:cNvPr id="3" name="Picture 8" descr="The structure of a simple Multi-Layer Feedfoward Neural Network | Download  Scientific Diagram">
            <a:extLst>
              <a:ext uri="{FF2B5EF4-FFF2-40B4-BE49-F238E27FC236}">
                <a16:creationId xmlns:a16="http://schemas.microsoft.com/office/drawing/2014/main" id="{DE12A368-C465-AF41-91C4-AC023CBE8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950" r="2209" b="1954"/>
          <a:stretch/>
        </p:blipFill>
        <p:spPr bwMode="auto">
          <a:xfrm>
            <a:off x="6094529" y="2255870"/>
            <a:ext cx="4979867" cy="36120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5F0E56-F714-A146-8F15-5B92C2EC7202}"/>
                  </a:ext>
                </a:extLst>
              </p:cNvPr>
              <p:cNvSpPr txBox="1"/>
              <p:nvPr/>
            </p:nvSpPr>
            <p:spPr>
              <a:xfrm>
                <a:off x="603699" y="314220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5" name="TextBox 4">
                <a:extLst>
                  <a:ext uri="{FF2B5EF4-FFF2-40B4-BE49-F238E27FC236}">
                    <a16:creationId xmlns:a16="http://schemas.microsoft.com/office/drawing/2014/main" id="{215F0E56-F714-A146-8F15-5B92C2EC7202}"/>
                  </a:ext>
                </a:extLst>
              </p:cNvPr>
              <p:cNvSpPr txBox="1">
                <a:spLocks noRot="1" noChangeAspect="1" noMove="1" noResize="1" noEditPoints="1" noAdjustHandles="1" noChangeArrowheads="1" noChangeShapeType="1" noTextEdit="1"/>
              </p:cNvSpPr>
              <p:nvPr/>
            </p:nvSpPr>
            <p:spPr>
              <a:xfrm>
                <a:off x="603699" y="3142200"/>
                <a:ext cx="3869553" cy="317203"/>
              </a:xfrm>
              <a:prstGeom prst="rect">
                <a:avLst/>
              </a:prstGeom>
              <a:blipFill>
                <a:blip r:embed="rId4"/>
                <a:stretch>
                  <a:fillRect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CC6B70-BD0E-B446-BE96-2CC532C07923}"/>
              </a:ext>
            </a:extLst>
          </p:cNvPr>
          <p:cNvSpPr txBox="1"/>
          <p:nvPr/>
        </p:nvSpPr>
        <p:spPr>
          <a:xfrm>
            <a:off x="10734260" y="3245054"/>
            <a:ext cx="569843" cy="179077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E2B0BA3-07DF-CD43-9EC1-C9BF8CE7BA08}"/>
              </a:ext>
            </a:extLst>
          </p:cNvPr>
          <p:cNvSpPr txBox="1"/>
          <p:nvPr/>
        </p:nvSpPr>
        <p:spPr>
          <a:xfrm>
            <a:off x="6109252" y="3631096"/>
            <a:ext cx="901148" cy="2093843"/>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A6D299-BEB1-D941-9859-C5B5ADC5ECFA}"/>
                  </a:ext>
                </a:extLst>
              </p:cNvPr>
              <p:cNvSpPr txBox="1"/>
              <p:nvPr/>
            </p:nvSpPr>
            <p:spPr>
              <a:xfrm>
                <a:off x="6262780" y="2938559"/>
                <a:ext cx="25179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BCA6D299-BEB1-D941-9859-C5B5ADC5ECFA}"/>
                  </a:ext>
                </a:extLst>
              </p:cNvPr>
              <p:cNvSpPr txBox="1">
                <a:spLocks noRot="1" noChangeAspect="1" noMove="1" noResize="1" noEditPoints="1" noAdjustHandles="1" noChangeArrowheads="1" noChangeShapeType="1" noTextEdit="1"/>
              </p:cNvSpPr>
              <p:nvPr/>
            </p:nvSpPr>
            <p:spPr>
              <a:xfrm>
                <a:off x="6262780" y="2938559"/>
                <a:ext cx="251791" cy="276999"/>
              </a:xfrm>
              <a:prstGeom prst="rect">
                <a:avLst/>
              </a:prstGeom>
              <a:blipFill>
                <a:blip r:embed="rId7"/>
                <a:stretch>
                  <a:fillRect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A5438-C64E-0B48-8A9A-F36E5235637F}"/>
                  </a:ext>
                </a:extLst>
              </p:cNvPr>
              <p:cNvSpPr txBox="1"/>
              <p:nvPr/>
            </p:nvSpPr>
            <p:spPr>
              <a:xfrm>
                <a:off x="9213937" y="2738564"/>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Sub>
                    </m:oMath>
                  </m:oMathPara>
                </a14:m>
                <a:endParaRPr lang="en-US" sz="1200" dirty="0"/>
              </a:p>
            </p:txBody>
          </p:sp>
        </mc:Choice>
        <mc:Fallback xmlns="">
          <p:sp>
            <p:nvSpPr>
              <p:cNvPr id="12" name="TextBox 11">
                <a:extLst>
                  <a:ext uri="{FF2B5EF4-FFF2-40B4-BE49-F238E27FC236}">
                    <a16:creationId xmlns:a16="http://schemas.microsoft.com/office/drawing/2014/main" id="{632A5438-C64E-0B48-8A9A-F36E5235637F}"/>
                  </a:ext>
                </a:extLst>
              </p:cNvPr>
              <p:cNvSpPr txBox="1">
                <a:spLocks noRot="1" noChangeAspect="1" noMove="1" noResize="1" noEditPoints="1" noAdjustHandles="1" noChangeArrowheads="1" noChangeShapeType="1" noTextEdit="1"/>
              </p:cNvSpPr>
              <p:nvPr/>
            </p:nvSpPr>
            <p:spPr>
              <a:xfrm>
                <a:off x="9213937" y="2738564"/>
                <a:ext cx="410818" cy="276999"/>
              </a:xfrm>
              <a:prstGeom prst="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0038AD-5E57-5D4D-9E19-CF90BCC1CA3E}"/>
                  </a:ext>
                </a:extLst>
              </p:cNvPr>
              <p:cNvSpPr txBox="1"/>
              <p:nvPr/>
            </p:nvSpPr>
            <p:spPr>
              <a:xfrm>
                <a:off x="8518561" y="2788068"/>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𝑊</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oMath>
                  </m:oMathPara>
                </a14:m>
                <a:endParaRPr lang="en-US" sz="1200" dirty="0"/>
              </a:p>
            </p:txBody>
          </p:sp>
        </mc:Choice>
        <mc:Fallback xmlns="">
          <p:sp>
            <p:nvSpPr>
              <p:cNvPr id="13" name="TextBox 12">
                <a:extLst>
                  <a:ext uri="{FF2B5EF4-FFF2-40B4-BE49-F238E27FC236}">
                    <a16:creationId xmlns:a16="http://schemas.microsoft.com/office/drawing/2014/main" id="{130038AD-5E57-5D4D-9E19-CF90BCC1CA3E}"/>
                  </a:ext>
                </a:extLst>
              </p:cNvPr>
              <p:cNvSpPr txBox="1">
                <a:spLocks noRot="1" noChangeAspect="1" noMove="1" noResize="1" noEditPoints="1" noAdjustHandles="1" noChangeArrowheads="1" noChangeShapeType="1" noTextEdit="1"/>
              </p:cNvSpPr>
              <p:nvPr/>
            </p:nvSpPr>
            <p:spPr>
              <a:xfrm>
                <a:off x="8518561" y="2788068"/>
                <a:ext cx="410818" cy="276999"/>
              </a:xfrm>
              <a:prstGeom prst="rect">
                <a:avLst/>
              </a:prstGeom>
              <a:blipFill>
                <a:blip r:embed="rId9"/>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14EBCE-3A43-9A41-A342-84DD3A408274}"/>
                  </a:ext>
                </a:extLst>
              </p:cNvPr>
              <p:cNvSpPr txBox="1"/>
              <p:nvPr/>
            </p:nvSpPr>
            <p:spPr>
              <a:xfrm>
                <a:off x="603699" y="354329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B14EBCE-3A43-9A41-A342-84DD3A408274}"/>
                  </a:ext>
                </a:extLst>
              </p:cNvPr>
              <p:cNvSpPr txBox="1">
                <a:spLocks noRot="1" noChangeAspect="1" noMove="1" noResize="1" noEditPoints="1" noAdjustHandles="1" noChangeArrowheads="1" noChangeShapeType="1" noTextEdit="1"/>
              </p:cNvSpPr>
              <p:nvPr/>
            </p:nvSpPr>
            <p:spPr>
              <a:xfrm>
                <a:off x="603699" y="3543294"/>
                <a:ext cx="3869553" cy="335476"/>
              </a:xfrm>
              <a:prstGeom prst="rect">
                <a:avLst/>
              </a:prstGeom>
              <a:blipFill>
                <a:blip r:embed="rId10"/>
                <a:stretch>
                  <a:fillRect b="-1071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6C29C33-734F-7B42-81CE-46FACA145E78}"/>
              </a:ext>
            </a:extLst>
          </p:cNvPr>
          <p:cNvSpPr txBox="1"/>
          <p:nvPr/>
        </p:nvSpPr>
        <p:spPr>
          <a:xfrm>
            <a:off x="974196" y="2410356"/>
            <a:ext cx="3869553" cy="707886"/>
          </a:xfrm>
          <a:prstGeom prst="rect">
            <a:avLst/>
          </a:prstGeom>
          <a:noFill/>
        </p:spPr>
        <p:txBody>
          <a:bodyPr wrap="square" rtlCol="0">
            <a:spAutoFit/>
          </a:bodyPr>
          <a:lstStyle/>
          <a:p>
            <a:r>
              <a:rPr lang="en-US" sz="2000" b="1" dirty="0">
                <a:latin typeface="Quicksand" pitchFamily="2" charset="77"/>
              </a:rPr>
              <a:t>Calculate Output of Each Node Sequentially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D7F4F5-843C-C449-B4DF-9E5E13FCD82D}"/>
                  </a:ext>
                </a:extLst>
              </p:cNvPr>
              <p:cNvSpPr txBox="1"/>
              <p:nvPr/>
            </p:nvSpPr>
            <p:spPr>
              <a:xfrm>
                <a:off x="603699" y="393561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9" name="TextBox 18">
                <a:extLst>
                  <a:ext uri="{FF2B5EF4-FFF2-40B4-BE49-F238E27FC236}">
                    <a16:creationId xmlns:a16="http://schemas.microsoft.com/office/drawing/2014/main" id="{49D7F4F5-843C-C449-B4DF-9E5E13FCD82D}"/>
                  </a:ext>
                </a:extLst>
              </p:cNvPr>
              <p:cNvSpPr txBox="1">
                <a:spLocks noRot="1" noChangeAspect="1" noMove="1" noResize="1" noEditPoints="1" noAdjustHandles="1" noChangeArrowheads="1" noChangeShapeType="1" noTextEdit="1"/>
              </p:cNvSpPr>
              <p:nvPr/>
            </p:nvSpPr>
            <p:spPr>
              <a:xfrm>
                <a:off x="603699" y="3935617"/>
                <a:ext cx="3869553" cy="307777"/>
              </a:xfrm>
              <a:prstGeom prst="rect">
                <a:avLst/>
              </a:prstGeom>
              <a:blipFill>
                <a:blip r:embed="rId11"/>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4F328D2-6EC4-0343-8480-E872B69ECE4D}"/>
              </a:ext>
            </a:extLst>
          </p:cNvPr>
          <p:cNvSpPr txBox="1"/>
          <p:nvPr/>
        </p:nvSpPr>
        <p:spPr>
          <a:xfrm>
            <a:off x="974195" y="4327940"/>
            <a:ext cx="3869553" cy="707886"/>
          </a:xfrm>
          <a:prstGeom prst="rect">
            <a:avLst/>
          </a:prstGeom>
          <a:noFill/>
        </p:spPr>
        <p:txBody>
          <a:bodyPr wrap="square" rtlCol="0">
            <a:spAutoFit/>
          </a:bodyPr>
          <a:lstStyle/>
          <a:p>
            <a:r>
              <a:rPr lang="en-US" sz="2000" b="1" dirty="0">
                <a:latin typeface="Quicksand" pitchFamily="2" charset="77"/>
              </a:rPr>
              <a:t>Eventually We Obtain Model’s Predictions</a:t>
            </a:r>
          </a:p>
        </p:txBody>
      </p:sp>
    </p:spTree>
    <p:extLst>
      <p:ext uri="{BB962C8B-B14F-4D97-AF65-F5344CB8AC3E}">
        <p14:creationId xmlns:p14="http://schemas.microsoft.com/office/powerpoint/2010/main" val="1347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13</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Calculate Loss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5208104" y="392540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Loss Functions</a:t>
            </a:r>
          </a:p>
        </p:txBody>
      </p:sp>
      <p:pic>
        <p:nvPicPr>
          <p:cNvPr id="17410" name="Picture 2">
            <a:extLst>
              <a:ext uri="{FF2B5EF4-FFF2-40B4-BE49-F238E27FC236}">
                <a16:creationId xmlns:a16="http://schemas.microsoft.com/office/drawing/2014/main" id="{5C165F26-6CBE-154E-A0BD-ACB29E8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615" y="2856856"/>
            <a:ext cx="3267133" cy="4709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081A554-86EC-8643-9CCD-62C8AB134530}"/>
              </a:ext>
            </a:extLst>
          </p:cNvPr>
          <p:cNvSpPr txBox="1"/>
          <p:nvPr/>
        </p:nvSpPr>
        <p:spPr>
          <a:xfrm>
            <a:off x="974196" y="2410356"/>
            <a:ext cx="4353178" cy="3170099"/>
          </a:xfrm>
          <a:prstGeom prst="rect">
            <a:avLst/>
          </a:prstGeom>
          <a:noFill/>
        </p:spPr>
        <p:txBody>
          <a:bodyPr wrap="square" rtlCol="0">
            <a:spAutoFit/>
          </a:bodyPr>
          <a:lstStyle/>
          <a:p>
            <a:r>
              <a:rPr lang="en-US" sz="2000" b="1" u="sng" dirty="0">
                <a:latin typeface="Quicksand" pitchFamily="2" charset="77"/>
              </a:rPr>
              <a:t>Cross-Entropy / Log-Loss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binary outcomes. Value grows exponentially larger as the predicted probability moves away from the true 0,1 label.</a:t>
            </a:r>
          </a:p>
          <a:p>
            <a:pPr marL="171450" indent="-171450">
              <a:buFont typeface="Arial" panose="020B0604020202020204" pitchFamily="34" charset="0"/>
              <a:buChar char="•"/>
            </a:pPr>
            <a:r>
              <a:rPr lang="en-US" sz="2000" dirty="0">
                <a:latin typeface="Quicksand" pitchFamily="2" charset="77"/>
              </a:rPr>
              <a:t>Multi-category outcomes have an analogous loss function known as categorical cross-entropy.</a:t>
            </a:r>
            <a:endParaRPr lang="en-US" sz="1400" dirty="0">
              <a:latin typeface="Quicksand" pitchFamily="2" charset="77"/>
            </a:endParaRPr>
          </a:p>
        </p:txBody>
      </p:sp>
      <p:sp>
        <p:nvSpPr>
          <p:cNvPr id="22" name="TextBox 21">
            <a:extLst>
              <a:ext uri="{FF2B5EF4-FFF2-40B4-BE49-F238E27FC236}">
                <a16:creationId xmlns:a16="http://schemas.microsoft.com/office/drawing/2014/main" id="{423C1AC5-9DD4-C849-8EE6-FCAD129AC885}"/>
              </a:ext>
            </a:extLst>
          </p:cNvPr>
          <p:cNvSpPr txBox="1"/>
          <p:nvPr/>
        </p:nvSpPr>
        <p:spPr>
          <a:xfrm>
            <a:off x="6626248" y="4566834"/>
            <a:ext cx="4353178" cy="1938992"/>
          </a:xfrm>
          <a:prstGeom prst="rect">
            <a:avLst/>
          </a:prstGeom>
          <a:noFill/>
        </p:spPr>
        <p:txBody>
          <a:bodyPr wrap="square" rtlCol="0">
            <a:spAutoFit/>
          </a:bodyPr>
          <a:lstStyle/>
          <a:p>
            <a:r>
              <a:rPr lang="en-US" sz="2000" b="1" u="sng" dirty="0">
                <a:latin typeface="Quicksand" pitchFamily="2" charset="77"/>
              </a:rPr>
              <a:t>MSE / Quadratic / L2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larger errors penalized exponentially more. This should look familiar!</a:t>
            </a:r>
            <a:endParaRPr lang="en-US" sz="1400" dirty="0">
              <a:latin typeface="Quicksand" pitchFamily="2" charset="77"/>
            </a:endParaRPr>
          </a:p>
        </p:txBody>
      </p:sp>
      <p:pic>
        <p:nvPicPr>
          <p:cNvPr id="17412" name="Picture 4">
            <a:extLst>
              <a:ext uri="{FF2B5EF4-FFF2-40B4-BE49-F238E27FC236}">
                <a16:creationId xmlns:a16="http://schemas.microsoft.com/office/drawing/2014/main" id="{4AFA1031-AD7A-084B-AC8A-FC6AE5195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5892" y="5117512"/>
            <a:ext cx="1608338" cy="3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0F1F266-8EAF-D04E-9DBA-E5D2077F8217}"/>
              </a:ext>
            </a:extLst>
          </p:cNvPr>
          <p:cNvSpPr txBox="1"/>
          <p:nvPr/>
        </p:nvSpPr>
        <p:spPr>
          <a:xfrm>
            <a:off x="6657641" y="1968967"/>
            <a:ext cx="4353178" cy="2246769"/>
          </a:xfrm>
          <a:prstGeom prst="rect">
            <a:avLst/>
          </a:prstGeom>
          <a:noFill/>
        </p:spPr>
        <p:txBody>
          <a:bodyPr wrap="square" rtlCol="0">
            <a:spAutoFit/>
          </a:bodyPr>
          <a:lstStyle/>
          <a:p>
            <a:r>
              <a:rPr lang="en-US" sz="2000" b="1" u="sng" dirty="0">
                <a:latin typeface="Quicksand" pitchFamily="2" charset="77"/>
              </a:rPr>
              <a:t>MAE / L1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Errors are penalized homogenously, in magnitude and direction. This should look familiar!</a:t>
            </a:r>
            <a:endParaRPr lang="en-US" sz="1400" dirty="0">
              <a:latin typeface="Quicksand" pitchFamily="2" charset="77"/>
            </a:endParaRPr>
          </a:p>
        </p:txBody>
      </p:sp>
      <p:pic>
        <p:nvPicPr>
          <p:cNvPr id="17414" name="Picture 6">
            <a:extLst>
              <a:ext uri="{FF2B5EF4-FFF2-40B4-BE49-F238E27FC236}">
                <a16:creationId xmlns:a16="http://schemas.microsoft.com/office/drawing/2014/main" id="{82C193EF-1C27-CF48-9101-FB941B97B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892" y="2510440"/>
            <a:ext cx="1767574" cy="37473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A7605B7-F1EC-5A4F-BE26-FB598C00B3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6576" y="5580455"/>
            <a:ext cx="2044700" cy="67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6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DC5D06-1C2C-C847-BC45-10984F0A0D39}"/>
              </a:ext>
            </a:extLst>
          </p:cNvPr>
          <p:cNvSpPr>
            <a:spLocks noGrp="1"/>
          </p:cNvSpPr>
          <p:nvPr>
            <p:ph type="sldNum" sz="quarter" idx="12"/>
          </p:nvPr>
        </p:nvSpPr>
        <p:spPr/>
        <p:txBody>
          <a:bodyPr/>
          <a:lstStyle/>
          <a:p>
            <a:fld id="{5F85BDAF-76E7-5E4A-80A9-F732B06DC713}" type="slidenum">
              <a:rPr lang="en-US" smtClean="0"/>
              <a:t>15</a:t>
            </a:fld>
            <a:endParaRPr lang="en-US"/>
          </a:p>
        </p:txBody>
      </p:sp>
      <p:sp>
        <p:nvSpPr>
          <p:cNvPr id="5" name="TextBox 4">
            <a:extLst>
              <a:ext uri="{FF2B5EF4-FFF2-40B4-BE49-F238E27FC236}">
                <a16:creationId xmlns:a16="http://schemas.microsoft.com/office/drawing/2014/main" id="{60CD6845-6BAF-0A47-9CAE-ECCB93CD2E26}"/>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Binary Cross-Entropy Loss</a:t>
            </a:r>
          </a:p>
        </p:txBody>
      </p:sp>
      <p:pic>
        <p:nvPicPr>
          <p:cNvPr id="2050" name="Picture 2">
            <a:extLst>
              <a:ext uri="{FF2B5EF4-FFF2-40B4-BE49-F238E27FC236}">
                <a16:creationId xmlns:a16="http://schemas.microsoft.com/office/drawing/2014/main" id="{C44084E8-9764-A049-8555-3E6F681082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1" b="3664"/>
          <a:stretch/>
        </p:blipFill>
        <p:spPr bwMode="auto">
          <a:xfrm>
            <a:off x="1758950" y="4004937"/>
            <a:ext cx="8674100" cy="24914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F65071-9A7F-C44A-A286-9CFCC929406C}"/>
              </a:ext>
            </a:extLst>
          </p:cNvPr>
          <p:cNvSpPr txBox="1"/>
          <p:nvPr/>
        </p:nvSpPr>
        <p:spPr>
          <a:xfrm>
            <a:off x="929424" y="1976448"/>
            <a:ext cx="10136141" cy="1846659"/>
          </a:xfrm>
          <a:prstGeom prst="rect">
            <a:avLst/>
          </a:prstGeom>
          <a:noFill/>
        </p:spPr>
        <p:txBody>
          <a:bodyPr wrap="square" rtlCol="0">
            <a:spAutoFit/>
          </a:bodyPr>
          <a:lstStyle/>
          <a:p>
            <a:r>
              <a:rPr lang="en-US" sz="2000" b="1" dirty="0">
                <a:latin typeface="Quicksand" pitchFamily="2" charset="77"/>
              </a:rPr>
              <a:t>Piecemeal Function:</a:t>
            </a:r>
          </a:p>
          <a:p>
            <a:pPr marL="688975" lvl="1" indent="-230188">
              <a:buFont typeface="Arial" panose="020B0604020202020204" pitchFamily="34" charset="0"/>
              <a:buChar char="•"/>
            </a:pPr>
            <a:r>
              <a:rPr lang="en-US" sz="2000" dirty="0">
                <a:latin typeface="Quicksand" pitchFamily="2" charset="77"/>
              </a:rPr>
              <a:t>If ground truth is 1, then loss is -1*log(</a:t>
            </a:r>
            <a:r>
              <a:rPr lang="en-US" sz="2000" i="1" dirty="0">
                <a:latin typeface="Quicksand" pitchFamily="2" charset="77"/>
              </a:rPr>
              <a:t>p</a:t>
            </a:r>
            <a:r>
              <a:rPr lang="en-US" sz="2000" dirty="0">
                <a:latin typeface="Quicksand" pitchFamily="2" charset="77"/>
              </a:rPr>
              <a:t>). As prediction approaches 1, loss approaches 0. As prediction approaches 0, loss grows exponentially.</a:t>
            </a:r>
          </a:p>
          <a:p>
            <a:pPr marL="688975" lvl="1" indent="-230188">
              <a:buFont typeface="Arial" panose="020B0604020202020204" pitchFamily="34" charset="0"/>
              <a:buChar char="•"/>
            </a:pPr>
            <a:r>
              <a:rPr lang="en-US" sz="2000" dirty="0">
                <a:latin typeface="Quicksand" pitchFamily="2" charset="77"/>
              </a:rPr>
              <a:t>If ground truth is 0, then loss is -1*log(1-</a:t>
            </a:r>
            <a:r>
              <a:rPr lang="en-US" sz="2000" i="1" dirty="0">
                <a:latin typeface="Quicksand" pitchFamily="2" charset="77"/>
              </a:rPr>
              <a:t>p</a:t>
            </a:r>
            <a:r>
              <a:rPr lang="en-US" sz="2000" dirty="0">
                <a:latin typeface="Quicksand" pitchFamily="2" charset="77"/>
              </a:rPr>
              <a:t>). As prediction approaches 1, loss rises exponentially. As prediction approaches 0, loss approaches 0. </a:t>
            </a:r>
          </a:p>
          <a:p>
            <a:pPr marL="171450" indent="-171450">
              <a:buFont typeface="Arial" panose="020B0604020202020204" pitchFamily="34" charset="0"/>
              <a:buChar char="•"/>
            </a:pPr>
            <a:endParaRPr lang="en-US" sz="1400" dirty="0">
              <a:latin typeface="Quicksand" pitchFamily="2" charset="77"/>
            </a:endParaRPr>
          </a:p>
        </p:txBody>
      </p:sp>
      <p:pic>
        <p:nvPicPr>
          <p:cNvPr id="8" name="Picture 2">
            <a:extLst>
              <a:ext uri="{FF2B5EF4-FFF2-40B4-BE49-F238E27FC236}">
                <a16:creationId xmlns:a16="http://schemas.microsoft.com/office/drawing/2014/main" id="{567C652F-7811-CE49-BFDE-9E37FC968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633" y="1727961"/>
            <a:ext cx="3267133" cy="47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2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Backpropagation</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706A19-F6CF-A64C-BA43-506F2F0CFFE4}"/>
              </a:ext>
            </a:extLst>
          </p:cNvPr>
          <p:cNvSpPr/>
          <p:nvPr/>
        </p:nvSpPr>
        <p:spPr>
          <a:xfrm>
            <a:off x="2862470" y="3975652"/>
            <a:ext cx="2464904" cy="1990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79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Derivative = “Rate” of Change</a:t>
            </a:r>
          </a:p>
        </p:txBody>
      </p:sp>
      <p:pic>
        <p:nvPicPr>
          <p:cNvPr id="18434" name="Picture 2">
            <a:extLst>
              <a:ext uri="{FF2B5EF4-FFF2-40B4-BE49-F238E27FC236}">
                <a16:creationId xmlns:a16="http://schemas.microsoft.com/office/drawing/2014/main" id="{81BE6F6C-26B8-F847-9B25-163C83924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63" y="2883195"/>
            <a:ext cx="3733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1CA33533-C4AB-6643-92D3-937FA8D73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248" y="2438695"/>
            <a:ext cx="37338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1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18</a:t>
            </a:fld>
            <a:endParaRPr lang="en-US"/>
          </a:p>
        </p:txBody>
      </p:sp>
      <p:pic>
        <p:nvPicPr>
          <p:cNvPr id="21506" name="Picture 2" descr="15: Stochastic gradient descent with a two-dimensional error function... |  Download Scientific Diagram">
            <a:extLst>
              <a:ext uri="{FF2B5EF4-FFF2-40B4-BE49-F238E27FC236}">
                <a16:creationId xmlns:a16="http://schemas.microsoft.com/office/drawing/2014/main" id="{DA602D45-41BE-6140-B064-FE9D4722D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6" y="1627551"/>
            <a:ext cx="10795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5103CA-D69D-7B4A-8581-338BF267898D}"/>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Gradient = Derivative in Multiple Dimensions</a:t>
            </a:r>
          </a:p>
        </p:txBody>
      </p:sp>
    </p:spTree>
    <p:extLst>
      <p:ext uri="{BB962C8B-B14F-4D97-AF65-F5344CB8AC3E}">
        <p14:creationId xmlns:p14="http://schemas.microsoft.com/office/powerpoint/2010/main" val="18792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19</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Gradient Descent</a:t>
            </a:r>
          </a:p>
        </p:txBody>
      </p:sp>
      <p:pic>
        <p:nvPicPr>
          <p:cNvPr id="7" name="Picture 6">
            <a:extLst>
              <a:ext uri="{FF2B5EF4-FFF2-40B4-BE49-F238E27FC236}">
                <a16:creationId xmlns:a16="http://schemas.microsoft.com/office/drawing/2014/main" id="{C75DA0D0-C971-C046-BC50-F1D2B281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66" y="1894922"/>
            <a:ext cx="4038468" cy="392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0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046988"/>
          </a:xfrm>
          <a:prstGeom prst="rect">
            <a:avLst/>
          </a:prstGeom>
          <a:noFill/>
        </p:spPr>
        <p:txBody>
          <a:bodyPr wrap="square" rtlCol="0">
            <a:spAutoFit/>
          </a:bodyPr>
          <a:lstStyle/>
          <a:p>
            <a:r>
              <a:rPr lang="en-US" sz="2000" b="1" dirty="0">
                <a:latin typeface="Quicksand" pitchFamily="2" charset="77"/>
              </a:rPr>
              <a:t>1. 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relevant mathematical operations)</a:t>
            </a:r>
          </a:p>
          <a:p>
            <a:pPr marL="628650" lvl="1" indent="-171450">
              <a:buFont typeface="Arial" panose="020B0604020202020204" pitchFamily="34" charset="0"/>
              <a:buChar char="•"/>
            </a:pPr>
            <a:r>
              <a:rPr lang="en-US" dirty="0">
                <a:latin typeface="Quicksand" pitchFamily="2" charset="77"/>
              </a:rPr>
              <a:t>Activation and 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 (with examples)</a:t>
            </a:r>
          </a:p>
          <a:p>
            <a:endParaRPr lang="en-US" sz="2000" b="1" dirty="0">
              <a:latin typeface="Quicksand" pitchFamily="2" charset="77"/>
            </a:endParaRPr>
          </a:p>
          <a:p>
            <a:r>
              <a:rPr lang="en-US" sz="2000" b="1" dirty="0">
                <a:latin typeface="Quicksand" pitchFamily="2" charset="77"/>
              </a:rPr>
              <a:t>2. Building a Linear Classifier</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Overview of </a:t>
            </a:r>
            <a:r>
              <a:rPr lang="en-US" dirty="0" err="1">
                <a:latin typeface="Quicksand" pitchFamily="2" charset="77"/>
              </a:rPr>
              <a:t>Keras</a:t>
            </a:r>
            <a:r>
              <a:rPr lang="en-US" dirty="0">
                <a:latin typeface="Quicksand" pitchFamily="2" charset="77"/>
              </a:rPr>
              <a:t> and </a:t>
            </a:r>
            <a:r>
              <a:rPr lang="en-US" dirty="0" err="1">
                <a:latin typeface="Quicksand" pitchFamily="2" charset="77"/>
              </a:rPr>
              <a:t>Tensorflow</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Implementing a linear classifier in </a:t>
            </a:r>
            <a:r>
              <a:rPr lang="en-US" dirty="0" err="1">
                <a:latin typeface="Quicksand" pitchFamily="2" charset="77"/>
              </a:rPr>
              <a:t>Keras</a:t>
            </a:r>
            <a:r>
              <a:rPr lang="en-US" dirty="0">
                <a:latin typeface="Quicksand" pitchFamily="2" charset="77"/>
              </a:rPr>
              <a:t> (now that we know the components).</a:t>
            </a: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2398758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20</a:t>
            </a:fld>
            <a:endParaRPr lang="en-US"/>
          </a:p>
        </p:txBody>
      </p:sp>
      <p:sp>
        <p:nvSpPr>
          <p:cNvPr id="8" name="TextBox 7">
            <a:extLst>
              <a:ext uri="{FF2B5EF4-FFF2-40B4-BE49-F238E27FC236}">
                <a16:creationId xmlns:a16="http://schemas.microsoft.com/office/drawing/2014/main" id="{7B9B5F50-BB70-3541-8FFE-7A90CE27BC3D}"/>
              </a:ext>
            </a:extLst>
          </p:cNvPr>
          <p:cNvSpPr txBox="1"/>
          <p:nvPr/>
        </p:nvSpPr>
        <p:spPr>
          <a:xfrm>
            <a:off x="1572035" y="1730756"/>
            <a:ext cx="3869553" cy="1231106"/>
          </a:xfrm>
          <a:prstGeom prst="rect">
            <a:avLst/>
          </a:prstGeom>
          <a:noFill/>
        </p:spPr>
        <p:txBody>
          <a:bodyPr wrap="square" rtlCol="0">
            <a:spAutoFit/>
          </a:bodyPr>
          <a:lstStyle/>
          <a:p>
            <a:r>
              <a:rPr lang="en-US" sz="2000" b="1" dirty="0">
                <a:latin typeface="Quicksand" pitchFamily="2" charset="77"/>
              </a:rPr>
              <a:t>Recall that Each Node’s Output Can be Expressed as a Function of the Prior Nodes’ Outputs</a:t>
            </a:r>
          </a:p>
          <a:p>
            <a:pPr marL="171450" indent="-171450">
              <a:buFont typeface="Arial" panose="020B0604020202020204" pitchFamily="34" charset="0"/>
              <a:buChar char="•"/>
            </a:pPr>
            <a:endParaRPr lang="en-US" sz="1400" dirty="0">
              <a:latin typeface="Quicksand" pitchFamily="2" charset="77"/>
            </a:endParaRPr>
          </a:p>
        </p:txBody>
      </p:sp>
      <p:sp>
        <p:nvSpPr>
          <p:cNvPr id="9" name="TextBox 8">
            <a:extLst>
              <a:ext uri="{FF2B5EF4-FFF2-40B4-BE49-F238E27FC236}">
                <a16:creationId xmlns:a16="http://schemas.microsoft.com/office/drawing/2014/main" id="{4ABFC8D7-0D1F-354C-BFB5-C32540C56518}"/>
              </a:ext>
            </a:extLst>
          </p:cNvPr>
          <p:cNvSpPr txBox="1"/>
          <p:nvPr/>
        </p:nvSpPr>
        <p:spPr>
          <a:xfrm>
            <a:off x="6311510" y="1713517"/>
            <a:ext cx="4613246" cy="2554545"/>
          </a:xfrm>
          <a:prstGeom prst="rect">
            <a:avLst/>
          </a:prstGeom>
          <a:noFill/>
        </p:spPr>
        <p:txBody>
          <a:bodyPr wrap="square" rtlCol="0">
            <a:spAutoFit/>
          </a:bodyPr>
          <a:lstStyle/>
          <a:p>
            <a:r>
              <a:rPr lang="en-US" sz="2000" b="1" dirty="0">
                <a:latin typeface="Quicksand" pitchFamily="2" charset="77"/>
              </a:rPr>
              <a:t>Start at the final nodes in the network and work backwards </a:t>
            </a:r>
          </a:p>
          <a:p>
            <a:pPr marL="342900" indent="-342900">
              <a:buFont typeface="Arial" panose="020B0604020202020204" pitchFamily="34" charset="0"/>
              <a:buChar char="•"/>
            </a:pPr>
            <a:r>
              <a:rPr lang="en-US" sz="2000" dirty="0">
                <a:latin typeface="Quicksand" pitchFamily="2" charset="77"/>
              </a:rPr>
              <a:t>We calculate partial derivatives </a:t>
            </a:r>
            <a:r>
              <a:rPr lang="en-US" sz="2000" dirty="0" err="1">
                <a:latin typeface="Quicksand" pitchFamily="2" charset="77"/>
              </a:rPr>
              <a:t>w.r.t.</a:t>
            </a:r>
            <a:r>
              <a:rPr lang="en-US" sz="2000" dirty="0">
                <a:latin typeface="Quicksand" pitchFamily="2" charset="77"/>
              </a:rPr>
              <a:t> their inputs / weights. </a:t>
            </a:r>
          </a:p>
          <a:p>
            <a:pPr marL="342900" indent="-342900">
              <a:buFont typeface="Arial" panose="020B0604020202020204" pitchFamily="34" charset="0"/>
              <a:buChar char="•"/>
            </a:pPr>
            <a:r>
              <a:rPr lang="en-US" sz="2000" dirty="0">
                <a:latin typeface="Quicksand" pitchFamily="2" charset="77"/>
              </a:rPr>
              <a:t>Then, use those partial derivatives and work backward into earlier layers to get partial derivatives </a:t>
            </a:r>
            <a:r>
              <a:rPr lang="en-US" sz="2000" dirty="0" err="1">
                <a:latin typeface="Quicksand" pitchFamily="2" charset="77"/>
              </a:rPr>
              <a:t>w.r.t.</a:t>
            </a:r>
            <a:r>
              <a:rPr lang="en-US" sz="2000" dirty="0">
                <a:latin typeface="Quicksand" pitchFamily="2" charset="77"/>
              </a:rPr>
              <a:t> </a:t>
            </a:r>
            <a:r>
              <a:rPr lang="en-US" sz="2000" i="1" dirty="0">
                <a:latin typeface="Quicksand" pitchFamily="2" charset="77"/>
              </a:rPr>
              <a:t>their </a:t>
            </a:r>
            <a:r>
              <a:rPr lang="en-US" sz="2000" dirty="0">
                <a:latin typeface="Quicksand" pitchFamily="2" charset="77"/>
              </a:rPr>
              <a:t>inputs / weights, and so on. </a:t>
            </a:r>
            <a:endParaRPr lang="en-US" sz="1400" dirty="0">
              <a:latin typeface="Quicksand" pitchFamily="2" charset="77"/>
            </a:endParaRPr>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Derivatives of Loss </a:t>
            </a:r>
            <a:r>
              <a:rPr lang="en-US" sz="5400" dirty="0" err="1">
                <a:latin typeface="Economica" panose="02000506040000020004" pitchFamily="2" charset="77"/>
              </a:rPr>
              <a:t>w.r.t</a:t>
            </a:r>
            <a:r>
              <a:rPr lang="en-US" sz="5400" dirty="0">
                <a:latin typeface="Economica" panose="02000506040000020004" pitchFamily="2" charset="77"/>
              </a:rPr>
              <a:t> All Parameters</a:t>
            </a:r>
          </a:p>
        </p:txBody>
      </p:sp>
      <p:pic>
        <p:nvPicPr>
          <p:cNvPr id="13" name="Picture 8" descr="The structure of a simple Multi-Layer Feedfoward Neural Network | Download  Scientific Diagram">
            <a:extLst>
              <a:ext uri="{FF2B5EF4-FFF2-40B4-BE49-F238E27FC236}">
                <a16:creationId xmlns:a16="http://schemas.microsoft.com/office/drawing/2014/main" id="{E48FB55A-2267-B348-A8D8-BA27C09E88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9" t="1950" r="2209" b="1954"/>
          <a:stretch/>
        </p:blipFill>
        <p:spPr bwMode="auto">
          <a:xfrm>
            <a:off x="2477300" y="4260581"/>
            <a:ext cx="3141113" cy="227833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8C56A04-08CB-CF45-8E1A-2114CDE0FEA6}"/>
              </a:ext>
            </a:extLst>
          </p:cNvPr>
          <p:cNvCxnSpPr/>
          <p:nvPr/>
        </p:nvCxnSpPr>
        <p:spPr>
          <a:xfrm flipH="1">
            <a:off x="2751670" y="4068417"/>
            <a:ext cx="25923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BB258D-4D5D-7740-B4B4-065B295BD81D}"/>
                  </a:ext>
                </a:extLst>
              </p:cNvPr>
              <p:cNvSpPr txBox="1"/>
              <p:nvPr/>
            </p:nvSpPr>
            <p:spPr>
              <a:xfrm>
                <a:off x="1267235" y="277506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10" name="TextBox 9">
                <a:extLst>
                  <a:ext uri="{FF2B5EF4-FFF2-40B4-BE49-F238E27FC236}">
                    <a16:creationId xmlns:a16="http://schemas.microsoft.com/office/drawing/2014/main" id="{3CBB258D-4D5D-7740-B4B4-065B295BD81D}"/>
                  </a:ext>
                </a:extLst>
              </p:cNvPr>
              <p:cNvSpPr txBox="1">
                <a:spLocks noRot="1" noChangeAspect="1" noMove="1" noResize="1" noEditPoints="1" noAdjustHandles="1" noChangeArrowheads="1" noChangeShapeType="1" noTextEdit="1"/>
              </p:cNvSpPr>
              <p:nvPr/>
            </p:nvSpPr>
            <p:spPr>
              <a:xfrm>
                <a:off x="1267235" y="2775060"/>
                <a:ext cx="3869553" cy="317203"/>
              </a:xfrm>
              <a:prstGeom prst="rect">
                <a:avLst/>
              </a:prstGeom>
              <a:blipFill>
                <a:blip r:embed="rId3"/>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B83DA0-DCA0-F747-A491-6811B19FA65C}"/>
                  </a:ext>
                </a:extLst>
              </p:cNvPr>
              <p:cNvSpPr txBox="1"/>
              <p:nvPr/>
            </p:nvSpPr>
            <p:spPr>
              <a:xfrm>
                <a:off x="1267235" y="317615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1" name="TextBox 10">
                <a:extLst>
                  <a:ext uri="{FF2B5EF4-FFF2-40B4-BE49-F238E27FC236}">
                    <a16:creationId xmlns:a16="http://schemas.microsoft.com/office/drawing/2014/main" id="{9FB83DA0-DCA0-F747-A491-6811B19FA65C}"/>
                  </a:ext>
                </a:extLst>
              </p:cNvPr>
              <p:cNvSpPr txBox="1">
                <a:spLocks noRot="1" noChangeAspect="1" noMove="1" noResize="1" noEditPoints="1" noAdjustHandles="1" noChangeArrowheads="1" noChangeShapeType="1" noTextEdit="1"/>
              </p:cNvSpPr>
              <p:nvPr/>
            </p:nvSpPr>
            <p:spPr>
              <a:xfrm>
                <a:off x="1267235" y="3176154"/>
                <a:ext cx="3869553" cy="335476"/>
              </a:xfrm>
              <a:prstGeom prst="rect">
                <a:avLst/>
              </a:prstGeom>
              <a:blipFill>
                <a:blip r:embed="rId4"/>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100C5BF-05B9-3943-A94E-9B80624B690A}"/>
                  </a:ext>
                </a:extLst>
              </p:cNvPr>
              <p:cNvSpPr txBox="1"/>
              <p:nvPr/>
            </p:nvSpPr>
            <p:spPr>
              <a:xfrm>
                <a:off x="1267235" y="356847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100C5BF-05B9-3943-A94E-9B80624B690A}"/>
                  </a:ext>
                </a:extLst>
              </p:cNvPr>
              <p:cNvSpPr txBox="1">
                <a:spLocks noRot="1" noChangeAspect="1" noMove="1" noResize="1" noEditPoints="1" noAdjustHandles="1" noChangeArrowheads="1" noChangeShapeType="1" noTextEdit="1"/>
              </p:cNvSpPr>
              <p:nvPr/>
            </p:nvSpPr>
            <p:spPr>
              <a:xfrm>
                <a:off x="1267235" y="3568477"/>
                <a:ext cx="3869553" cy="30777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493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21</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Simplifying Gradients: Computation Graph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8E4DC2-FAAE-4A47-93BF-5B8D61BF437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4" name="TextBox 13">
                <a:extLst>
                  <a:ext uri="{FF2B5EF4-FFF2-40B4-BE49-F238E27FC236}">
                    <a16:creationId xmlns:a16="http://schemas.microsoft.com/office/drawing/2014/main" id="{728E4DC2-FAAE-4A47-93BF-5B8D61BF437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073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22</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Working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8610600" y="299499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9003190" y="4441006"/>
                <a:ext cx="1921566" cy="618246"/>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9003190" y="4441006"/>
                <a:ext cx="1921566" cy="618246"/>
              </a:xfrm>
              <a:prstGeom prst="rect">
                <a:avLst/>
              </a:prstGeom>
              <a:blipFill>
                <a:blip r:embed="rId10"/>
                <a:stretch>
                  <a:fillRect b="-6000"/>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8703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23</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8717"/>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𝑑𝑢</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𝑢</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𝑑𝑢</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8717"/>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2355671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24</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9515"/>
                <a:ext cx="2661610" cy="2224263"/>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𝑑𝑐</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𝑑𝑐</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9515"/>
                <a:ext cx="2661610" cy="2224263"/>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1877089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25</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𝑑𝑎</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𝑎</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𝑎</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4=12</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802075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26</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6=18</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DBE7C0-E3CC-2249-84A0-8BA2B97E7010}"/>
                  </a:ext>
                </a:extLst>
              </p:cNvPr>
              <p:cNvSpPr txBox="1"/>
              <p:nvPr/>
            </p:nvSpPr>
            <p:spPr>
              <a:xfrm>
                <a:off x="8797643" y="1640330"/>
                <a:ext cx="1349205"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oMath>
                  </m:oMathPara>
                </a14:m>
                <a:endParaRPr lang="en-US" dirty="0"/>
              </a:p>
            </p:txBody>
          </p:sp>
        </mc:Choice>
        <mc:Fallback xmlns="">
          <p:sp>
            <p:nvSpPr>
              <p:cNvPr id="24" name="TextBox 23">
                <a:extLst>
                  <a:ext uri="{FF2B5EF4-FFF2-40B4-BE49-F238E27FC236}">
                    <a16:creationId xmlns:a16="http://schemas.microsoft.com/office/drawing/2014/main" id="{35DBE7C0-E3CC-2249-84A0-8BA2B97E7010}"/>
                  </a:ext>
                </a:extLst>
              </p:cNvPr>
              <p:cNvSpPr txBox="1">
                <a:spLocks noRot="1" noChangeAspect="1" noMove="1" noResize="1" noEditPoints="1" noAdjustHandles="1" noChangeArrowheads="1" noChangeShapeType="1" noTextEdit="1"/>
              </p:cNvSpPr>
              <p:nvPr/>
            </p:nvSpPr>
            <p:spPr>
              <a:xfrm>
                <a:off x="8797643" y="1640330"/>
                <a:ext cx="1349205" cy="618246"/>
              </a:xfrm>
              <a:prstGeom prst="rect">
                <a:avLst/>
              </a:prstGeom>
              <a:blipFill>
                <a:blip r:embed="rId14"/>
                <a:stretch>
                  <a:fillRect b="-400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95AA8BFA-692C-F94A-8A04-B787743BAB8C}"/>
              </a:ext>
            </a:extLst>
          </p:cNvPr>
          <p:cNvSpPr txBox="1"/>
          <p:nvPr/>
        </p:nvSpPr>
        <p:spPr>
          <a:xfrm>
            <a:off x="7797117" y="4706390"/>
            <a:ext cx="3869553" cy="1538883"/>
          </a:xfrm>
          <a:prstGeom prst="rect">
            <a:avLst/>
          </a:prstGeom>
          <a:noFill/>
        </p:spPr>
        <p:txBody>
          <a:bodyPr wrap="square" rtlCol="0">
            <a:spAutoFit/>
          </a:bodyPr>
          <a:lstStyle/>
          <a:p>
            <a:r>
              <a:rPr lang="en-US" sz="2000" b="1" dirty="0">
                <a:latin typeface="Quicksand" pitchFamily="2" charset="77"/>
              </a:rPr>
              <a:t>We thus update our parameters, a, b, and c, subtracting each’s gradients*epsilon from its current value. Epsilon is the learning rate.</a:t>
            </a:r>
          </a:p>
          <a:p>
            <a:pPr marL="171450" indent="-171450">
              <a:buFont typeface="Arial" panose="020B0604020202020204" pitchFamily="34" charset="0"/>
              <a:buChar char="•"/>
            </a:pPr>
            <a:endParaRPr lang="en-US" sz="1400" dirty="0">
              <a:latin typeface="Quicksand" pitchFamily="2" charset="77"/>
            </a:endParaRPr>
          </a:p>
        </p:txBody>
      </p:sp>
      <p:sp>
        <p:nvSpPr>
          <p:cNvPr id="26" name="TextBox 25">
            <a:extLst>
              <a:ext uri="{FF2B5EF4-FFF2-40B4-BE49-F238E27FC236}">
                <a16:creationId xmlns:a16="http://schemas.microsoft.com/office/drawing/2014/main" id="{01572FE5-E126-C444-851C-A480BC5311DC}"/>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p:spTree>
    <p:extLst>
      <p:ext uri="{BB962C8B-B14F-4D97-AF65-F5344CB8AC3E}">
        <p14:creationId xmlns:p14="http://schemas.microsoft.com/office/powerpoint/2010/main" val="2562987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𝑦</m:t>
                          </m:r>
                        </m:num>
                        <m:den>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e>
                          </m:d>
                        </m:num>
                        <m:den>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8405A04-3F11-E24F-941A-090B2CFC5A80}"/>
                  </a:ext>
                </a:extLst>
              </p:cNvPr>
              <p:cNvSpPr txBox="1"/>
              <p:nvPr/>
            </p:nvSpPr>
            <p:spPr>
              <a:xfrm>
                <a:off x="8149501" y="4241124"/>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4" name="TextBox 83">
                <a:extLst>
                  <a:ext uri="{FF2B5EF4-FFF2-40B4-BE49-F238E27FC236}">
                    <a16:creationId xmlns:a16="http://schemas.microsoft.com/office/drawing/2014/main" id="{48405A04-3F11-E24F-941A-090B2CFC5A80}"/>
                  </a:ext>
                </a:extLst>
              </p:cNvPr>
              <p:cNvSpPr txBox="1">
                <a:spLocks noRot="1" noChangeAspect="1" noMove="1" noResize="1" noEditPoints="1" noAdjustHandles="1" noChangeArrowheads="1" noChangeShapeType="1" noTextEdit="1"/>
              </p:cNvSpPr>
              <p:nvPr/>
            </p:nvSpPr>
            <p:spPr>
              <a:xfrm>
                <a:off x="8149501" y="4241124"/>
                <a:ext cx="3479903" cy="667427"/>
              </a:xfrm>
              <a:prstGeom prst="rect">
                <a:avLst/>
              </a:prstGeom>
              <a:blipFill>
                <a:blip r:embed="rId1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742B14A-44BE-F44A-A46F-8182089F7A4A}"/>
                  </a:ext>
                </a:extLst>
              </p:cNvPr>
              <p:cNvSpPr txBox="1"/>
              <p:nvPr/>
            </p:nvSpPr>
            <p:spPr>
              <a:xfrm>
                <a:off x="8149500" y="5013766"/>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5" name="TextBox 84">
                <a:extLst>
                  <a:ext uri="{FF2B5EF4-FFF2-40B4-BE49-F238E27FC236}">
                    <a16:creationId xmlns:a16="http://schemas.microsoft.com/office/drawing/2014/main" id="{3742B14A-44BE-F44A-A46F-8182089F7A4A}"/>
                  </a:ext>
                </a:extLst>
              </p:cNvPr>
              <p:cNvSpPr txBox="1">
                <a:spLocks noRot="1" noChangeAspect="1" noMove="1" noResize="1" noEditPoints="1" noAdjustHandles="1" noChangeArrowheads="1" noChangeShapeType="1" noTextEdit="1"/>
              </p:cNvSpPr>
              <p:nvPr/>
            </p:nvSpPr>
            <p:spPr>
              <a:xfrm>
                <a:off x="8149500" y="5013766"/>
                <a:ext cx="3479903" cy="667427"/>
              </a:xfrm>
              <a:prstGeom prst="rect">
                <a:avLst/>
              </a:prstGeom>
              <a:blipFill>
                <a:blip r:embed="rId13"/>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2964663" y="4311888"/>
                <a:ext cx="4167808" cy="2308324"/>
              </a:xfrm>
              <a:prstGeom prst="rect">
                <a:avLst/>
              </a:prstGeom>
              <a:noFill/>
            </p:spPr>
            <p:txBody>
              <a:bodyPr wrap="square" rtlCol="0">
                <a:spAutoFit/>
              </a:bodyPr>
              <a:lstStyle/>
              <a:p>
                <a:pPr algn="ctr"/>
                <a:r>
                  <a:rPr lang="en-US" b="1" dirty="0"/>
                  <a:t>Remember that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 </m:t>
                    </m:r>
                  </m:oMath>
                </a14:m>
                <a:r>
                  <a:rPr lang="en-US" b="1" dirty="0"/>
                  <a:t>here is just a placeholder for the argument to the loss function. It happens to be a sigmoid transformation of ‘something’, i.e., </a:t>
                </a:r>
                <a14:m>
                  <m:oMath xmlns:m="http://schemas.openxmlformats.org/officeDocument/2006/math">
                    <m:r>
                      <a:rPr lang="en-US" b="1" i="1">
                        <a:latin typeface="Cambria Math" panose="02040503050406030204" pitchFamily="18" charset="0"/>
                        <a:ea typeface="Cambria Math" panose="02040503050406030204" pitchFamily="18" charset="0"/>
                      </a:rPr>
                      <m:t>𝝋</m:t>
                    </m:r>
                    <m:r>
                      <m:rPr>
                        <m:nor/>
                      </m:rPr>
                      <a:rPr lang="en-US" b="1" dirty="0"/>
                      <m:t>(</m:t>
                    </m:r>
                    <m:r>
                      <m:rPr>
                        <m:nor/>
                      </m:rPr>
                      <a:rPr lang="en-US" b="1" dirty="0"/>
                      <m:t>wx</m:t>
                    </m:r>
                    <m:r>
                      <m:rPr>
                        <m:nor/>
                      </m:rPr>
                      <a:rPr lang="en-US" b="1" dirty="0"/>
                      <m:t>+</m:t>
                    </m:r>
                    <m:r>
                      <m:rPr>
                        <m:nor/>
                      </m:rPr>
                      <a:rPr lang="en-US" b="1" dirty="0"/>
                      <m:t>b</m:t>
                    </m:r>
                    <m:r>
                      <m:rPr>
                        <m:nor/>
                      </m:rPr>
                      <a:rPr lang="en-US" b="1" dirty="0"/>
                      <m:t>)</m:t>
                    </m:r>
                  </m:oMath>
                </a14:m>
                <a:r>
                  <a:rPr lang="en-US" b="1" dirty="0"/>
                  <a:t>, but it doesn’t really matter. We just represent it with some variable name and calculate an expression for the derivative.</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2964663" y="4311888"/>
                <a:ext cx="4167808" cy="2308324"/>
              </a:xfrm>
              <a:prstGeom prst="rect">
                <a:avLst/>
              </a:prstGeom>
              <a:blipFill>
                <a:blip r:embed="rId14"/>
                <a:stretch>
                  <a:fillRect l="-912" t="-1093" r="-2128" b="-3279"/>
                </a:stretch>
              </a:blipFill>
            </p:spPr>
            <p:txBody>
              <a:bodyPr/>
              <a:lstStyle/>
              <a:p>
                <a:r>
                  <a:rPr lang="en-US">
                    <a:noFill/>
                  </a:rPr>
                  <a:t> </a:t>
                </a:r>
              </a:p>
            </p:txBody>
          </p:sp>
        </mc:Fallback>
      </mc:AlternateContent>
    </p:spTree>
    <p:extLst>
      <p:ext uri="{BB962C8B-B14F-4D97-AF65-F5344CB8AC3E}">
        <p14:creationId xmlns:p14="http://schemas.microsoft.com/office/powerpoint/2010/main" val="2312683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7407"/>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3B9CA963-FF5C-F54B-AC98-ABD748C15C16}"/>
              </a:ext>
            </a:extLst>
          </p:cNvPr>
          <p:cNvSpPr txBox="1"/>
          <p:nvPr/>
        </p:nvSpPr>
        <p:spPr>
          <a:xfrm>
            <a:off x="2977327" y="4152835"/>
            <a:ext cx="4167808" cy="646331"/>
          </a:xfrm>
          <a:prstGeom prst="rect">
            <a:avLst/>
          </a:prstGeom>
          <a:noFill/>
        </p:spPr>
        <p:txBody>
          <a:bodyPr wrap="square" rtlCol="0">
            <a:spAutoFit/>
          </a:bodyPr>
          <a:lstStyle/>
          <a:p>
            <a:pPr algn="ctr"/>
            <a:r>
              <a:rPr lang="en-US" b="1" dirty="0"/>
              <a:t>Now we calculate derivative of the sigmoid with respect to its argument, z.</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A91D65-3E03-6F47-A2B7-25071F912344}"/>
                  </a:ext>
                </a:extLst>
              </p:cNvPr>
              <p:cNvSpPr txBox="1"/>
              <p:nvPr/>
            </p:nvSpPr>
            <p:spPr>
              <a:xfrm>
                <a:off x="3304887" y="5073102"/>
                <a:ext cx="4300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27" name="TextBox 26">
                <a:extLst>
                  <a:ext uri="{FF2B5EF4-FFF2-40B4-BE49-F238E27FC236}">
                    <a16:creationId xmlns:a16="http://schemas.microsoft.com/office/drawing/2014/main" id="{92A91D65-3E03-6F47-A2B7-25071F912344}"/>
                  </a:ext>
                </a:extLst>
              </p:cNvPr>
              <p:cNvSpPr txBox="1">
                <a:spLocks noRot="1" noChangeAspect="1" noMove="1" noResize="1" noEditPoints="1" noAdjustHandles="1" noChangeArrowheads="1" noChangeShapeType="1" noTextEdit="1"/>
              </p:cNvSpPr>
              <p:nvPr/>
            </p:nvSpPr>
            <p:spPr>
              <a:xfrm>
                <a:off x="3304887" y="5073102"/>
                <a:ext cx="4300417"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51850DF-07AA-2749-A8BA-08393ADF4FE6}"/>
                  </a:ext>
                </a:extLst>
              </p:cNvPr>
              <p:cNvSpPr txBox="1"/>
              <p:nvPr/>
            </p:nvSpPr>
            <p:spPr>
              <a:xfrm>
                <a:off x="3304887" y="5453455"/>
                <a:ext cx="4300417"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29" name="TextBox 28">
                <a:extLst>
                  <a:ext uri="{FF2B5EF4-FFF2-40B4-BE49-F238E27FC236}">
                    <a16:creationId xmlns:a16="http://schemas.microsoft.com/office/drawing/2014/main" id="{551850DF-07AA-2749-A8BA-08393ADF4FE6}"/>
                  </a:ext>
                </a:extLst>
              </p:cNvPr>
              <p:cNvSpPr txBox="1">
                <a:spLocks noRot="1" noChangeAspect="1" noMove="1" noResize="1" noEditPoints="1" noAdjustHandles="1" noChangeArrowheads="1" noChangeShapeType="1" noTextEdit="1"/>
              </p:cNvSpPr>
              <p:nvPr/>
            </p:nvSpPr>
            <p:spPr>
              <a:xfrm>
                <a:off x="3304887" y="5453455"/>
                <a:ext cx="4300417"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83AF45-6C09-2E4A-96D3-E335F0B39575}"/>
                  </a:ext>
                </a:extLst>
              </p:cNvPr>
              <p:cNvSpPr txBox="1"/>
              <p:nvPr/>
            </p:nvSpPr>
            <p:spPr>
              <a:xfrm>
                <a:off x="3304887" y="5863259"/>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oMath>
                </a14:m>
                <a:endParaRPr lang="en-US" dirty="0"/>
              </a:p>
            </p:txBody>
          </p:sp>
        </mc:Choice>
        <mc:Fallback xmlns="">
          <p:sp>
            <p:nvSpPr>
              <p:cNvPr id="30" name="TextBox 29">
                <a:extLst>
                  <a:ext uri="{FF2B5EF4-FFF2-40B4-BE49-F238E27FC236}">
                    <a16:creationId xmlns:a16="http://schemas.microsoft.com/office/drawing/2014/main" id="{CF83AF45-6C09-2E4A-96D3-E335F0B39575}"/>
                  </a:ext>
                </a:extLst>
              </p:cNvPr>
              <p:cNvSpPr txBox="1">
                <a:spLocks noRot="1" noChangeAspect="1" noMove="1" noResize="1" noEditPoints="1" noAdjustHandles="1" noChangeArrowheads="1" noChangeShapeType="1" noTextEdit="1"/>
              </p:cNvSpPr>
              <p:nvPr/>
            </p:nvSpPr>
            <p:spPr>
              <a:xfrm>
                <a:off x="3304887" y="5863259"/>
                <a:ext cx="4300417" cy="380810"/>
              </a:xfrm>
              <a:prstGeom prst="rect">
                <a:avLst/>
              </a:prstGeom>
              <a:blipFill>
                <a:blip r:embed="rId14"/>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F51755B-1482-4042-ABEB-21B3868A3197}"/>
                  </a:ext>
                </a:extLst>
              </p:cNvPr>
              <p:cNvSpPr txBox="1"/>
              <p:nvPr/>
            </p:nvSpPr>
            <p:spPr>
              <a:xfrm>
                <a:off x="3304887" y="6261911"/>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r>
                  <a:rPr lang="en-US" dirty="0"/>
                  <a:t>)</a:t>
                </a:r>
              </a:p>
            </p:txBody>
          </p:sp>
        </mc:Choice>
        <mc:Fallback xmlns="">
          <p:sp>
            <p:nvSpPr>
              <p:cNvPr id="32" name="TextBox 31">
                <a:extLst>
                  <a:ext uri="{FF2B5EF4-FFF2-40B4-BE49-F238E27FC236}">
                    <a16:creationId xmlns:a16="http://schemas.microsoft.com/office/drawing/2014/main" id="{4F51755B-1482-4042-ABEB-21B3868A3197}"/>
                  </a:ext>
                </a:extLst>
              </p:cNvPr>
              <p:cNvSpPr txBox="1">
                <a:spLocks noRot="1" noChangeAspect="1" noMove="1" noResize="1" noEditPoints="1" noAdjustHandles="1" noChangeArrowheads="1" noChangeShapeType="1" noTextEdit="1"/>
              </p:cNvSpPr>
              <p:nvPr/>
            </p:nvSpPr>
            <p:spPr>
              <a:xfrm>
                <a:off x="3304887" y="6261911"/>
                <a:ext cx="4300417" cy="380810"/>
              </a:xfrm>
              <a:prstGeom prst="rect">
                <a:avLst/>
              </a:prstGeom>
              <a:blipFill>
                <a:blip r:embed="rId15"/>
                <a:stretch>
                  <a:fillRect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CE4914-3878-C542-991E-077A4592774B}"/>
                  </a:ext>
                </a:extLst>
              </p:cNvPr>
              <p:cNvSpPr txBox="1"/>
              <p:nvPr/>
            </p:nvSpPr>
            <p:spPr>
              <a:xfrm>
                <a:off x="8149501" y="4946553"/>
                <a:ext cx="3479903" cy="6182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33" name="TextBox 32">
                <a:extLst>
                  <a:ext uri="{FF2B5EF4-FFF2-40B4-BE49-F238E27FC236}">
                    <a16:creationId xmlns:a16="http://schemas.microsoft.com/office/drawing/2014/main" id="{87CE4914-3878-C542-991E-077A4592774B}"/>
                  </a:ext>
                </a:extLst>
              </p:cNvPr>
              <p:cNvSpPr txBox="1">
                <a:spLocks noRot="1" noChangeAspect="1" noMove="1" noResize="1" noEditPoints="1" noAdjustHandles="1" noChangeArrowheads="1" noChangeShapeType="1" noTextEdit="1"/>
              </p:cNvSpPr>
              <p:nvPr/>
            </p:nvSpPr>
            <p:spPr>
              <a:xfrm>
                <a:off x="8149501" y="4946553"/>
                <a:ext cx="3479903" cy="618246"/>
              </a:xfrm>
              <a:prstGeom prst="rect">
                <a:avLst/>
              </a:prstGeom>
              <a:blipFill>
                <a:blip r:embed="rId1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C5F235-65EB-E54E-BCEC-9E86FBABD4A7}"/>
                  </a:ext>
                </a:extLst>
              </p:cNvPr>
              <p:cNvSpPr txBox="1"/>
              <p:nvPr/>
            </p:nvSpPr>
            <p:spPr>
              <a:xfrm>
                <a:off x="8149501" y="4192248"/>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r>
                        <m:rPr>
                          <m:nor/>
                        </m:rPr>
                        <a:rPr lang="en-US" dirty="0" smtClean="0"/>
                        <m:t>)</m:t>
                      </m:r>
                    </m:oMath>
                  </m:oMathPara>
                </a14:m>
                <a:endParaRPr lang="en-US" dirty="0"/>
              </a:p>
            </p:txBody>
          </p:sp>
        </mc:Choice>
        <mc:Fallback xmlns="">
          <p:sp>
            <p:nvSpPr>
              <p:cNvPr id="35" name="TextBox 34">
                <a:extLst>
                  <a:ext uri="{FF2B5EF4-FFF2-40B4-BE49-F238E27FC236}">
                    <a16:creationId xmlns:a16="http://schemas.microsoft.com/office/drawing/2014/main" id="{4CC5F235-65EB-E54E-BCEC-9E86FBABD4A7}"/>
                  </a:ext>
                </a:extLst>
              </p:cNvPr>
              <p:cNvSpPr txBox="1">
                <a:spLocks noRot="1" noChangeAspect="1" noMove="1" noResize="1" noEditPoints="1" noAdjustHandles="1" noChangeArrowheads="1" noChangeShapeType="1" noTextEdit="1"/>
              </p:cNvSpPr>
              <p:nvPr/>
            </p:nvSpPr>
            <p:spPr>
              <a:xfrm>
                <a:off x="8149501" y="4192248"/>
                <a:ext cx="3479903" cy="679032"/>
              </a:xfrm>
              <a:prstGeom prst="rect">
                <a:avLst/>
              </a:prstGeom>
              <a:blipFill>
                <a:blip r:embed="rId17"/>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682749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6127103" cy="2464693"/>
            <a:chOff x="1207016" y="1895733"/>
            <a:chExt cx="6127103"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=5</m:t>
                        </m:r>
                      </m:oMath>
                    </m:oMathPara>
                  </a14:m>
                  <a:endParaRPr lang="en-US" sz="12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601377"/>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=6</m:t>
                        </m:r>
                      </m:oMath>
                    </m:oMathPara>
                  </a14:m>
                  <a:endParaRPr lang="en-US" sz="12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601377"/>
                  <a:ext cx="670887"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276999"/>
                </a:xfrm>
                <a:prstGeom prst="rect">
                  <a:avLst/>
                </a:prstGeom>
                <a:noFill/>
              </p:spPr>
              <p:txBody>
                <a:bodyPr wrap="square" rtlCol="0">
                  <a:spAutoFit/>
                </a:bodyPr>
                <a:lstStyle/>
                <a:p>
                  <a:pPr algn="ctr"/>
                  <a14:m>
                    <m:oMath xmlns:m="http://schemas.openxmlformats.org/officeDocument/2006/math">
                      <m:r>
                        <a:rPr lang="en-US" sz="1200" i="1">
                          <a:latin typeface="Cambria Math" panose="02040503050406030204" pitchFamily="18" charset="0"/>
                        </a:rPr>
                        <m:t>𝑏</m:t>
                      </m:r>
                    </m:oMath>
                  </a14:m>
                  <a:r>
                    <a:rPr lang="en-US" sz="1200" dirty="0"/>
                    <a:t>=1</a:t>
                  </a:r>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276999"/>
                </a:xfrm>
                <a:prstGeom prst="rect">
                  <a:avLst/>
                </a:prstGeom>
                <a:blipFill>
                  <a:blip r:embed="rId7"/>
                  <a:stretch>
                    <a:fillRect b="-13043"/>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707051" y="2943519"/>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707051" y="2943519"/>
                  <a:ext cx="2627068" cy="369332"/>
                </a:xfrm>
                <a:prstGeom prst="rect">
                  <a:avLst/>
                </a:prstGeom>
                <a:blipFill>
                  <a:blip r:embed="rId8"/>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3750091" y="4132293"/>
                <a:ext cx="4167808" cy="2308324"/>
              </a:xfrm>
              <a:prstGeom prst="rect">
                <a:avLst/>
              </a:prstGeom>
              <a:noFill/>
            </p:spPr>
            <p:txBody>
              <a:bodyPr wrap="square" rtlCol="0">
                <a:spAutoFit/>
              </a:bodyPr>
              <a:lstStyle/>
              <a:p>
                <a:pPr algn="ctr"/>
                <a:r>
                  <a:rPr lang="en-US" b="1" dirty="0"/>
                  <a:t>And, finally, we can get gradient of loss with respect to weights and bias. For example, for the first weight… </a:t>
                </a:r>
              </a:p>
              <a:p>
                <a:pPr algn="ctr"/>
                <a:endParaRPr lang="en-US" b="1" dirty="0"/>
              </a:p>
              <a:p>
                <a:pPr algn="ctr"/>
                <a:r>
                  <a:rPr lang="en-US" b="1" dirty="0"/>
                  <a:t>Evaluate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b="1" dirty="0"/>
                  <a:t> based on current values of parameters and the data. </a:t>
                </a:r>
              </a:p>
              <a:p>
                <a:pPr algn="ctr"/>
                <a:endParaRPr lang="en-US" b="1" dirty="0"/>
              </a:p>
              <a:p>
                <a:pPr algn="ctr"/>
                <a:r>
                  <a:rPr lang="en-US" b="1" dirty="0"/>
                  <a:t>Finally, update the weights…</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3750091" y="4132293"/>
                <a:ext cx="4167808" cy="2308324"/>
              </a:xfrm>
              <a:prstGeom prst="rect">
                <a:avLst/>
              </a:prstGeom>
              <a:blipFill>
                <a:blip r:embed="rId10"/>
                <a:stretch>
                  <a:fillRect t="-1093"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CDF167-5C0E-3645-A3CC-9175876D97A2}"/>
                  </a:ext>
                </a:extLst>
              </p:cNvPr>
              <p:cNvSpPr txBox="1"/>
              <p:nvPr/>
            </p:nvSpPr>
            <p:spPr>
              <a:xfrm>
                <a:off x="8340032" y="3142017"/>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US" dirty="0"/>
              </a:p>
            </p:txBody>
          </p:sp>
        </mc:Choice>
        <mc:Fallback xmlns="">
          <p:sp>
            <p:nvSpPr>
              <p:cNvPr id="28" name="TextBox 27">
                <a:extLst>
                  <a:ext uri="{FF2B5EF4-FFF2-40B4-BE49-F238E27FC236}">
                    <a16:creationId xmlns:a16="http://schemas.microsoft.com/office/drawing/2014/main" id="{C4CDF167-5C0E-3645-A3CC-9175876D97A2}"/>
                  </a:ext>
                </a:extLst>
              </p:cNvPr>
              <p:cNvSpPr txBox="1">
                <a:spLocks noRot="1" noChangeAspect="1" noMove="1" noResize="1" noEditPoints="1" noAdjustHandles="1" noChangeArrowheads="1" noChangeShapeType="1" noTextEdit="1"/>
              </p:cNvSpPr>
              <p:nvPr/>
            </p:nvSpPr>
            <p:spPr>
              <a:xfrm>
                <a:off x="8340032" y="3142017"/>
                <a:ext cx="3479903" cy="66742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D57C904-DAAB-494F-8340-89D24D58471A}"/>
                  </a:ext>
                </a:extLst>
              </p:cNvPr>
              <p:cNvSpPr txBox="1"/>
              <p:nvPr/>
            </p:nvSpPr>
            <p:spPr>
              <a:xfrm>
                <a:off x="8340032" y="3932750"/>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m:rPr>
                          <m:nor/>
                        </m:rPr>
                        <a:rPr lang="en-US" dirty="0"/>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9D57C904-DAAB-494F-8340-89D24D58471A}"/>
                  </a:ext>
                </a:extLst>
              </p:cNvPr>
              <p:cNvSpPr txBox="1">
                <a:spLocks noRot="1" noChangeAspect="1" noMove="1" noResize="1" noEditPoints="1" noAdjustHandles="1" noChangeArrowheads="1" noChangeShapeType="1" noTextEdit="1"/>
              </p:cNvSpPr>
              <p:nvPr/>
            </p:nvSpPr>
            <p:spPr>
              <a:xfrm>
                <a:off x="8340032" y="3932750"/>
                <a:ext cx="3479903" cy="6674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254047D-E181-A64C-9CEA-EB5ED1839D62}"/>
                  </a:ext>
                </a:extLst>
              </p:cNvPr>
              <p:cNvSpPr txBox="1"/>
              <p:nvPr/>
            </p:nvSpPr>
            <p:spPr>
              <a:xfrm>
                <a:off x="8340032" y="4600177"/>
                <a:ext cx="3810619" cy="6862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5254047D-E181-A64C-9CEA-EB5ED1839D62}"/>
                  </a:ext>
                </a:extLst>
              </p:cNvPr>
              <p:cNvSpPr txBox="1">
                <a:spLocks noRot="1" noChangeAspect="1" noMove="1" noResize="1" noEditPoints="1" noAdjustHandles="1" noChangeArrowheads="1" noChangeShapeType="1" noTextEdit="1"/>
              </p:cNvSpPr>
              <p:nvPr/>
            </p:nvSpPr>
            <p:spPr>
              <a:xfrm>
                <a:off x="8340032" y="4600177"/>
                <a:ext cx="3810619" cy="686278"/>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71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nsor Processing Units (TPUs) Documentation | Kaggle">
            <a:extLst>
              <a:ext uri="{FF2B5EF4-FFF2-40B4-BE49-F238E27FC236}">
                <a16:creationId xmlns:a16="http://schemas.microsoft.com/office/drawing/2014/main" id="{E952E92C-4443-D748-820B-149D922B1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3" b="39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216466-FE71-474B-932E-2DC4D954C353}"/>
              </a:ext>
            </a:extLst>
          </p:cNvPr>
          <p:cNvSpPr>
            <a:spLocks noGrp="1"/>
          </p:cNvSpPr>
          <p:nvPr>
            <p:ph type="sldNum" sz="quarter" idx="12"/>
          </p:nvPr>
        </p:nvSpPr>
        <p:spPr/>
        <p:txBody>
          <a:bodyPr/>
          <a:lstStyle/>
          <a:p>
            <a:fld id="{5F85BDAF-76E7-5E4A-80A9-F732B06DC713}" type="slidenum">
              <a:rPr lang="en-US" smtClean="0"/>
              <a:t>3</a:t>
            </a:fld>
            <a:endParaRPr lang="en-US"/>
          </a:p>
        </p:txBody>
      </p:sp>
      <p:sp>
        <p:nvSpPr>
          <p:cNvPr id="6" name="TextBox 5">
            <a:extLst>
              <a:ext uri="{FF2B5EF4-FFF2-40B4-BE49-F238E27FC236}">
                <a16:creationId xmlns:a16="http://schemas.microsoft.com/office/drawing/2014/main" id="{3CA8BE2E-C971-034B-9D97-DF1032F4D598}"/>
              </a:ext>
            </a:extLst>
          </p:cNvPr>
          <p:cNvSpPr txBox="1"/>
          <p:nvPr/>
        </p:nvSpPr>
        <p:spPr>
          <a:xfrm>
            <a:off x="959603" y="487786"/>
            <a:ext cx="6460957" cy="923330"/>
          </a:xfrm>
          <a:prstGeom prst="rect">
            <a:avLst/>
          </a:prstGeom>
          <a:noFill/>
        </p:spPr>
        <p:txBody>
          <a:bodyPr wrap="square" rtlCol="0">
            <a:spAutoFit/>
          </a:bodyPr>
          <a:lstStyle/>
          <a:p>
            <a:r>
              <a:rPr lang="en-US" sz="5400" dirty="0">
                <a:latin typeface="Economica" panose="02000506040000020004" pitchFamily="2" charset="77"/>
              </a:rPr>
              <a:t>TPUs</a:t>
            </a:r>
          </a:p>
        </p:txBody>
      </p:sp>
    </p:spTree>
    <p:extLst>
      <p:ext uri="{BB962C8B-B14F-4D97-AF65-F5344CB8AC3E}">
        <p14:creationId xmlns:p14="http://schemas.microsoft.com/office/powerpoint/2010/main" val="236446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30</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and </a:t>
            </a:r>
            <a:r>
              <a:rPr lang="en-US" sz="5400" dirty="0" err="1">
                <a:latin typeface="Economica" panose="02000506040000020004" pitchFamily="2" charset="77"/>
              </a:rPr>
              <a:t>Tensorflow</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739211"/>
          </a:xfrm>
          <a:prstGeom prst="rect">
            <a:avLst/>
          </a:prstGeom>
          <a:noFill/>
        </p:spPr>
        <p:txBody>
          <a:bodyPr wrap="square" rtlCol="0">
            <a:spAutoFit/>
          </a:bodyPr>
          <a:lstStyle/>
          <a:p>
            <a:r>
              <a:rPr lang="en-US" sz="2000" b="1" dirty="0">
                <a:latin typeface="Quicksand" pitchFamily="2" charset="77"/>
              </a:rPr>
              <a:t>1. </a:t>
            </a:r>
            <a:r>
              <a:rPr lang="en-US" sz="2000" b="1" dirty="0" err="1">
                <a:latin typeface="Quicksand" pitchFamily="2" charset="77"/>
              </a:rPr>
              <a:t>Tensorflow</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Python platform for working with tensors, implementing automatic differentiation, providing access to repositories of (well-known) pre-trained models. </a:t>
            </a:r>
          </a:p>
          <a:p>
            <a:pPr marL="171450" indent="-171450">
              <a:buFont typeface="Arial" panose="020B0604020202020204" pitchFamily="34" charset="0"/>
              <a:buChar char="•"/>
            </a:pPr>
            <a:endParaRPr lang="en-US" sz="1400" dirty="0">
              <a:latin typeface="Quicksand" pitchFamily="2" charset="77"/>
            </a:endParaRPr>
          </a:p>
          <a:p>
            <a:r>
              <a:rPr lang="en-US" sz="2000" b="1" dirty="0">
                <a:latin typeface="Quicksand" pitchFamily="2" charset="77"/>
              </a:rPr>
              <a:t>2.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higher-level API that wraps common usage patterns with </a:t>
            </a:r>
            <a:r>
              <a:rPr lang="en-US" dirty="0" err="1">
                <a:latin typeface="Quicksand" pitchFamily="2" charset="77"/>
              </a:rPr>
              <a:t>Tensorflow</a:t>
            </a:r>
            <a:r>
              <a:rPr lang="en-US" dirty="0">
                <a:latin typeface="Quicksand" pitchFamily="2" charset="77"/>
              </a:rPr>
              <a:t> functions, pre-defined loss functions, optimization algorithms, etc.</a:t>
            </a:r>
          </a:p>
          <a:p>
            <a:pPr marL="628650" lvl="1" indent="-171450">
              <a:buFont typeface="Arial" panose="020B0604020202020204" pitchFamily="34" charset="0"/>
              <a:buChar char="•"/>
            </a:pPr>
            <a:r>
              <a:rPr lang="en-US" dirty="0" err="1">
                <a:latin typeface="Quicksand" pitchFamily="2" charset="77"/>
              </a:rPr>
              <a:t>Keras</a:t>
            </a:r>
            <a:r>
              <a:rPr lang="en-US" dirty="0">
                <a:latin typeface="Quicksand" pitchFamily="2" charset="77"/>
              </a:rPr>
              <a:t> simplifies data scientists’ interaction with </a:t>
            </a:r>
            <a:r>
              <a:rPr lang="en-US" dirty="0" err="1">
                <a:latin typeface="Quicksand" pitchFamily="2" charset="77"/>
              </a:rPr>
              <a:t>Tensorflow</a:t>
            </a:r>
            <a:r>
              <a:rPr lang="en-US" dirty="0">
                <a:latin typeface="Quicksand" pitchFamily="2" charset="77"/>
              </a:rPr>
              <a:t>.</a:t>
            </a:r>
          </a:p>
        </p:txBody>
      </p:sp>
      <p:pic>
        <p:nvPicPr>
          <p:cNvPr id="1026" name="Picture 2" descr="Top 3 Ways to Write Your Tensorflow Code - Analytics Vidhya">
            <a:extLst>
              <a:ext uri="{FF2B5EF4-FFF2-40B4-BE49-F238E27FC236}">
                <a16:creationId xmlns:a16="http://schemas.microsoft.com/office/drawing/2014/main" id="{25F8C8C0-7310-1547-B44C-A4096166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321" y="4969267"/>
            <a:ext cx="4357357" cy="15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31</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Tensorflow</a:t>
            </a:r>
            <a:r>
              <a:rPr lang="en-US" sz="5400" dirty="0">
                <a:latin typeface="Economica" panose="02000506040000020004" pitchFamily="2" charset="77"/>
              </a:rPr>
              <a:t> </a:t>
            </a:r>
            <a:r>
              <a:rPr lang="en-US" sz="5400" dirty="0" err="1">
                <a:latin typeface="Economica" panose="02000506040000020004" pitchFamily="2" charset="77"/>
              </a:rPr>
              <a:t>GradientTape</a:t>
            </a:r>
            <a:r>
              <a:rPr lang="en-US" sz="5400" dirty="0">
                <a:latin typeface="Economica" panose="02000506040000020004" pitchFamily="2" charset="77"/>
              </a:rPr>
              <a:t>: </a:t>
            </a:r>
            <a:r>
              <a:rPr lang="en-US" sz="5400" dirty="0" err="1">
                <a:latin typeface="Economica" panose="02000506040000020004" pitchFamily="2" charset="77"/>
              </a:rPr>
              <a:t>AutoDiff</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000548"/>
          </a:xfrm>
          <a:prstGeom prst="rect">
            <a:avLst/>
          </a:prstGeom>
          <a:noFill/>
        </p:spPr>
        <p:txBody>
          <a:bodyPr wrap="square" rtlCol="0">
            <a:spAutoFit/>
          </a:bodyPr>
          <a:lstStyle/>
          <a:p>
            <a:r>
              <a:rPr lang="en-US" sz="2000" b="1" dirty="0">
                <a:latin typeface="Quicksand" pitchFamily="2" charset="77"/>
              </a:rPr>
              <a:t>1. Gradient Tape</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a:t>
            </a:r>
            <a:r>
              <a:rPr lang="en-US" dirty="0" err="1">
                <a:latin typeface="Quicksand" pitchFamily="2" charset="77"/>
              </a:rPr>
              <a:t>Tensorflow</a:t>
            </a:r>
            <a:r>
              <a:rPr lang="en-US" dirty="0">
                <a:latin typeface="Quicksand" pitchFamily="2" charset="77"/>
              </a:rPr>
              <a:t> function that automates the calculation of derivatives. </a:t>
            </a:r>
          </a:p>
          <a:p>
            <a:pPr marL="628650" lvl="1" indent="-171450">
              <a:buFont typeface="Arial" panose="020B0604020202020204" pitchFamily="34" charset="0"/>
              <a:buChar char="•"/>
            </a:pPr>
            <a:r>
              <a:rPr lang="en-US" dirty="0">
                <a:latin typeface="Quicksand" pitchFamily="2" charset="77"/>
              </a:rPr>
              <a:t>It constructs a computation graph in the background and implements codified rules for calculating derivatives of functions. </a:t>
            </a:r>
          </a:p>
          <a:p>
            <a:pPr marL="628650" lvl="1" indent="-171450">
              <a:buFont typeface="Arial" panose="020B0604020202020204" pitchFamily="34" charset="0"/>
              <a:buChar char="•"/>
            </a:pPr>
            <a:r>
              <a:rPr lang="en-US" dirty="0">
                <a:latin typeface="Quicksand" pitchFamily="2" charset="77"/>
              </a:rPr>
              <a:t>You could technically use gradient tape to implement a gradient descent algorithm for many optimization problems.</a:t>
            </a:r>
          </a:p>
        </p:txBody>
      </p:sp>
      <p:pic>
        <p:nvPicPr>
          <p:cNvPr id="1026" name="Picture 2" descr="Audio Cassette Design Decal image 1">
            <a:extLst>
              <a:ext uri="{FF2B5EF4-FFF2-40B4-BE49-F238E27FC236}">
                <a16:creationId xmlns:a16="http://schemas.microsoft.com/office/drawing/2014/main" id="{F4294563-15FB-7545-BBD5-C166A9EFD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710" b="20000"/>
          <a:stretch/>
        </p:blipFill>
        <p:spPr bwMode="auto">
          <a:xfrm>
            <a:off x="3971983" y="4033340"/>
            <a:ext cx="3853070" cy="232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49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32</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The Layer</a:t>
            </a: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277547"/>
          </a:xfrm>
          <a:prstGeom prst="rect">
            <a:avLst/>
          </a:prstGeom>
          <a:noFill/>
        </p:spPr>
        <p:txBody>
          <a:bodyPr wrap="square" rtlCol="0">
            <a:spAutoFit/>
          </a:bodyPr>
          <a:lstStyle/>
          <a:p>
            <a:r>
              <a:rPr lang="en-US" sz="2000" b="1" dirty="0">
                <a:latin typeface="Quicksand" pitchFamily="2" charset="77"/>
              </a:rPr>
              <a:t>Layers are the Key Building Block of NNs in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There are a few subclasses of the Layers class: e.g., Dense is the one we have seen so far – </a:t>
            </a:r>
            <a:r>
              <a:rPr lang="en-US" dirty="0" err="1">
                <a:latin typeface="Quicksand" pitchFamily="2" charset="77"/>
              </a:rPr>
              <a:t>layers.Dense</a:t>
            </a:r>
            <a:r>
              <a:rPr lang="en-US" dirty="0">
                <a:latin typeface="Quicksand" pitchFamily="2" charset="77"/>
              </a:rPr>
              <a:t>(), but we also have convolutional layers, max-pooling layers, recurrent layers, and so on. There are many pre-defined layers in </a:t>
            </a:r>
            <a:r>
              <a:rPr lang="en-US" dirty="0" err="1">
                <a:latin typeface="Quicksand" pitchFamily="2" charset="77"/>
              </a:rPr>
              <a:t>Keras</a:t>
            </a:r>
            <a:r>
              <a:rPr lang="en-US" dirty="0">
                <a:latin typeface="Quicksand" pitchFamily="2" charset="77"/>
              </a:rPr>
              <a:t>. See: </a:t>
            </a:r>
            <a:r>
              <a:rPr lang="en-US" dirty="0">
                <a:latin typeface="Quicksand" pitchFamily="2" charset="77"/>
                <a:hlinkClick r:id="rId2"/>
              </a:rPr>
              <a:t>https://keras.io/api/layers/</a:t>
            </a:r>
            <a:r>
              <a:rPr lang="en-US" dirty="0">
                <a:latin typeface="Quicksand" pitchFamily="2" charset="77"/>
              </a:rPr>
              <a:t>. </a:t>
            </a:r>
          </a:p>
          <a:p>
            <a:pPr marL="628650" lvl="1" indent="-171450">
              <a:buFont typeface="Arial" panose="020B0604020202020204" pitchFamily="34" charset="0"/>
              <a:buChar char="•"/>
            </a:pPr>
            <a:r>
              <a:rPr lang="en-US" dirty="0">
                <a:latin typeface="Quicksand" pitchFamily="2" charset="77"/>
              </a:rPr>
              <a:t>These are different architectural components that can be mixed and matched in different ways to create different network topologies. </a:t>
            </a:r>
          </a:p>
          <a:p>
            <a:pPr marL="628650" lvl="1" indent="-171450">
              <a:buFont typeface="Arial" panose="020B0604020202020204" pitchFamily="34" charset="0"/>
              <a:buChar char="•"/>
            </a:pPr>
            <a:r>
              <a:rPr lang="en-US" dirty="0">
                <a:latin typeface="Quicksand" pitchFamily="2" charset="77"/>
              </a:rPr>
              <a:t>It is also possible to construct custom layers.</a:t>
            </a:r>
          </a:p>
        </p:txBody>
      </p:sp>
      <p:pic>
        <p:nvPicPr>
          <p:cNvPr id="2050" name="Picture 2" descr="Layers of a Convolutional Neural Network | by Meghna Asthana | Analytics  Vidhya | Medium">
            <a:extLst>
              <a:ext uri="{FF2B5EF4-FFF2-40B4-BE49-F238E27FC236}">
                <a16:creationId xmlns:a16="http://schemas.microsoft.com/office/drawing/2014/main" id="{E2EF8B3A-C9EC-8D41-9EB3-9B746054F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6" y="4454180"/>
            <a:ext cx="4785784" cy="187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50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FFB4A-DEDF-D747-9BC5-AE7EF2035281}"/>
              </a:ext>
            </a:extLst>
          </p:cNvPr>
          <p:cNvSpPr/>
          <p:nvPr/>
        </p:nvSpPr>
        <p:spPr>
          <a:xfrm>
            <a:off x="145774" y="6228522"/>
            <a:ext cx="11847443" cy="62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33</a:t>
            </a:fld>
            <a:endParaRPr lang="en-US"/>
          </a:p>
        </p:txBody>
      </p:sp>
      <p:pic>
        <p:nvPicPr>
          <p:cNvPr id="1026" name="Picture 2" descr="The mostly complete chart of Neural Networks, explained | by Andrew Tch |  Towards Data Science">
            <a:extLst>
              <a:ext uri="{FF2B5EF4-FFF2-40B4-BE49-F238E27FC236}">
                <a16:creationId xmlns:a16="http://schemas.microsoft.com/office/drawing/2014/main" id="{F92719A9-7E9A-0F40-8782-04D5BB1B2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817191" y="-1678609"/>
            <a:ext cx="6829287" cy="102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1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34</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Recap</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5509200"/>
          </a:xfrm>
          <a:prstGeom prst="rect">
            <a:avLst/>
          </a:prstGeom>
          <a:noFill/>
        </p:spPr>
        <p:txBody>
          <a:bodyPr wrap="square" rtlCol="0">
            <a:spAutoFit/>
          </a:bodyPr>
          <a:lstStyle/>
          <a:p>
            <a:r>
              <a:rPr lang="en-US" sz="2000" b="1" dirty="0">
                <a:latin typeface="Quicksand" pitchFamily="2" charset="77"/>
              </a:rPr>
              <a:t>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Tensor Operations</a:t>
            </a:r>
          </a:p>
          <a:p>
            <a:pPr marL="628650" lvl="1" indent="-171450">
              <a:buFont typeface="Arial" panose="020B0604020202020204" pitchFamily="34" charset="0"/>
              <a:buChar char="•"/>
            </a:pPr>
            <a:r>
              <a:rPr lang="en-US" dirty="0">
                <a:latin typeface="Quicksand" pitchFamily="2" charset="77"/>
              </a:rPr>
              <a:t>Activation Functions</a:t>
            </a:r>
          </a:p>
          <a:p>
            <a:pPr marL="628650" lvl="1" indent="-171450">
              <a:buFont typeface="Arial" panose="020B0604020202020204" pitchFamily="34" charset="0"/>
              <a:buChar char="•"/>
            </a:pPr>
            <a:r>
              <a:rPr lang="en-US" dirty="0">
                <a:latin typeface="Quicksand" pitchFamily="2" charset="77"/>
              </a:rPr>
              <a:t>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a:t>
            </a:r>
          </a:p>
          <a:p>
            <a:endParaRPr lang="en-US" dirty="0">
              <a:latin typeface="Quicksand" pitchFamily="2" charset="77"/>
            </a:endParaRPr>
          </a:p>
          <a:p>
            <a:r>
              <a:rPr lang="en-US" sz="2000" b="1" dirty="0">
                <a:latin typeface="Quicksand" pitchFamily="2" charset="77"/>
              </a:rPr>
              <a:t>Procedure of Minibatch Stochastic Gradient Descent</a:t>
            </a:r>
          </a:p>
          <a:p>
            <a:endParaRPr lang="en-US" dirty="0">
              <a:latin typeface="Quicksand" pitchFamily="2" charset="77"/>
            </a:endParaRPr>
          </a:p>
          <a:p>
            <a:pPr marL="687388" lvl="1" indent="-225425">
              <a:buFont typeface="Arial" panose="020B0604020202020204" pitchFamily="34" charset="0"/>
              <a:buChar char="•"/>
            </a:pPr>
            <a:r>
              <a:rPr lang="en-US" sz="2000" dirty="0">
                <a:latin typeface="Quicksand" pitchFamily="2" charset="77"/>
              </a:rPr>
              <a:t>Grab a batch of observations (samples)</a:t>
            </a:r>
          </a:p>
          <a:p>
            <a:pPr marL="687388" lvl="1" indent="-225425">
              <a:buFont typeface="Arial" panose="020B0604020202020204" pitchFamily="34" charset="0"/>
              <a:buChar char="•"/>
            </a:pPr>
            <a:r>
              <a:rPr lang="en-US" sz="2000" dirty="0">
                <a:latin typeface="Quicksand" pitchFamily="2" charset="77"/>
              </a:rPr>
              <a:t>Predict their labels using current weights / bias terms.</a:t>
            </a:r>
          </a:p>
          <a:p>
            <a:pPr marL="687388" lvl="1" indent="-225425">
              <a:buFont typeface="Arial" panose="020B0604020202020204" pitchFamily="34" charset="0"/>
              <a:buChar char="•"/>
            </a:pPr>
            <a:r>
              <a:rPr lang="en-US" sz="2000" dirty="0">
                <a:latin typeface="Quicksand" pitchFamily="2" charset="77"/>
              </a:rPr>
              <a:t>Calculate loss value. </a:t>
            </a:r>
          </a:p>
          <a:p>
            <a:pPr marL="687388" lvl="1" indent="-225425">
              <a:buFont typeface="Arial" panose="020B0604020202020204" pitchFamily="34" charset="0"/>
              <a:buChar char="•"/>
            </a:pPr>
            <a:r>
              <a:rPr lang="en-US" sz="2000" dirty="0">
                <a:latin typeface="Quicksand" pitchFamily="2" charset="77"/>
              </a:rPr>
              <a:t>Calculate gradient of loss </a:t>
            </a:r>
            <a:r>
              <a:rPr lang="en-US" sz="2000" dirty="0" err="1">
                <a:latin typeface="Quicksand" pitchFamily="2" charset="77"/>
              </a:rPr>
              <a:t>w.r.t.</a:t>
            </a:r>
            <a:r>
              <a:rPr lang="en-US" sz="2000" dirty="0">
                <a:latin typeface="Quicksand" pitchFamily="2" charset="77"/>
              </a:rPr>
              <a:t> all weight / bias terms. </a:t>
            </a:r>
          </a:p>
          <a:p>
            <a:pPr marL="687388" lvl="1" indent="-225425">
              <a:buFont typeface="Arial" panose="020B0604020202020204" pitchFamily="34" charset="0"/>
              <a:buChar char="•"/>
            </a:pPr>
            <a:r>
              <a:rPr lang="en-US" sz="2000" dirty="0">
                <a:latin typeface="Quicksand" pitchFamily="2" charset="77"/>
              </a:rPr>
              <a:t>Update each weight by subtracting its gradient*learning rate</a:t>
            </a:r>
          </a:p>
          <a:p>
            <a:pPr marL="687388" lvl="1" indent="-225425">
              <a:buFont typeface="Arial" panose="020B0604020202020204" pitchFamily="34" charset="0"/>
              <a:buChar char="•"/>
            </a:pPr>
            <a:r>
              <a:rPr lang="en-US" sz="2000" dirty="0">
                <a:latin typeface="Quicksand" pitchFamily="2" charset="77"/>
              </a:rPr>
              <a:t>Cycle over the whole training dataset (each cycle is an epoch) repeatedly, until loss is small.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Tensors</a:t>
            </a:r>
          </a:p>
        </p:txBody>
      </p:sp>
      <p:pic>
        <p:nvPicPr>
          <p:cNvPr id="1028" name="Picture 4" descr="The Shape of Tensor. Tensors are the primary data structures… | by Schartz  Rehan | Medium">
            <a:extLst>
              <a:ext uri="{FF2B5EF4-FFF2-40B4-BE49-F238E27FC236}">
                <a16:creationId xmlns:a16="http://schemas.microsoft.com/office/drawing/2014/main" id="{57284721-1DC2-774C-94D1-90F678D00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674" y="1755837"/>
            <a:ext cx="6942651" cy="3698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F1741E-7C61-0149-B92A-097C09DEE9D9}"/>
              </a:ext>
            </a:extLst>
          </p:cNvPr>
          <p:cNvSpPr txBox="1"/>
          <p:nvPr/>
        </p:nvSpPr>
        <p:spPr>
          <a:xfrm>
            <a:off x="2983264" y="5832696"/>
            <a:ext cx="6225470" cy="769441"/>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dirty="0">
                <a:latin typeface="Calibri" panose="020F0502020204030204" pitchFamily="34" charset="0"/>
                <a:cs typeface="Calibri" panose="020F0502020204030204" pitchFamily="34" charset="0"/>
              </a:rPr>
              <a:t>What sort of data (give an example) would be stored in a rank-3 tensor? How about a rank-4 tensor?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56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Forward Pass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3419061" y="161676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2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2095418" y="1899488"/>
            <a:ext cx="8001164" cy="40903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04B15B-A7ED-054F-87B4-F68D6346CB82}"/>
              </a:ext>
            </a:extLst>
          </p:cNvPr>
          <p:cNvSpPr txBox="1"/>
          <p:nvPr/>
        </p:nvSpPr>
        <p:spPr>
          <a:xfrm>
            <a:off x="5696647" y="5330262"/>
            <a:ext cx="6225470" cy="769441"/>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dirty="0">
                <a:latin typeface="Calibri" panose="020F0502020204030204" pitchFamily="34" charset="0"/>
                <a:cs typeface="Calibri" panose="020F0502020204030204" pitchFamily="34" charset="0"/>
              </a:rPr>
              <a:t>Which of these values are constants?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Which are trainable parameters?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592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2095418" y="1899488"/>
            <a:ext cx="8001164" cy="40903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04B15B-A7ED-054F-87B4-F68D6346CB82}"/>
              </a:ext>
            </a:extLst>
          </p:cNvPr>
          <p:cNvSpPr txBox="1"/>
          <p:nvPr/>
        </p:nvSpPr>
        <p:spPr>
          <a:xfrm>
            <a:off x="5696647" y="5330262"/>
            <a:ext cx="6225470" cy="1077218"/>
          </a:xfrm>
          <a:prstGeom prst="rect">
            <a:avLst/>
          </a:prstGeom>
          <a:noFill/>
        </p:spPr>
        <p:txBody>
          <a:bodyPr wrap="square" rtlCol="0">
            <a:spAutoFit/>
          </a:bodyPr>
          <a:lstStyle/>
          <a:p>
            <a:pPr algn="ctr"/>
            <a:r>
              <a:rPr lang="en-US" sz="2400" i="1" dirty="0">
                <a:latin typeface="Economica" panose="02000506040000020004" pitchFamily="2" charset="77"/>
              </a:rPr>
              <a:t>Question: </a:t>
            </a:r>
            <a:r>
              <a:rPr lang="en-US" sz="2000" i="1" dirty="0">
                <a:latin typeface="Calibri" panose="020F0502020204030204" pitchFamily="34" charset="0"/>
                <a:cs typeface="Calibri" panose="020F0502020204030204" pitchFamily="34" charset="0"/>
              </a:rPr>
              <a:t>What rank tensor are x, w and b here?</a:t>
            </a:r>
          </a:p>
          <a:p>
            <a:pPr algn="ctr"/>
            <a:r>
              <a:rPr lang="en-US" sz="2000" i="1" dirty="0">
                <a:latin typeface="Calibri" panose="020F0502020204030204" pitchFamily="34" charset="0"/>
                <a:cs typeface="Calibri" panose="020F0502020204030204" pitchFamily="34" charset="0"/>
              </a:rPr>
              <a:t>What will the shape of y be?</a:t>
            </a:r>
          </a:p>
          <a:p>
            <a:pPr algn="ctr"/>
            <a:r>
              <a:rPr lang="en-US" sz="2000" i="1" dirty="0">
                <a:latin typeface="Calibri" panose="020F0502020204030204" pitchFamily="34" charset="0"/>
                <a:cs typeface="Calibri" panose="020F0502020204030204" pitchFamily="34" charset="0"/>
              </a:rPr>
              <a:t>What is the order of operations in a forward pass?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899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42653" y="633011"/>
            <a:ext cx="8706694" cy="923330"/>
          </a:xfrm>
          <a:prstGeom prst="rect">
            <a:avLst/>
          </a:prstGeom>
          <a:noFill/>
        </p:spPr>
        <p:txBody>
          <a:bodyPr wrap="square" rtlCol="0">
            <a:spAutoFit/>
          </a:bodyPr>
          <a:lstStyle/>
          <a:p>
            <a:pPr algn="ctr"/>
            <a:r>
              <a:rPr lang="en-US" sz="5400" dirty="0">
                <a:latin typeface="Economica" panose="02000506040000020004" pitchFamily="2" charset="77"/>
              </a:rPr>
              <a:t>Multiplication</a:t>
            </a:r>
          </a:p>
        </p:txBody>
      </p:sp>
      <p:pic>
        <p:nvPicPr>
          <p:cNvPr id="3074" name="Picture 2">
            <a:extLst>
              <a:ext uri="{FF2B5EF4-FFF2-40B4-BE49-F238E27FC236}">
                <a16:creationId xmlns:a16="http://schemas.microsoft.com/office/drawing/2014/main" id="{48C8A3AE-9464-9A4F-9176-C3C37D310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75262"/>
            <a:ext cx="5395558" cy="4536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18CD34-FBAE-C04A-A20A-D231A5F2578D}"/>
              </a:ext>
            </a:extLst>
          </p:cNvPr>
          <p:cNvSpPr txBox="1"/>
          <p:nvPr/>
        </p:nvSpPr>
        <p:spPr>
          <a:xfrm>
            <a:off x="856936" y="2093314"/>
            <a:ext cx="3869553" cy="3662541"/>
          </a:xfrm>
          <a:prstGeom prst="rect">
            <a:avLst/>
          </a:prstGeom>
          <a:noFill/>
        </p:spPr>
        <p:txBody>
          <a:bodyPr wrap="square" rtlCol="0">
            <a:spAutoFit/>
          </a:bodyPr>
          <a:lstStyle/>
          <a:p>
            <a:r>
              <a:rPr lang="en-US" sz="2000" b="1" dirty="0">
                <a:latin typeface="Quicksand" pitchFamily="2" charset="77"/>
              </a:rPr>
              <a:t>Conformity of Shapes</a:t>
            </a:r>
          </a:p>
          <a:p>
            <a:pPr marL="635000" lvl="1" indent="-176213">
              <a:buFont typeface="Arial" panose="020B0604020202020204" pitchFamily="34" charset="0"/>
              <a:buChar char="•"/>
            </a:pPr>
            <a:r>
              <a:rPr lang="en-US" sz="2000" dirty="0">
                <a:latin typeface="Quicksand" pitchFamily="2" charset="77"/>
              </a:rPr>
              <a:t>NCOL(X) == NROW(W)</a:t>
            </a:r>
          </a:p>
          <a:p>
            <a:endParaRPr lang="en-US" sz="2000" b="1" dirty="0">
              <a:latin typeface="Quicksand" pitchFamily="2" charset="77"/>
            </a:endParaRPr>
          </a:p>
          <a:p>
            <a:r>
              <a:rPr lang="en-US" sz="2000" b="1" dirty="0">
                <a:latin typeface="Quicksand" pitchFamily="2" charset="77"/>
              </a:rPr>
              <a:t>Elements of Resulting Tensor are the Dot Product of X’s Rows and Y’s Columns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Z[2,2] = X[2,:] · Y[:,2]</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Multiplication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x*w calculations.</a:t>
            </a:r>
          </a:p>
          <a:p>
            <a:pPr marL="171450" indent="-171450">
              <a:buFont typeface="Arial" panose="020B0604020202020204" pitchFamily="34" charset="0"/>
              <a:buChar char="•"/>
            </a:pPr>
            <a:endParaRPr lang="en-US" sz="1400" dirty="0">
              <a:latin typeface="Quicksand" pitchFamily="2" charset="77"/>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43E456-3E86-4446-807F-BB50F31B5331}"/>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𝑏</m:t>
                          </m:r>
                        </m:e>
                        <m:sub>
                          <m:r>
                            <a:rPr lang="en-US" sz="1400" b="0" i="1" smtClean="0">
                              <a:solidFill>
                                <a:schemeClr val="tx1"/>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43E456-3E86-4446-807F-BB50F31B5331}"/>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9066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Matrix Addition (Broadcast)</a:t>
            </a:r>
          </a:p>
        </p:txBody>
      </p:sp>
      <p:sp>
        <p:nvSpPr>
          <p:cNvPr id="5" name="TextBox 4">
            <a:extLst>
              <a:ext uri="{FF2B5EF4-FFF2-40B4-BE49-F238E27FC236}">
                <a16:creationId xmlns:a16="http://schemas.microsoft.com/office/drawing/2014/main" id="{F918CD34-FBAE-C04A-A20A-D231A5F2578D}"/>
              </a:ext>
            </a:extLst>
          </p:cNvPr>
          <p:cNvSpPr txBox="1"/>
          <p:nvPr/>
        </p:nvSpPr>
        <p:spPr>
          <a:xfrm>
            <a:off x="929424" y="1976448"/>
            <a:ext cx="3869553" cy="4278094"/>
          </a:xfrm>
          <a:prstGeom prst="rect">
            <a:avLst/>
          </a:prstGeom>
          <a:noFill/>
        </p:spPr>
        <p:txBody>
          <a:bodyPr wrap="square" rtlCol="0">
            <a:spAutoFit/>
          </a:bodyPr>
          <a:lstStyle/>
          <a:p>
            <a:r>
              <a:rPr lang="en-US" sz="2000" b="1" dirty="0">
                <a:latin typeface="Quicksand" pitchFamily="2" charset="77"/>
              </a:rPr>
              <a:t>Shape of the Two Tensors Needs to Conform</a:t>
            </a:r>
          </a:p>
          <a:p>
            <a:pPr marL="688975" lvl="1" indent="-230188">
              <a:buFont typeface="Arial" panose="020B0604020202020204" pitchFamily="34" charset="0"/>
              <a:buChar char="•"/>
            </a:pPr>
            <a:r>
              <a:rPr lang="en-US" sz="2000" dirty="0">
                <a:latin typeface="Quicksand" pitchFamily="2" charset="77"/>
              </a:rPr>
              <a:t>A + B will only work if A is cleanly divisible by B (or vice versa)</a:t>
            </a:r>
          </a:p>
          <a:p>
            <a:endParaRPr lang="en-US" sz="2000" b="1" dirty="0">
              <a:latin typeface="Quicksand" pitchFamily="2" charset="77"/>
            </a:endParaRPr>
          </a:p>
          <a:p>
            <a:r>
              <a:rPr lang="en-US" sz="2000" b="1" dirty="0">
                <a:latin typeface="Quicksand" pitchFamily="2" charset="77"/>
              </a:rPr>
              <a:t>Sum Element-wise</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Replicate B until it matches A’s dimensions, then perform element-wise addition.</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the Addition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Add x*w and b (bias) </a:t>
            </a:r>
          </a:p>
          <a:p>
            <a:pPr marL="171450" indent="-171450">
              <a:buFont typeface="Arial" panose="020B0604020202020204" pitchFamily="34" charset="0"/>
              <a:buChar char="•"/>
            </a:pPr>
            <a:endParaRPr lang="en-US" sz="1400" dirty="0">
              <a:latin typeface="Quicksand" pitchFamily="2" charset="77"/>
            </a:endParaRPr>
          </a:p>
        </p:txBody>
      </p:sp>
      <p:pic>
        <p:nvPicPr>
          <p:cNvPr id="3078" name="Picture 6" descr="Computation on Arrays: Broadcasting | Python Data Science Handbook">
            <a:extLst>
              <a:ext uri="{FF2B5EF4-FFF2-40B4-BE49-F238E27FC236}">
                <a16:creationId xmlns:a16="http://schemas.microsoft.com/office/drawing/2014/main" id="{E0BD8688-97E7-E94B-888E-96554CDD19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6176" y="1831966"/>
            <a:ext cx="5486400" cy="4114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17ADDE-7CCF-D64B-BA47-029E12B0BC6E}"/>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17ADDE-7CCF-D64B-BA47-029E12B0BC6E}"/>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4"/>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66402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7972</TotalTime>
  <Words>3178</Words>
  <Application>Microsoft Macintosh PowerPoint</Application>
  <PresentationFormat>Widescreen</PresentationFormat>
  <Paragraphs>349</Paragraphs>
  <Slides>34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Cambria Math</vt:lpstr>
      <vt:lpstr>Economica</vt:lpstr>
      <vt:lpstr>Garamond</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88</cp:revision>
  <cp:lastPrinted>2020-10-20T21:27:15Z</cp:lastPrinted>
  <dcterms:created xsi:type="dcterms:W3CDTF">2019-12-28T13:51:56Z</dcterms:created>
  <dcterms:modified xsi:type="dcterms:W3CDTF">2022-01-24T18:29:51Z</dcterms:modified>
</cp:coreProperties>
</file>