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6.xml"/><Relationship Id="rId41" Type="http://schemas.openxmlformats.org/officeDocument/2006/relationships/font" Target="fonts/MavenPro-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unito-bold.fntdata"/><Relationship Id="rId14" Type="http://schemas.openxmlformats.org/officeDocument/2006/relationships/slide" Target="slides/slide10.xml"/><Relationship Id="rId36" Type="http://schemas.openxmlformats.org/officeDocument/2006/relationships/font" Target="fonts/Nunito-regular.fntdata"/><Relationship Id="rId17" Type="http://schemas.openxmlformats.org/officeDocument/2006/relationships/slide" Target="slides/slide13.xml"/><Relationship Id="rId39" Type="http://schemas.openxmlformats.org/officeDocument/2006/relationships/font" Target="fonts/Nunito-boldItalic.fntdata"/><Relationship Id="rId16" Type="http://schemas.openxmlformats.org/officeDocument/2006/relationships/slide" Target="slides/slide12.xml"/><Relationship Id="rId38" Type="http://schemas.openxmlformats.org/officeDocument/2006/relationships/font" Target="fonts/Nuni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2b59d753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2b59d753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4c7b945493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c7b945493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9fbf1da1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9fbf1da1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4ca5a3db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ca5a3db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4ca5a3db2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ca5a3db2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4ca5a3db2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ca5a3db2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4ca5a3db2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ca5a3db2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4ca5a3db2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ca5a3db2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4ca5a3db2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ca5a3db2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4ca5a3db2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ca5a3db2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9fbf1da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9fbf1da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de7400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de7400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4ca5a3db22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ca5a3db22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9fbf1da1e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9fbf1da1e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4ca5a3db2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ca5a3db2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4ca5a3db22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ca5a3db22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ca5a3db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ca5a3db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4ca5a3db22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ca5a3db2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9fbf1da1e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9fbf1da1e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4ca5a3db2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ca5a3db2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4ca5a3db2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ca5a3db2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9fbf1da1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9fbf1da1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4ca5a3db2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4ca5a3db2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9fbf1da1e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9fbf1da1e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9fbf1da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9fbf1da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2b59d75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2b59d75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2b59d75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2b59d75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2b59d75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2b59d75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52b59d75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2b59d75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2b59d75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2b59d75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soltaniehha/Big-Data-Analytics-for-Business/blob/master/01-Introduction/Deploy-Hortonworks-Sandbox-on-Google-Cloud.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bit.ly/IS84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drgilermo/nba-players-stats" TargetMode="External"/><Relationship Id="rId4" Type="http://schemas.openxmlformats.org/officeDocument/2006/relationships/hyperlink" Target="http://www.basketball-referenc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rouplens.org/datasets/movielen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cwiki.apache.org/confluence/display/Hive/Language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kaggle.com" TargetMode="External"/><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atic.googleusercontent.com/media/research.google.com/en//archive/gfs-sosp2003.pdf" TargetMode="External"/><Relationship Id="rId4" Type="http://schemas.openxmlformats.org/officeDocument/2006/relationships/hyperlink" Target="https://static.googleusercontent.com/media/research.google.com/en//archive/mapreduce-osdi04.pdf"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1277975"/>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Big Data Analytics </a:t>
            </a:r>
            <a:endParaRPr/>
          </a:p>
          <a:p>
            <a:pPr indent="0" lvl="0" marL="0" rtl="0" algn="l">
              <a:spcBef>
                <a:spcPts val="0"/>
              </a:spcBef>
              <a:spcAft>
                <a:spcPts val="0"/>
              </a:spcAft>
              <a:buNone/>
            </a:pPr>
            <a:r>
              <a:rPr lang="en"/>
              <a:t>for Business</a:t>
            </a:r>
            <a:endParaRPr/>
          </a:p>
          <a:p>
            <a:pPr indent="0" lvl="0" marL="0" rtl="0" algn="l">
              <a:spcBef>
                <a:spcPts val="0"/>
              </a:spcBef>
              <a:spcAft>
                <a:spcPts val="0"/>
              </a:spcAft>
              <a:buNone/>
            </a:pPr>
            <a:r>
              <a:rPr lang="en" sz="3000"/>
              <a:t>IS 843 - Spring ‘22</a:t>
            </a:r>
            <a:endParaRPr sz="3000"/>
          </a:p>
          <a:p>
            <a:pPr indent="0" lvl="0" marL="0" rtl="0" algn="l">
              <a:spcBef>
                <a:spcPts val="0"/>
              </a:spcBef>
              <a:spcAft>
                <a:spcPts val="0"/>
              </a:spcAft>
              <a:buClr>
                <a:srgbClr val="000000"/>
              </a:buClr>
              <a:buSzPts val="1100"/>
              <a:buFont typeface="Arial"/>
              <a:buNone/>
            </a:pPr>
            <a:r>
              <a:rPr b="0" lang="en" sz="1800"/>
              <a:t>Lecture 02</a:t>
            </a:r>
            <a:endParaRPr sz="3000"/>
          </a:p>
        </p:txBody>
      </p:sp>
      <p:sp>
        <p:nvSpPr>
          <p:cNvPr id="278" name="Google Shape;278;p13"/>
          <p:cNvSpPr txBox="1"/>
          <p:nvPr>
            <p:ph idx="1" type="subTitle"/>
          </p:nvPr>
        </p:nvSpPr>
        <p:spPr>
          <a:xfrm>
            <a:off x="311700" y="3748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Mohammad Soltanieh-ha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Distributors</a:t>
            </a:r>
            <a:endParaRPr/>
          </a:p>
        </p:txBody>
      </p:sp>
      <p:sp>
        <p:nvSpPr>
          <p:cNvPr id="335" name="Google Shape;335;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These companies provide production ready Hadoop platforms:</a:t>
            </a:r>
            <a:endParaRPr/>
          </a:p>
          <a:p>
            <a:pPr indent="-311150" lvl="0" marL="457200" rtl="0" algn="l">
              <a:lnSpc>
                <a:spcPct val="200000"/>
              </a:lnSpc>
              <a:spcBef>
                <a:spcPts val="1600"/>
              </a:spcBef>
              <a:spcAft>
                <a:spcPts val="0"/>
              </a:spcAft>
              <a:buSzPts val="1300"/>
              <a:buChar char="●"/>
            </a:pPr>
            <a:r>
              <a:rPr lang="en"/>
              <a:t>Cloudera</a:t>
            </a:r>
            <a:endParaRPr/>
          </a:p>
          <a:p>
            <a:pPr indent="-311150" lvl="0" marL="457200" rtl="0" algn="l">
              <a:lnSpc>
                <a:spcPct val="200000"/>
              </a:lnSpc>
              <a:spcBef>
                <a:spcPts val="0"/>
              </a:spcBef>
              <a:spcAft>
                <a:spcPts val="0"/>
              </a:spcAft>
              <a:buSzPts val="1300"/>
              <a:buChar char="●"/>
            </a:pPr>
            <a:r>
              <a:rPr lang="en"/>
              <a:t>Hortonworks</a:t>
            </a:r>
            <a:endParaRPr/>
          </a:p>
          <a:p>
            <a:pPr indent="-311150" lvl="0" marL="457200" rtl="0" algn="l">
              <a:lnSpc>
                <a:spcPct val="200000"/>
              </a:lnSpc>
              <a:spcBef>
                <a:spcPts val="0"/>
              </a:spcBef>
              <a:spcAft>
                <a:spcPts val="0"/>
              </a:spcAft>
              <a:buSzPts val="1300"/>
              <a:buChar char="●"/>
            </a:pPr>
            <a:r>
              <a:rPr lang="en"/>
              <a:t>MapR</a:t>
            </a:r>
            <a:endParaRPr/>
          </a:p>
          <a:p>
            <a:pPr indent="0" lvl="0" marL="0" rtl="0" algn="l">
              <a:lnSpc>
                <a:spcPct val="200000"/>
              </a:lnSpc>
              <a:spcBef>
                <a:spcPts val="1600"/>
              </a:spcBef>
              <a:spcAft>
                <a:spcPts val="1600"/>
              </a:spcAft>
              <a:buNone/>
            </a:pPr>
            <a:r>
              <a:rPr lang="en"/>
              <a:t>Cloudera and Hortonworks merged in 2018.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Command Line Basics</a:t>
            </a:r>
            <a:endParaRPr/>
          </a:p>
        </p:txBody>
      </p:sp>
      <p:sp>
        <p:nvSpPr>
          <p:cNvPr id="341" name="Google Shape;341;p23"/>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highlight>
                  <a:srgbClr val="EFEFEF"/>
                </a:highlight>
              </a:rPr>
              <a:t>cd</a:t>
            </a:r>
            <a:r>
              <a:rPr lang="en"/>
              <a:t> – </a:t>
            </a:r>
            <a:r>
              <a:rPr b="1" lang="en"/>
              <a:t>C</a:t>
            </a:r>
            <a:r>
              <a:rPr lang="en"/>
              <a:t>hange </a:t>
            </a:r>
            <a:r>
              <a:rPr b="1" lang="en"/>
              <a:t>D</a:t>
            </a:r>
            <a:r>
              <a:rPr lang="en"/>
              <a:t>irectory: this command changes your current directory</a:t>
            </a:r>
            <a:endParaRPr/>
          </a:p>
          <a:p>
            <a:pPr indent="0" lvl="0" marL="0" rtl="0" algn="l">
              <a:spcBef>
                <a:spcPts val="1600"/>
              </a:spcBef>
              <a:spcAft>
                <a:spcPts val="0"/>
              </a:spcAft>
              <a:buClr>
                <a:srgbClr val="000000"/>
              </a:buClr>
              <a:buSzPts val="1100"/>
              <a:buFont typeface="Arial"/>
              <a:buNone/>
            </a:pPr>
            <a:r>
              <a:rPr lang="en">
                <a:highlight>
                  <a:srgbClr val="EFEFEF"/>
                </a:highlight>
              </a:rPr>
              <a:t>ls</a:t>
            </a:r>
            <a:r>
              <a:rPr lang="en"/>
              <a:t> – </a:t>
            </a:r>
            <a:r>
              <a:rPr b="1" lang="en"/>
              <a:t>L</a:t>
            </a:r>
            <a:r>
              <a:rPr lang="en"/>
              <a:t>i</a:t>
            </a:r>
            <a:r>
              <a:rPr b="1" lang="en"/>
              <a:t>s</a:t>
            </a:r>
            <a:r>
              <a:rPr lang="en"/>
              <a:t>t: this lists the files within the directory we’re currently in</a:t>
            </a:r>
            <a:endParaRPr/>
          </a:p>
          <a:p>
            <a:pPr indent="0" lvl="0" marL="0" rtl="0" algn="l">
              <a:spcBef>
                <a:spcPts val="1600"/>
              </a:spcBef>
              <a:spcAft>
                <a:spcPts val="0"/>
              </a:spcAft>
              <a:buClr>
                <a:srgbClr val="000000"/>
              </a:buClr>
              <a:buSzPts val="1100"/>
              <a:buFont typeface="Arial"/>
              <a:buNone/>
            </a:pPr>
            <a:r>
              <a:rPr lang="en">
                <a:highlight>
                  <a:srgbClr val="EFEFEF"/>
                </a:highlight>
              </a:rPr>
              <a:t>cp</a:t>
            </a:r>
            <a:r>
              <a:rPr lang="en"/>
              <a:t> – </a:t>
            </a:r>
            <a:r>
              <a:rPr b="1" lang="en"/>
              <a:t>C</a:t>
            </a:r>
            <a:r>
              <a:rPr lang="en"/>
              <a:t>o</a:t>
            </a:r>
            <a:r>
              <a:rPr b="1" lang="en"/>
              <a:t>p</a:t>
            </a:r>
            <a:r>
              <a:rPr lang="en"/>
              <a:t>y: for copying a file</a:t>
            </a:r>
            <a:endParaRPr/>
          </a:p>
          <a:p>
            <a:pPr indent="0" lvl="0" marL="0" rtl="0" algn="l">
              <a:spcBef>
                <a:spcPts val="1600"/>
              </a:spcBef>
              <a:spcAft>
                <a:spcPts val="0"/>
              </a:spcAft>
              <a:buNone/>
            </a:pPr>
            <a:r>
              <a:rPr lang="en">
                <a:highlight>
                  <a:srgbClr val="EFEFEF"/>
                </a:highlight>
              </a:rPr>
              <a:t>rm</a:t>
            </a:r>
            <a:r>
              <a:rPr lang="en"/>
              <a:t> – </a:t>
            </a:r>
            <a:r>
              <a:rPr b="1" lang="en"/>
              <a:t>R</a:t>
            </a:r>
            <a:r>
              <a:rPr lang="en"/>
              <a:t>emove: for removing a file</a:t>
            </a:r>
            <a:endParaRPr/>
          </a:p>
          <a:p>
            <a:pPr indent="0" lvl="0" marL="0" rtl="0" algn="l">
              <a:spcBef>
                <a:spcPts val="1600"/>
              </a:spcBef>
              <a:spcAft>
                <a:spcPts val="0"/>
              </a:spcAft>
              <a:buNone/>
            </a:pPr>
            <a:r>
              <a:rPr lang="en">
                <a:highlight>
                  <a:srgbClr val="EFEFEF"/>
                </a:highlight>
              </a:rPr>
              <a:t>mv</a:t>
            </a:r>
            <a:r>
              <a:rPr lang="en"/>
              <a:t> – </a:t>
            </a:r>
            <a:r>
              <a:rPr b="1" lang="en"/>
              <a:t>M</a:t>
            </a:r>
            <a:r>
              <a:rPr lang="en"/>
              <a:t>o</a:t>
            </a:r>
            <a:r>
              <a:rPr b="1" lang="en"/>
              <a:t>v</a:t>
            </a:r>
            <a:r>
              <a:rPr lang="en"/>
              <a:t>e: for moving files from one location to another</a:t>
            </a:r>
            <a:endParaRPr/>
          </a:p>
          <a:p>
            <a:pPr indent="0" lvl="0" marL="0" rtl="0" algn="l">
              <a:spcBef>
                <a:spcPts val="1600"/>
              </a:spcBef>
              <a:spcAft>
                <a:spcPts val="1600"/>
              </a:spcAft>
              <a:buClr>
                <a:srgbClr val="000000"/>
              </a:buClr>
              <a:buSzPts val="1100"/>
              <a:buFont typeface="Arial"/>
              <a:buNone/>
            </a:pPr>
            <a:r>
              <a:t/>
            </a:r>
            <a:endParaRPr/>
          </a:p>
        </p:txBody>
      </p:sp>
      <p:sp>
        <p:nvSpPr>
          <p:cNvPr id="342" name="Google Shape;342;p23"/>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highlight>
                  <a:srgbClr val="EFEFEF"/>
                </a:highlight>
              </a:rPr>
              <a:t>wget</a:t>
            </a:r>
            <a:r>
              <a:rPr lang="en"/>
              <a:t> – This retrieves a file that’s hosted on a web server. </a:t>
            </a:r>
            <a:endParaRPr/>
          </a:p>
          <a:p>
            <a:pPr indent="0" lvl="0" marL="0" rtl="0" algn="l">
              <a:spcBef>
                <a:spcPts val="1600"/>
              </a:spcBef>
              <a:spcAft>
                <a:spcPts val="0"/>
              </a:spcAft>
              <a:buClr>
                <a:srgbClr val="000000"/>
              </a:buClr>
              <a:buSzPts val="1100"/>
              <a:buFont typeface="Arial"/>
              <a:buNone/>
            </a:pPr>
            <a:r>
              <a:rPr lang="en">
                <a:highlight>
                  <a:srgbClr val="EFEFEF"/>
                </a:highlight>
              </a:rPr>
              <a:t>vi</a:t>
            </a:r>
            <a:r>
              <a:rPr lang="en"/>
              <a:t> – This is a very basic text editor included with Linux. When you’re in vi, you need to hit the “</a:t>
            </a:r>
            <a:r>
              <a:rPr i="1" lang="en"/>
              <a:t>i</a:t>
            </a:r>
            <a:r>
              <a:rPr lang="en"/>
              <a:t>” key to enter “insert mode”, which lets you actually edit things. When you’re done editing, press ESC to leave insert mode. Then, you can type commands such as “</a:t>
            </a:r>
            <a:r>
              <a:rPr i="1" lang="en"/>
              <a:t>:wq”</a:t>
            </a:r>
            <a:r>
              <a:rPr lang="en"/>
              <a:t> to write your changes and quit vi.</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In-Class </a:t>
            </a:r>
            <a:r>
              <a:rPr lang="en">
                <a:solidFill>
                  <a:srgbClr val="9900FF"/>
                </a:solidFill>
              </a:rPr>
              <a:t>Activity</a:t>
            </a:r>
            <a:endParaRPr>
              <a:solidFill>
                <a:srgbClr val="9900FF"/>
              </a:solidFill>
            </a:endParaRPr>
          </a:p>
          <a:p>
            <a:pPr indent="0" lvl="0" marL="0" rtl="0" algn="l">
              <a:spcBef>
                <a:spcPts val="0"/>
              </a:spcBef>
              <a:spcAft>
                <a:spcPts val="0"/>
              </a:spcAft>
              <a:buNone/>
            </a:pPr>
            <a:r>
              <a:rPr lang="en"/>
              <a:t>Hortonworks on Google Cloud</a:t>
            </a:r>
            <a:endParaRPr/>
          </a:p>
        </p:txBody>
      </p:sp>
      <p:sp>
        <p:nvSpPr>
          <p:cNvPr id="348" name="Google Shape;348;p24"/>
          <p:cNvSpPr txBox="1"/>
          <p:nvPr>
            <p:ph idx="1" type="body"/>
          </p:nvPr>
        </p:nvSpPr>
        <p:spPr>
          <a:xfrm>
            <a:off x="1303800" y="1990050"/>
            <a:ext cx="7030500" cy="1740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Complete instructions on how to deploy a Hortonworks sandbox environment on Google Cloud can be found on the document at: </a:t>
            </a:r>
            <a:r>
              <a:rPr b="1" lang="en" u="sng">
                <a:solidFill>
                  <a:schemeClr val="hlink"/>
                </a:solidFill>
                <a:hlinkClick r:id="rId3"/>
              </a:rPr>
              <a:t>https://github.com/soltaniehha/Big-Data-Analytics-for-Business/blob/master/01-Introduction/Deploy-Hortonworks-Sandbox-on-Google-Cloud.pdf</a:t>
            </a:r>
            <a:r>
              <a:rPr b="1" lang="en"/>
              <a:t> </a:t>
            </a:r>
            <a:endParaRPr b="1"/>
          </a:p>
          <a:p>
            <a:pPr indent="0" lvl="0" marL="0" rtl="0" algn="l">
              <a:spcBef>
                <a:spcPts val="1600"/>
              </a:spcBef>
              <a:spcAft>
                <a:spcPts val="1600"/>
              </a:spcAft>
              <a:buNone/>
            </a:pPr>
            <a:r>
              <a:rPr lang="en"/>
              <a:t>M</a:t>
            </a:r>
            <a:r>
              <a:rPr lang="en"/>
              <a:t>ake sure to stop or shutdown the instance when you are not using it. The allocated cost for this section should not exceed $5.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Ambari UI</a:t>
            </a:r>
            <a:endParaRPr/>
          </a:p>
        </p:txBody>
      </p:sp>
      <p:pic>
        <p:nvPicPr>
          <p:cNvPr id="354" name="Google Shape;354;p25"/>
          <p:cNvPicPr preferRelativeResize="0"/>
          <p:nvPr/>
        </p:nvPicPr>
        <p:blipFill>
          <a:blip r:embed="rId3">
            <a:alphaModFix/>
          </a:blip>
          <a:stretch>
            <a:fillRect/>
          </a:stretch>
        </p:blipFill>
        <p:spPr>
          <a:xfrm>
            <a:off x="2265751" y="1260875"/>
            <a:ext cx="5106605" cy="36687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r>
              <a:rPr lang="en"/>
              <a:t> - Uploading a File into HDFS</a:t>
            </a:r>
            <a:endParaRPr/>
          </a:p>
        </p:txBody>
      </p:sp>
      <p:sp>
        <p:nvSpPr>
          <p:cNvPr id="360" name="Google Shape;360;p26"/>
          <p:cNvSpPr txBox="1"/>
          <p:nvPr>
            <p:ph idx="1" type="body"/>
          </p:nvPr>
        </p:nvSpPr>
        <p:spPr>
          <a:xfrm>
            <a:off x="1303800" y="1990050"/>
            <a:ext cx="7030500" cy="302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Download the code and data from github (case sensitive): </a:t>
            </a:r>
            <a:r>
              <a:rPr lang="en" u="sng">
                <a:solidFill>
                  <a:schemeClr val="hlink"/>
                </a:solidFill>
                <a:hlinkClick r:id="rId3"/>
              </a:rPr>
              <a:t>bit.ly/IS843</a:t>
            </a:r>
            <a:endParaRPr/>
          </a:p>
          <a:p>
            <a:pPr indent="0" lvl="0" marL="0" rtl="0" algn="l">
              <a:spcBef>
                <a:spcPts val="1600"/>
              </a:spcBef>
              <a:spcAft>
                <a:spcPts val="0"/>
              </a:spcAft>
              <a:buNone/>
            </a:pPr>
            <a:r>
              <a:rPr lang="en"/>
              <a:t>From the top menu of Ambari go to File View</a:t>
            </a:r>
            <a:endParaRPr/>
          </a:p>
          <a:p>
            <a:pPr indent="0" lvl="0" marL="0" rtl="0" algn="l">
              <a:spcBef>
                <a:spcPts val="1600"/>
              </a:spcBef>
              <a:spcAft>
                <a:spcPts val="0"/>
              </a:spcAft>
              <a:buNone/>
            </a:pPr>
            <a:r>
              <a:rPr lang="en"/>
              <a:t>Select User &gt; maria_dev, then create a new folder called NBA</a:t>
            </a:r>
            <a:endParaRPr/>
          </a:p>
          <a:p>
            <a:pPr indent="0" lvl="0" marL="0" rtl="0" algn="l">
              <a:spcBef>
                <a:spcPts val="1600"/>
              </a:spcBef>
              <a:spcAft>
                <a:spcPts val="0"/>
              </a:spcAft>
              <a:buNone/>
            </a:pPr>
            <a:r>
              <a:rPr lang="en"/>
              <a:t>Upload </a:t>
            </a:r>
            <a:r>
              <a:rPr b="1" lang="en"/>
              <a:t>Players.csv</a:t>
            </a:r>
            <a:r>
              <a:rPr lang="en"/>
              <a:t> &amp; </a:t>
            </a:r>
            <a:r>
              <a:rPr b="1" lang="en"/>
              <a:t>Seasons_Stats.csv</a:t>
            </a:r>
            <a:r>
              <a:rPr lang="en"/>
              <a:t> from </a:t>
            </a:r>
            <a:r>
              <a:rPr b="1" lang="en"/>
              <a:t>02-</a:t>
            </a:r>
            <a:r>
              <a:rPr b="1" lang="en" sz="1200">
                <a:solidFill>
                  <a:srgbClr val="24292E"/>
                </a:solidFill>
                <a:highlight>
                  <a:srgbClr val="FFFFFF"/>
                </a:highlight>
                <a:latin typeface="Arial"/>
                <a:ea typeface="Arial"/>
                <a:cs typeface="Arial"/>
                <a:sym typeface="Arial"/>
              </a:rPr>
              <a:t>Querying-Big-Data</a:t>
            </a:r>
            <a:r>
              <a:rPr b="1" lang="en"/>
              <a:t>/data/nba-players-stats</a:t>
            </a:r>
            <a:r>
              <a:rPr lang="en"/>
              <a:t> into this newly created folder</a:t>
            </a:r>
            <a:endParaRPr/>
          </a:p>
          <a:p>
            <a:pPr indent="0" lvl="0" marL="0" rtl="0" algn="l">
              <a:spcBef>
                <a:spcPts val="1600"/>
              </a:spcBef>
              <a:spcAft>
                <a:spcPts val="0"/>
              </a:spcAft>
              <a:buNone/>
            </a:pPr>
            <a:r>
              <a:rPr lang="en"/>
              <a:t>You can click on your file and open it to view what it looks like. We need the file structure for uploading it into Hive, e.g., comma separated.</a:t>
            </a:r>
            <a:endParaRPr/>
          </a:p>
          <a:p>
            <a:pPr indent="0" lvl="0" marL="0" rtl="0" algn="l">
              <a:spcBef>
                <a:spcPts val="1600"/>
              </a:spcBef>
              <a:spcAft>
                <a:spcPts val="1600"/>
              </a:spcAft>
              <a:buNone/>
            </a:pPr>
            <a:r>
              <a:rPr lang="en"/>
              <a:t>Congratulations! Your files now live on Hadoop File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r>
              <a:rPr lang="en"/>
              <a:t> - Accessing HDFS via Command Line</a:t>
            </a:r>
            <a:endParaRPr/>
          </a:p>
        </p:txBody>
      </p:sp>
      <p:sp>
        <p:nvSpPr>
          <p:cNvPr id="366" name="Google Shape;366;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a:t>
            </a:r>
            <a:endParaRPr/>
          </a:p>
          <a:p>
            <a:pPr indent="-311150" lvl="0" marL="457200" rtl="0" algn="l">
              <a:spcBef>
                <a:spcPts val="1600"/>
              </a:spcBef>
              <a:spcAft>
                <a:spcPts val="0"/>
              </a:spcAft>
              <a:buSzPts val="1300"/>
              <a:buChar char="●"/>
            </a:pPr>
            <a:r>
              <a:rPr lang="en"/>
              <a:t>SSH into the ambari instance</a:t>
            </a:r>
            <a:endParaRPr/>
          </a:p>
          <a:p>
            <a:pPr indent="-311150" lvl="0" marL="457200" rtl="0" algn="l">
              <a:spcBef>
                <a:spcPts val="0"/>
              </a:spcBef>
              <a:spcAft>
                <a:spcPts val="0"/>
              </a:spcAft>
              <a:buSzPts val="1300"/>
              <a:buChar char="●"/>
            </a:pPr>
            <a:r>
              <a:rPr lang="en"/>
              <a:t>SSH into sandbox docker container: </a:t>
            </a:r>
            <a:r>
              <a:rPr lang="en">
                <a:highlight>
                  <a:srgbClr val="EFEFEF"/>
                </a:highlight>
              </a:rPr>
              <a:t>ssh -p 2222 maria_dev@localhost</a:t>
            </a:r>
            <a:endParaRPr>
              <a:highlight>
                <a:srgbClr val="EFEFEF"/>
              </a:highlight>
            </a:endParaRPr>
          </a:p>
          <a:p>
            <a:pPr indent="0" lvl="0" marL="0" rtl="0" algn="l">
              <a:spcBef>
                <a:spcPts val="1600"/>
              </a:spcBef>
              <a:spcAft>
                <a:spcPts val="0"/>
              </a:spcAft>
              <a:buNone/>
            </a:pPr>
            <a:r>
              <a:rPr lang="en"/>
              <a:t>Get a list of files on Hadoop File System:</a:t>
            </a:r>
            <a:endParaRPr/>
          </a:p>
          <a:p>
            <a:pPr indent="0" lvl="0" marL="0" rtl="0" algn="l">
              <a:spcBef>
                <a:spcPts val="1600"/>
              </a:spcBef>
              <a:spcAft>
                <a:spcPts val="0"/>
              </a:spcAft>
              <a:buNone/>
            </a:pPr>
            <a:r>
              <a:rPr lang="en">
                <a:highlight>
                  <a:srgbClr val="EFEFEF"/>
                </a:highlight>
              </a:rPr>
              <a:t>hadoop fs -ls /</a:t>
            </a:r>
            <a:endParaRPr>
              <a:highlight>
                <a:srgbClr val="EFEFEF"/>
              </a:highlight>
            </a:endParaRPr>
          </a:p>
          <a:p>
            <a:pPr indent="0" lvl="0" marL="0" rtl="0" algn="l">
              <a:spcBef>
                <a:spcPts val="1600"/>
              </a:spcBef>
              <a:spcAft>
                <a:spcPts val="0"/>
              </a:spcAft>
              <a:buNone/>
            </a:pPr>
            <a:r>
              <a:rPr lang="en">
                <a:highlight>
                  <a:srgbClr val="EFEFEF"/>
                </a:highlight>
              </a:rPr>
              <a:t>hadoop fs -ls /user/maria_dev/</a:t>
            </a:r>
            <a:endParaRPr>
              <a:highlight>
                <a:srgbClr val="EFEFEF"/>
              </a:highlight>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Copying to HDFS via Command Line</a:t>
            </a:r>
            <a:endParaRPr/>
          </a:p>
        </p:txBody>
      </p:sp>
      <p:sp>
        <p:nvSpPr>
          <p:cNvPr id="372" name="Google Shape;372;p28"/>
          <p:cNvSpPr txBox="1"/>
          <p:nvPr>
            <p:ph idx="1" type="body"/>
          </p:nvPr>
        </p:nvSpPr>
        <p:spPr>
          <a:xfrm>
            <a:off x="1303800" y="1990050"/>
            <a:ext cx="73761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SSH into the ambari instance, log in as maria_dev: </a:t>
            </a:r>
            <a:r>
              <a:rPr lang="en">
                <a:highlight>
                  <a:srgbClr val="EFEFEF"/>
                </a:highlight>
              </a:rPr>
              <a:t>ssh -p 2222 maria_dev@localhost</a:t>
            </a:r>
            <a:endParaRPr>
              <a:highlight>
                <a:srgbClr val="EFEFEF"/>
              </a:highlight>
            </a:endParaRPr>
          </a:p>
          <a:p>
            <a:pPr indent="0" lvl="0" marL="0" rtl="0" algn="l">
              <a:spcBef>
                <a:spcPts val="1600"/>
              </a:spcBef>
              <a:spcAft>
                <a:spcPts val="0"/>
              </a:spcAft>
              <a:buNone/>
            </a:pPr>
            <a:r>
              <a:rPr lang="en"/>
              <a:t>Create a text file with vi: </a:t>
            </a:r>
            <a:r>
              <a:rPr lang="en">
                <a:highlight>
                  <a:srgbClr val="EFEFEF"/>
                </a:highlight>
              </a:rPr>
              <a:t>vi test.txt</a:t>
            </a:r>
            <a:endParaRPr>
              <a:highlight>
                <a:srgbClr val="EFEFEF"/>
              </a:highlight>
            </a:endParaRPr>
          </a:p>
          <a:p>
            <a:pPr indent="0" lvl="0" marL="0" rtl="0" algn="l">
              <a:spcBef>
                <a:spcPts val="1600"/>
              </a:spcBef>
              <a:spcAft>
                <a:spcPts val="0"/>
              </a:spcAft>
              <a:buNone/>
            </a:pPr>
            <a:r>
              <a:rPr lang="en"/>
              <a:t>Press “i” to edit. Write a few words and quit by pressing ESC, then “:wq!” then press return.</a:t>
            </a:r>
            <a:endParaRPr/>
          </a:p>
          <a:p>
            <a:pPr indent="0" lvl="0" marL="0" rtl="0" algn="l">
              <a:spcBef>
                <a:spcPts val="1600"/>
              </a:spcBef>
              <a:spcAft>
                <a:spcPts val="0"/>
              </a:spcAft>
              <a:buNone/>
            </a:pPr>
            <a:r>
              <a:rPr lang="en"/>
              <a:t>Copy the file from local (sandbox env.) disk to HDFS: </a:t>
            </a:r>
            <a:r>
              <a:rPr lang="en">
                <a:highlight>
                  <a:srgbClr val="EFEFEF"/>
                </a:highlight>
              </a:rPr>
              <a:t>hadoop fs -put test.txt /user/maria_dev/</a:t>
            </a:r>
            <a:endParaRPr>
              <a:highlight>
                <a:srgbClr val="EFEFEF"/>
              </a:highlight>
            </a:endParaRPr>
          </a:p>
          <a:p>
            <a:pPr indent="0" lvl="0" marL="0" rtl="0" algn="l">
              <a:spcBef>
                <a:spcPts val="1600"/>
              </a:spcBef>
              <a:spcAft>
                <a:spcPts val="0"/>
              </a:spcAft>
              <a:buNone/>
            </a:pPr>
            <a:r>
              <a:rPr lang="en"/>
              <a:t>Verify if it’s there: </a:t>
            </a:r>
            <a:r>
              <a:rPr lang="en">
                <a:highlight>
                  <a:srgbClr val="EFEFEF"/>
                </a:highlight>
              </a:rPr>
              <a:t>hadoop fs -ls /user/maria_dev/</a:t>
            </a:r>
            <a:endParaRPr>
              <a:highlight>
                <a:srgbClr val="EFEFEF"/>
              </a:highlight>
            </a:endParaRPr>
          </a:p>
          <a:p>
            <a:pPr indent="0" lvl="0" marL="0" rtl="0" algn="l">
              <a:spcBef>
                <a:spcPts val="1600"/>
              </a:spcBef>
              <a:spcAft>
                <a:spcPts val="1600"/>
              </a:spcAft>
              <a:buNone/>
            </a:pPr>
            <a:r>
              <a:rPr lang="en"/>
              <a:t>You can also verify through the Ambari console!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Uploading Tables in Hive</a:t>
            </a:r>
            <a:endParaRPr/>
          </a:p>
        </p:txBody>
      </p:sp>
      <p:sp>
        <p:nvSpPr>
          <p:cNvPr id="378" name="Google Shape;378;p29"/>
          <p:cNvSpPr txBox="1"/>
          <p:nvPr>
            <p:ph idx="1" type="body"/>
          </p:nvPr>
        </p:nvSpPr>
        <p:spPr>
          <a:xfrm>
            <a:off x="1303800" y="1761450"/>
            <a:ext cx="7259100" cy="325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From Ambari go to Hive View and select Upload Tables</a:t>
            </a:r>
            <a:endParaRPr/>
          </a:p>
          <a:p>
            <a:pPr indent="0" lvl="0" marL="0" rtl="0" algn="l">
              <a:spcBef>
                <a:spcPts val="1600"/>
              </a:spcBef>
              <a:spcAft>
                <a:spcPts val="0"/>
              </a:spcAft>
              <a:buNone/>
            </a:pPr>
            <a:r>
              <a:rPr lang="en"/>
              <a:t>Select CSV and choose the correct information regarding delimiters, end of line, header, etc.</a:t>
            </a:r>
            <a:endParaRPr/>
          </a:p>
          <a:p>
            <a:pPr indent="0" lvl="0" marL="0" rtl="0" algn="l">
              <a:spcBef>
                <a:spcPts val="1600"/>
              </a:spcBef>
              <a:spcAft>
                <a:spcPts val="0"/>
              </a:spcAft>
              <a:buNone/>
            </a:pPr>
            <a:r>
              <a:rPr lang="en"/>
              <a:t>Select file from your local machine, or alternatively, give the HDFS path: /user/maria_dev/NBA/Players.csv &amp; </a:t>
            </a:r>
            <a:r>
              <a:rPr lang="en"/>
              <a:t>/user/maria_dev/NBA/Seasons_Stats.csv</a:t>
            </a:r>
            <a:endParaRPr/>
          </a:p>
          <a:p>
            <a:pPr indent="0" lvl="0" marL="0" rtl="0" algn="l">
              <a:spcBef>
                <a:spcPts val="1600"/>
              </a:spcBef>
              <a:spcAft>
                <a:spcPts val="0"/>
              </a:spcAft>
              <a:buNone/>
            </a:pPr>
            <a:r>
              <a:rPr lang="en"/>
              <a:t>Make sure the column names and types are accurate and then press upload.</a:t>
            </a:r>
            <a:endParaRPr/>
          </a:p>
          <a:p>
            <a:pPr indent="0" lvl="0" marL="0" rtl="0" algn="l">
              <a:spcBef>
                <a:spcPts val="1600"/>
              </a:spcBef>
              <a:spcAft>
                <a:spcPts val="0"/>
              </a:spcAft>
              <a:buNone/>
            </a:pPr>
            <a:r>
              <a:rPr lang="en"/>
              <a:t>Now check in the Hive view to see if you can see your newly created table. Make sure to refresh the schema.</a:t>
            </a:r>
            <a:endParaRPr/>
          </a:p>
          <a:p>
            <a:pPr indent="0" lvl="0" marL="0" rtl="0" algn="l">
              <a:spcBef>
                <a:spcPts val="1600"/>
              </a:spcBef>
              <a:spcAft>
                <a:spcPts val="0"/>
              </a:spcAft>
              <a:buNone/>
            </a:pPr>
            <a:r>
              <a:rPr lang="en"/>
              <a:t>Dataset source (with some modifications): </a:t>
            </a:r>
            <a:r>
              <a:rPr lang="en" u="sng">
                <a:solidFill>
                  <a:schemeClr val="hlink"/>
                </a:solidFill>
                <a:hlinkClick r:id="rId3"/>
              </a:rPr>
              <a:t>https://www.kaggle.com/drgilermo/nba-players-stats</a:t>
            </a:r>
            <a:r>
              <a:rPr lang="en"/>
              <a:t> </a:t>
            </a:r>
            <a:endParaRPr/>
          </a:p>
          <a:p>
            <a:pPr indent="0" lvl="0" marL="0" rtl="0" algn="l">
              <a:spcBef>
                <a:spcPts val="0"/>
              </a:spcBef>
              <a:spcAft>
                <a:spcPts val="0"/>
              </a:spcAft>
              <a:buNone/>
            </a:pPr>
            <a:r>
              <a:rPr lang="en"/>
              <a:t>It has been scraped from </a:t>
            </a:r>
            <a:r>
              <a:rPr lang="en" u="sng">
                <a:solidFill>
                  <a:schemeClr val="hlink"/>
                </a:solidFill>
                <a:hlinkClick r:id="rId4"/>
              </a:rPr>
              <a:t>www.basketball-reference.com</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players</a:t>
            </a:r>
            <a:r>
              <a:rPr lang="en"/>
              <a:t> Table</a:t>
            </a:r>
            <a:r>
              <a:rPr lang="en"/>
              <a:t> - Sample Query</a:t>
            </a:r>
            <a:endParaRPr/>
          </a:p>
        </p:txBody>
      </p:sp>
      <p:sp>
        <p:nvSpPr>
          <p:cNvPr id="384" name="Google Shape;384;p30"/>
          <p:cNvSpPr txBox="1"/>
          <p:nvPr>
            <p:ph idx="1" type="body"/>
          </p:nvPr>
        </p:nvSpPr>
        <p:spPr>
          <a:xfrm>
            <a:off x="1303800" y="1913850"/>
            <a:ext cx="7030500" cy="3151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Let’s see which university has had the highest number of NBA players over the years</a:t>
            </a:r>
            <a:endParaRPr b="1"/>
          </a:p>
          <a:p>
            <a:pPr indent="0" lvl="0" marL="0" rtl="0" algn="l">
              <a:lnSpc>
                <a:spcPct val="100000"/>
              </a:lnSpc>
              <a:spcBef>
                <a:spcPts val="1600"/>
              </a:spcBef>
              <a:spcAft>
                <a:spcPts val="0"/>
              </a:spcAft>
              <a:buNone/>
            </a:pPr>
            <a:r>
              <a:rPr lang="en">
                <a:highlight>
                  <a:srgbClr val="EFEFEF"/>
                </a:highlight>
              </a:rPr>
              <a:t>SELECT college, count(*) AS count_nba_players </a:t>
            </a:r>
            <a:endParaRPr>
              <a:highlight>
                <a:srgbClr val="EFEFEF"/>
              </a:highlight>
            </a:endParaRPr>
          </a:p>
          <a:p>
            <a:pPr indent="0" lvl="0" marL="0" rtl="0" algn="l">
              <a:lnSpc>
                <a:spcPct val="100000"/>
              </a:lnSpc>
              <a:spcBef>
                <a:spcPts val="0"/>
              </a:spcBef>
              <a:spcAft>
                <a:spcPts val="0"/>
              </a:spcAft>
              <a:buNone/>
            </a:pPr>
            <a:r>
              <a:rPr lang="en">
                <a:highlight>
                  <a:srgbClr val="EFEFEF"/>
                </a:highlight>
              </a:rPr>
              <a:t>FROM players</a:t>
            </a:r>
            <a:endParaRPr>
              <a:highlight>
                <a:srgbClr val="EFEFEF"/>
              </a:highlight>
            </a:endParaRPr>
          </a:p>
          <a:p>
            <a:pPr indent="0" lvl="0" marL="0" rtl="0" algn="l">
              <a:lnSpc>
                <a:spcPct val="100000"/>
              </a:lnSpc>
              <a:spcBef>
                <a:spcPts val="0"/>
              </a:spcBef>
              <a:spcAft>
                <a:spcPts val="0"/>
              </a:spcAft>
              <a:buNone/>
            </a:pPr>
            <a:r>
              <a:rPr lang="en">
                <a:highlight>
                  <a:srgbClr val="EFEFEF"/>
                </a:highlight>
              </a:rPr>
              <a:t>where college &lt;&gt; ""  -- excluding players with no college data</a:t>
            </a:r>
            <a:endParaRPr>
              <a:highlight>
                <a:srgbClr val="EFEFEF"/>
              </a:highlight>
            </a:endParaRPr>
          </a:p>
          <a:p>
            <a:pPr indent="0" lvl="0" marL="0" rtl="0" algn="l">
              <a:lnSpc>
                <a:spcPct val="100000"/>
              </a:lnSpc>
              <a:spcBef>
                <a:spcPts val="0"/>
              </a:spcBef>
              <a:spcAft>
                <a:spcPts val="0"/>
              </a:spcAft>
              <a:buNone/>
            </a:pPr>
            <a:r>
              <a:rPr lang="en">
                <a:highlight>
                  <a:srgbClr val="EFEFEF"/>
                </a:highlight>
              </a:rPr>
              <a:t>GROUP BY college</a:t>
            </a:r>
            <a:endParaRPr>
              <a:highlight>
                <a:srgbClr val="EFEFEF"/>
              </a:highlight>
            </a:endParaRPr>
          </a:p>
          <a:p>
            <a:pPr indent="0" lvl="0" marL="0" rtl="0" algn="l">
              <a:lnSpc>
                <a:spcPct val="100000"/>
              </a:lnSpc>
              <a:spcBef>
                <a:spcPts val="0"/>
              </a:spcBef>
              <a:spcAft>
                <a:spcPts val="0"/>
              </a:spcAft>
              <a:buNone/>
            </a:pPr>
            <a:r>
              <a:rPr lang="en">
                <a:highlight>
                  <a:srgbClr val="EFEFEF"/>
                </a:highlight>
              </a:rPr>
              <a:t>ORDER BY count_nba_players DESC;</a:t>
            </a:r>
            <a:endParaRPr>
              <a:highlight>
                <a:srgbClr val="EFEFEF"/>
              </a:highlight>
            </a:endParaRPr>
          </a:p>
          <a:p>
            <a:pPr indent="0" lvl="0" marL="0" rtl="0" algn="l">
              <a:spcBef>
                <a:spcPts val="0"/>
              </a:spcBef>
              <a:spcAft>
                <a:spcPts val="0"/>
              </a:spcAft>
              <a:buNone/>
            </a:pPr>
            <a:r>
              <a:t/>
            </a:r>
            <a:endParaRPr/>
          </a:p>
          <a:p>
            <a:pPr indent="0" lvl="0" marL="0" rtl="0" algn="l">
              <a:spcBef>
                <a:spcPts val="1600"/>
              </a:spcBef>
              <a:spcAft>
                <a:spcPts val="0"/>
              </a:spcAft>
              <a:buNone/>
            </a:pPr>
            <a:r>
              <a:rPr lang="en"/>
              <a:t>Note: If you are receiving errors by running this query it’s because your Tez optimizer is not set properly (Tez is the default optimizer). You can change it to MapReduce for the purpose of this exercise: </a:t>
            </a:r>
            <a:endParaRPr/>
          </a:p>
          <a:p>
            <a:pPr indent="0" lvl="0" marL="0" rtl="0" algn="l">
              <a:spcBef>
                <a:spcPts val="1600"/>
              </a:spcBef>
              <a:spcAft>
                <a:spcPts val="1600"/>
              </a:spcAft>
              <a:buNone/>
            </a:pPr>
            <a:r>
              <a:rPr lang="en"/>
              <a:t>From Hive view go to Settings (on the right menu) &gt; +add &gt; hive.execution.engine &gt; mr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idx="1" type="body"/>
          </p:nvPr>
        </p:nvSpPr>
        <p:spPr>
          <a:xfrm>
            <a:off x="1303800" y="1990050"/>
            <a:ext cx="70305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b="1" lang="en"/>
              <a:t>Identify</a:t>
            </a:r>
            <a:r>
              <a:rPr b="1" lang="en"/>
              <a:t> top 10 most scored players</a:t>
            </a:r>
            <a:endParaRPr/>
          </a:p>
        </p:txBody>
      </p:sp>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seasons_stats</a:t>
            </a:r>
            <a:r>
              <a:rPr lang="en"/>
              <a:t> Table - Sample Query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Apache Hadoop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ph idx="1" type="body"/>
          </p:nvPr>
        </p:nvSpPr>
        <p:spPr>
          <a:xfrm>
            <a:off x="1303800" y="1990050"/>
            <a:ext cx="7030500" cy="1620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Identify top 10 most scored players</a:t>
            </a:r>
            <a:endParaRPr b="1"/>
          </a:p>
          <a:p>
            <a:pPr indent="0" lvl="0" marL="0" rtl="0" algn="l">
              <a:lnSpc>
                <a:spcPct val="100000"/>
              </a:lnSpc>
              <a:spcBef>
                <a:spcPts val="1600"/>
              </a:spcBef>
              <a:spcAft>
                <a:spcPts val="0"/>
              </a:spcAft>
              <a:buNone/>
            </a:pPr>
            <a:r>
              <a:rPr lang="en">
                <a:highlight>
                  <a:srgbClr val="EFEFEF"/>
                </a:highlight>
              </a:rPr>
              <a:t>SELECT player, sum(points) AS total_points </a:t>
            </a:r>
            <a:endParaRPr>
              <a:highlight>
                <a:srgbClr val="EFEFEF"/>
              </a:highlight>
            </a:endParaRPr>
          </a:p>
          <a:p>
            <a:pPr indent="0" lvl="0" marL="0" rtl="0" algn="l">
              <a:lnSpc>
                <a:spcPct val="100000"/>
              </a:lnSpc>
              <a:spcBef>
                <a:spcPts val="0"/>
              </a:spcBef>
              <a:spcAft>
                <a:spcPts val="0"/>
              </a:spcAft>
              <a:buNone/>
            </a:pPr>
            <a:r>
              <a:rPr lang="en">
                <a:highlight>
                  <a:srgbClr val="EFEFEF"/>
                </a:highlight>
              </a:rPr>
              <a:t>FROM seasons_stats </a:t>
            </a:r>
            <a:endParaRPr>
              <a:highlight>
                <a:srgbClr val="EFEFEF"/>
              </a:highlight>
            </a:endParaRPr>
          </a:p>
          <a:p>
            <a:pPr indent="0" lvl="0" marL="0" rtl="0" algn="l">
              <a:lnSpc>
                <a:spcPct val="100000"/>
              </a:lnSpc>
              <a:spcBef>
                <a:spcPts val="0"/>
              </a:spcBef>
              <a:spcAft>
                <a:spcPts val="0"/>
              </a:spcAft>
              <a:buNone/>
            </a:pPr>
            <a:r>
              <a:rPr lang="en">
                <a:highlight>
                  <a:srgbClr val="EFEFEF"/>
                </a:highlight>
              </a:rPr>
              <a:t>GROUP BY player </a:t>
            </a:r>
            <a:endParaRPr>
              <a:highlight>
                <a:srgbClr val="EFEFEF"/>
              </a:highlight>
            </a:endParaRPr>
          </a:p>
          <a:p>
            <a:pPr indent="0" lvl="0" marL="0" rtl="0" algn="l">
              <a:lnSpc>
                <a:spcPct val="100000"/>
              </a:lnSpc>
              <a:spcBef>
                <a:spcPts val="0"/>
              </a:spcBef>
              <a:spcAft>
                <a:spcPts val="0"/>
              </a:spcAft>
              <a:buNone/>
            </a:pPr>
            <a:r>
              <a:rPr lang="en">
                <a:highlight>
                  <a:srgbClr val="EFEFEF"/>
                </a:highlight>
              </a:rPr>
              <a:t>ORDER BY total_points DESC</a:t>
            </a:r>
            <a:endParaRPr>
              <a:highlight>
                <a:srgbClr val="EFEFEF"/>
              </a:highlight>
            </a:endParaRPr>
          </a:p>
          <a:p>
            <a:pPr indent="0" lvl="0" marL="0" rtl="0" algn="l">
              <a:lnSpc>
                <a:spcPct val="100000"/>
              </a:lnSpc>
              <a:spcBef>
                <a:spcPts val="0"/>
              </a:spcBef>
              <a:spcAft>
                <a:spcPts val="0"/>
              </a:spcAft>
              <a:buNone/>
            </a:pPr>
            <a:r>
              <a:rPr lang="en">
                <a:highlight>
                  <a:srgbClr val="EFEFEF"/>
                </a:highlight>
              </a:rPr>
              <a:t>LIMIT 10;</a:t>
            </a:r>
            <a:endParaRPr/>
          </a:p>
        </p:txBody>
      </p:sp>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seasons_stats</a:t>
            </a:r>
            <a:r>
              <a:rPr lang="en"/>
              <a:t> Table - Sample Query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3"/>
          <p:cNvSpPr txBox="1"/>
          <p:nvPr>
            <p:ph idx="1" type="body"/>
          </p:nvPr>
        </p:nvSpPr>
        <p:spPr>
          <a:xfrm>
            <a:off x="1303800" y="1990050"/>
            <a:ext cx="70305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b="1" lang="en"/>
              <a:t>F</a:t>
            </a:r>
            <a:r>
              <a:rPr b="1" lang="en"/>
              <a:t>ind top 10 most scored NBA players that came from </a:t>
            </a:r>
            <a:r>
              <a:rPr b="1" lang="en"/>
              <a:t>University of North Carolina</a:t>
            </a:r>
            <a:endParaRPr/>
          </a:p>
        </p:txBody>
      </p:sp>
      <p:sp>
        <p:nvSpPr>
          <p:cNvPr id="402" name="Google Shape;402;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a:t>
            </a:r>
            <a:r>
              <a:rPr i="1" lang="en"/>
              <a:t>NBA</a:t>
            </a:r>
            <a:r>
              <a:rPr lang="en"/>
              <a:t> Dataset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idx="1" type="body"/>
          </p:nvPr>
        </p:nvSpPr>
        <p:spPr>
          <a:xfrm>
            <a:off x="1303800" y="1990050"/>
            <a:ext cx="7030500" cy="222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Find top 10 most scored NBA players that came from University of North Carolina</a:t>
            </a:r>
            <a:endParaRPr b="1"/>
          </a:p>
          <a:p>
            <a:pPr indent="0" lvl="0" marL="0" rtl="0" algn="l">
              <a:lnSpc>
                <a:spcPct val="100000"/>
              </a:lnSpc>
              <a:spcBef>
                <a:spcPts val="1600"/>
              </a:spcBef>
              <a:spcAft>
                <a:spcPts val="0"/>
              </a:spcAft>
              <a:buNone/>
            </a:pPr>
            <a:r>
              <a:rPr lang="en">
                <a:highlight>
                  <a:srgbClr val="EFEFEF"/>
                </a:highlight>
              </a:rPr>
              <a:t>SELECT p.player, s.total_points </a:t>
            </a:r>
            <a:endParaRPr>
              <a:highlight>
                <a:srgbClr val="EFEFEF"/>
              </a:highlight>
            </a:endParaRPr>
          </a:p>
          <a:p>
            <a:pPr indent="0" lvl="0" marL="0" rtl="0" algn="l">
              <a:lnSpc>
                <a:spcPct val="100000"/>
              </a:lnSpc>
              <a:spcBef>
                <a:spcPts val="0"/>
              </a:spcBef>
              <a:spcAft>
                <a:spcPts val="0"/>
              </a:spcAft>
              <a:buNone/>
            </a:pPr>
            <a:r>
              <a:rPr lang="en">
                <a:highlight>
                  <a:srgbClr val="EFEFEF"/>
                </a:highlight>
              </a:rPr>
              <a:t>FROM players p </a:t>
            </a:r>
            <a:endParaRPr>
              <a:highlight>
                <a:srgbClr val="EFEFEF"/>
              </a:highlight>
            </a:endParaRPr>
          </a:p>
          <a:p>
            <a:pPr indent="0" lvl="0" marL="0" rtl="0" algn="l">
              <a:lnSpc>
                <a:spcPct val="100000"/>
              </a:lnSpc>
              <a:spcBef>
                <a:spcPts val="0"/>
              </a:spcBef>
              <a:spcAft>
                <a:spcPts val="0"/>
              </a:spcAft>
              <a:buNone/>
            </a:pPr>
            <a:r>
              <a:rPr lang="en">
                <a:highlight>
                  <a:srgbClr val="EFEFEF"/>
                </a:highlight>
              </a:rPr>
              <a:t>LEFT JOIN </a:t>
            </a:r>
            <a:endParaRPr>
              <a:highlight>
                <a:srgbClr val="EFEFEF"/>
              </a:highlight>
            </a:endParaRPr>
          </a:p>
          <a:p>
            <a:pPr indent="0" lvl="0" marL="0" rtl="0" algn="l">
              <a:lnSpc>
                <a:spcPct val="100000"/>
              </a:lnSpc>
              <a:spcBef>
                <a:spcPts val="0"/>
              </a:spcBef>
              <a:spcAft>
                <a:spcPts val="0"/>
              </a:spcAft>
              <a:buNone/>
            </a:pPr>
            <a:r>
              <a:rPr lang="en">
                <a:highlight>
                  <a:srgbClr val="EFEFEF"/>
                </a:highlight>
              </a:rPr>
              <a:t>  (SELECT player, sum(points) total_points FROM seasons_stats GROUP BY player) s</a:t>
            </a:r>
            <a:endParaRPr>
              <a:highlight>
                <a:srgbClr val="EFEFEF"/>
              </a:highlight>
            </a:endParaRPr>
          </a:p>
          <a:p>
            <a:pPr indent="0" lvl="0" marL="0" rtl="0" algn="l">
              <a:lnSpc>
                <a:spcPct val="100000"/>
              </a:lnSpc>
              <a:spcBef>
                <a:spcPts val="0"/>
              </a:spcBef>
              <a:spcAft>
                <a:spcPts val="0"/>
              </a:spcAft>
              <a:buNone/>
            </a:pPr>
            <a:r>
              <a:rPr lang="en">
                <a:highlight>
                  <a:srgbClr val="EFEFEF"/>
                </a:highlight>
              </a:rPr>
              <a:t>ON p.player = s.player</a:t>
            </a:r>
            <a:endParaRPr>
              <a:highlight>
                <a:srgbClr val="EFEFEF"/>
              </a:highlight>
            </a:endParaRPr>
          </a:p>
          <a:p>
            <a:pPr indent="0" lvl="0" marL="0" rtl="0" algn="l">
              <a:lnSpc>
                <a:spcPct val="100000"/>
              </a:lnSpc>
              <a:spcBef>
                <a:spcPts val="0"/>
              </a:spcBef>
              <a:spcAft>
                <a:spcPts val="0"/>
              </a:spcAft>
              <a:buNone/>
            </a:pPr>
            <a:r>
              <a:rPr lang="en">
                <a:highlight>
                  <a:srgbClr val="EFEFEF"/>
                </a:highlight>
              </a:rPr>
              <a:t>WHERE p.college = 'University of North Carolina'</a:t>
            </a:r>
            <a:endParaRPr>
              <a:highlight>
                <a:srgbClr val="EFEFEF"/>
              </a:highlight>
            </a:endParaRPr>
          </a:p>
          <a:p>
            <a:pPr indent="0" lvl="0" marL="0" rtl="0" algn="l">
              <a:lnSpc>
                <a:spcPct val="100000"/>
              </a:lnSpc>
              <a:spcBef>
                <a:spcPts val="0"/>
              </a:spcBef>
              <a:spcAft>
                <a:spcPts val="0"/>
              </a:spcAft>
              <a:buNone/>
            </a:pPr>
            <a:r>
              <a:rPr lang="en">
                <a:highlight>
                  <a:srgbClr val="EFEFEF"/>
                </a:highlight>
              </a:rPr>
              <a:t>ORDER BY s.total_points DESC</a:t>
            </a:r>
            <a:endParaRPr>
              <a:highlight>
                <a:srgbClr val="EFEFEF"/>
              </a:highlight>
            </a:endParaRPr>
          </a:p>
          <a:p>
            <a:pPr indent="0" lvl="0" marL="0" rtl="0" algn="l">
              <a:lnSpc>
                <a:spcPct val="100000"/>
              </a:lnSpc>
              <a:spcBef>
                <a:spcPts val="0"/>
              </a:spcBef>
              <a:spcAft>
                <a:spcPts val="0"/>
              </a:spcAft>
              <a:buNone/>
            </a:pPr>
            <a:r>
              <a:rPr lang="en">
                <a:highlight>
                  <a:srgbClr val="EFEFEF"/>
                </a:highlight>
              </a:rPr>
              <a:t>LIMIT 10;</a:t>
            </a:r>
            <a:endParaRPr/>
          </a:p>
        </p:txBody>
      </p:sp>
      <p:sp>
        <p:nvSpPr>
          <p:cNvPr id="408" name="Google Shape;408;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a:t>
            </a:r>
            <a:r>
              <a:rPr i="1" lang="en"/>
              <a:t>NBA</a:t>
            </a:r>
            <a:r>
              <a:rPr lang="en"/>
              <a:t> Dataset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 Up</a:t>
            </a:r>
            <a:endParaRPr/>
          </a:p>
        </p:txBody>
      </p:sp>
      <p:sp>
        <p:nvSpPr>
          <p:cNvPr id="414" name="Google Shape;414;p35"/>
          <p:cNvSpPr txBox="1"/>
          <p:nvPr>
            <p:ph idx="1" type="body"/>
          </p:nvPr>
        </p:nvSpPr>
        <p:spPr>
          <a:xfrm>
            <a:off x="1303800" y="1990050"/>
            <a:ext cx="7030500" cy="2791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Let’s clean up the default database and put our newly created tables into a new database called nba:</a:t>
            </a:r>
            <a:endParaRPr/>
          </a:p>
          <a:p>
            <a:pPr indent="0" lvl="0" marL="0" rtl="0" algn="l">
              <a:spcBef>
                <a:spcPts val="1600"/>
              </a:spcBef>
              <a:spcAft>
                <a:spcPts val="0"/>
              </a:spcAft>
              <a:buNone/>
            </a:pPr>
            <a:r>
              <a:rPr lang="en">
                <a:highlight>
                  <a:srgbClr val="EFEFEF"/>
                </a:highlight>
              </a:rPr>
              <a:t>CREATE DATABASE nba;</a:t>
            </a:r>
            <a:endParaRPr>
              <a:highlight>
                <a:srgbClr val="EFEFEF"/>
              </a:highlight>
            </a:endParaRPr>
          </a:p>
          <a:p>
            <a:pPr indent="0" lvl="0" marL="0" rtl="0" algn="l">
              <a:spcBef>
                <a:spcPts val="1600"/>
              </a:spcBef>
              <a:spcAft>
                <a:spcPts val="0"/>
              </a:spcAft>
              <a:buNone/>
            </a:pPr>
            <a:r>
              <a:rPr lang="en">
                <a:highlight>
                  <a:srgbClr val="EFEFEF"/>
                </a:highlight>
              </a:rPr>
              <a:t>CREATE TABLE nba.players AS SELECT * FROM default.players;</a:t>
            </a:r>
            <a:endParaRPr>
              <a:highlight>
                <a:srgbClr val="EFEFEF"/>
              </a:highlight>
            </a:endParaRPr>
          </a:p>
          <a:p>
            <a:pPr indent="0" lvl="0" marL="0" rtl="0" algn="l">
              <a:spcBef>
                <a:spcPts val="1600"/>
              </a:spcBef>
              <a:spcAft>
                <a:spcPts val="0"/>
              </a:spcAft>
              <a:buNone/>
            </a:pPr>
            <a:r>
              <a:rPr lang="en">
                <a:highlight>
                  <a:srgbClr val="EFEFEF"/>
                </a:highlight>
              </a:rPr>
              <a:t>CREATE TABLE nba.seasons_stats AS SELECT * FROM default.seasons_stats;</a:t>
            </a:r>
            <a:endParaRPr>
              <a:highlight>
                <a:srgbClr val="EFEFEF"/>
              </a:highlight>
            </a:endParaRPr>
          </a:p>
          <a:p>
            <a:pPr indent="0" lvl="0" marL="0" rtl="0" algn="l">
              <a:spcBef>
                <a:spcPts val="1600"/>
              </a:spcBef>
              <a:spcAft>
                <a:spcPts val="0"/>
              </a:spcAft>
              <a:buNone/>
            </a:pPr>
            <a:r>
              <a:rPr lang="en">
                <a:highlight>
                  <a:srgbClr val="EFEFEF"/>
                </a:highlight>
              </a:rPr>
              <a:t>DROP TABLE </a:t>
            </a:r>
            <a:r>
              <a:rPr lang="en">
                <a:highlight>
                  <a:srgbClr val="EFEFEF"/>
                </a:highlight>
              </a:rPr>
              <a:t>default.players;</a:t>
            </a:r>
            <a:endParaRPr>
              <a:highlight>
                <a:srgbClr val="EFEFEF"/>
              </a:highlight>
            </a:endParaRPr>
          </a:p>
          <a:p>
            <a:pPr indent="0" lvl="0" marL="0" rtl="0" algn="l">
              <a:spcBef>
                <a:spcPts val="1600"/>
              </a:spcBef>
              <a:spcAft>
                <a:spcPts val="1600"/>
              </a:spcAft>
              <a:buClr>
                <a:srgbClr val="000000"/>
              </a:buClr>
              <a:buSzPts val="1100"/>
              <a:buFont typeface="Arial"/>
              <a:buNone/>
            </a:pPr>
            <a:r>
              <a:rPr lang="en">
                <a:highlight>
                  <a:srgbClr val="EFEFEF"/>
                </a:highlight>
              </a:rPr>
              <a:t>DROP TABLE default.seasons_stats;</a:t>
            </a:r>
            <a:endParaRPr>
              <a:highlight>
                <a:srgbClr val="EFEFE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Movie Lens - Movie Rating</a:t>
            </a:r>
            <a:endParaRPr/>
          </a:p>
        </p:txBody>
      </p:sp>
      <p:sp>
        <p:nvSpPr>
          <p:cNvPr id="420" name="Google Shape;420;p36"/>
          <p:cNvSpPr txBox="1"/>
          <p:nvPr>
            <p:ph idx="1" type="body"/>
          </p:nvPr>
        </p:nvSpPr>
        <p:spPr>
          <a:xfrm>
            <a:off x="1303800" y="1990050"/>
            <a:ext cx="7030500" cy="2816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Dataset source: </a:t>
            </a:r>
            <a:r>
              <a:rPr lang="en" u="sng">
                <a:solidFill>
                  <a:schemeClr val="hlink"/>
                </a:solidFill>
                <a:hlinkClick r:id="rId3"/>
              </a:rPr>
              <a:t>https://grouplens.org/datasets/movielens/</a:t>
            </a:r>
            <a:r>
              <a:rPr lang="en"/>
              <a:t> </a:t>
            </a:r>
            <a:endParaRPr/>
          </a:p>
          <a:p>
            <a:pPr indent="0" lvl="0" marL="0" rtl="0" algn="l">
              <a:spcBef>
                <a:spcPts val="1600"/>
              </a:spcBef>
              <a:spcAft>
                <a:spcPts val="0"/>
              </a:spcAft>
              <a:buNone/>
            </a:pPr>
            <a:r>
              <a:rPr lang="en"/>
              <a:t>100,000 ratings from 1000 users on 1700 movies. Released 1998.</a:t>
            </a:r>
            <a:endParaRPr/>
          </a:p>
          <a:p>
            <a:pPr indent="0" lvl="0" marL="0" rtl="0" algn="l">
              <a:spcBef>
                <a:spcPts val="1600"/>
              </a:spcBef>
              <a:spcAft>
                <a:spcPts val="0"/>
              </a:spcAft>
              <a:buNone/>
            </a:pPr>
            <a:r>
              <a:rPr lang="en"/>
              <a:t>Data can be found in </a:t>
            </a:r>
            <a:r>
              <a:rPr b="1" lang="en"/>
              <a:t>02-</a:t>
            </a:r>
            <a:r>
              <a:rPr b="1" lang="en" sz="1200">
                <a:solidFill>
                  <a:srgbClr val="24292E"/>
                </a:solidFill>
                <a:highlight>
                  <a:srgbClr val="FFFFFF"/>
                </a:highlight>
                <a:latin typeface="Arial"/>
                <a:ea typeface="Arial"/>
                <a:cs typeface="Arial"/>
                <a:sym typeface="Arial"/>
              </a:rPr>
              <a:t>Querying-Big-Data</a:t>
            </a:r>
            <a:r>
              <a:rPr b="1" lang="en"/>
              <a:t>/data/movieLens-movie-rating</a:t>
            </a:r>
            <a:endParaRPr b="1"/>
          </a:p>
          <a:p>
            <a:pPr indent="0" lvl="0" marL="0" rtl="0" algn="l">
              <a:spcBef>
                <a:spcPts val="1600"/>
              </a:spcBef>
              <a:spcAft>
                <a:spcPts val="0"/>
              </a:spcAft>
              <a:buNone/>
            </a:pPr>
            <a:r>
              <a:rPr lang="en"/>
              <a:t>First, we will upload the files to HDFS in a new folder called “movies”. </a:t>
            </a:r>
            <a:r>
              <a:rPr lang="en"/>
              <a:t>This time, let’s use a script to load the data. U</a:t>
            </a:r>
            <a:r>
              <a:rPr lang="en"/>
              <a:t>se the following scripts to load the data into Hive tables. You will need to execute the content in Hive:</a:t>
            </a:r>
            <a:endParaRPr/>
          </a:p>
          <a:p>
            <a:pPr indent="-311150" lvl="0" marL="457200" rtl="0" algn="l">
              <a:spcBef>
                <a:spcPts val="1600"/>
              </a:spcBef>
              <a:spcAft>
                <a:spcPts val="0"/>
              </a:spcAft>
              <a:buSzPts val="1300"/>
              <a:buChar char="●"/>
            </a:pPr>
            <a:r>
              <a:rPr lang="en"/>
              <a:t>02-</a:t>
            </a:r>
            <a:r>
              <a:rPr lang="en" sz="1200">
                <a:solidFill>
                  <a:srgbClr val="24292E"/>
                </a:solidFill>
                <a:highlight>
                  <a:srgbClr val="FFFFFF"/>
                </a:highlight>
                <a:latin typeface="Arial"/>
                <a:ea typeface="Arial"/>
                <a:cs typeface="Arial"/>
                <a:sym typeface="Arial"/>
              </a:rPr>
              <a:t>Querying-Big-Data</a:t>
            </a:r>
            <a:r>
              <a:rPr lang="en"/>
              <a:t>/scripts/create_movies_table.sql </a:t>
            </a:r>
            <a:endParaRPr b="1"/>
          </a:p>
          <a:p>
            <a:pPr indent="-311150" lvl="0" marL="457200" rtl="0" algn="l">
              <a:spcBef>
                <a:spcPts val="0"/>
              </a:spcBef>
              <a:spcAft>
                <a:spcPts val="0"/>
              </a:spcAft>
              <a:buSzPts val="1300"/>
              <a:buChar char="●"/>
            </a:pPr>
            <a:r>
              <a:rPr lang="en"/>
              <a:t>02-</a:t>
            </a:r>
            <a:r>
              <a:rPr lang="en" sz="1200">
                <a:solidFill>
                  <a:srgbClr val="24292E"/>
                </a:solidFill>
                <a:highlight>
                  <a:srgbClr val="FFFFFF"/>
                </a:highlight>
                <a:latin typeface="Arial"/>
                <a:ea typeface="Arial"/>
                <a:cs typeface="Arial"/>
                <a:sym typeface="Arial"/>
              </a:rPr>
              <a:t>Querying-Big-Data</a:t>
            </a:r>
            <a:r>
              <a:rPr lang="en"/>
              <a:t>/scripts/create_ratings_table.sql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t>
            </a:r>
            <a:r>
              <a:rPr i="1" lang="en"/>
              <a:t>ratings</a:t>
            </a:r>
            <a:r>
              <a:rPr lang="en"/>
              <a:t> Table</a:t>
            </a:r>
            <a:endParaRPr/>
          </a:p>
        </p:txBody>
      </p:sp>
      <p:sp>
        <p:nvSpPr>
          <p:cNvPr id="426" name="Google Shape;426;p3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highlight>
                  <a:srgbClr val="EFEFEF"/>
                </a:highlight>
              </a:rPr>
              <a:t>CREATE DATABASE IF NOT EXISTS movie_rating;</a:t>
            </a:r>
            <a:endParaRPr b="1" sz="1100">
              <a:highlight>
                <a:srgbClr val="EFEFEF"/>
              </a:highlight>
            </a:endParaRPr>
          </a:p>
          <a:p>
            <a:pPr indent="0" lvl="0" marL="0" rtl="0" algn="l">
              <a:lnSpc>
                <a:spcPct val="100000"/>
              </a:lnSpc>
              <a:spcBef>
                <a:spcPts val="0"/>
              </a:spcBef>
              <a:spcAft>
                <a:spcPts val="0"/>
              </a:spcAft>
              <a:buNone/>
            </a:pPr>
            <a:r>
              <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USE movie_rating;  -- switching to movie_rating DB</a:t>
            </a:r>
            <a:endParaRPr b="1" sz="1100">
              <a:highlight>
                <a:srgbClr val="EFEFEF"/>
              </a:highlight>
            </a:endParaRPr>
          </a:p>
          <a:p>
            <a:pPr indent="0" lvl="0" marL="0" rtl="0" algn="l">
              <a:lnSpc>
                <a:spcPct val="100000"/>
              </a:lnSpc>
              <a:spcBef>
                <a:spcPts val="0"/>
              </a:spcBef>
              <a:spcAft>
                <a:spcPts val="0"/>
              </a:spcAft>
              <a:buNone/>
            </a:pPr>
            <a:r>
              <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DROP TABLE IF EXISTS ratings;</a:t>
            </a:r>
            <a:endParaRPr b="1" sz="1100">
              <a:highlight>
                <a:srgbClr val="EFEFEF"/>
              </a:highlight>
            </a:endParaRPr>
          </a:p>
          <a:p>
            <a:pPr indent="0" lvl="0" marL="0" rtl="0" algn="l">
              <a:lnSpc>
                <a:spcPct val="100000"/>
              </a:lnSpc>
              <a:spcBef>
                <a:spcPts val="0"/>
              </a:spcBef>
              <a:spcAft>
                <a:spcPts val="0"/>
              </a:spcAft>
              <a:buNone/>
            </a:pPr>
            <a:r>
              <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CREATE TABLE ratings (</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  user_id INT,</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  movie_id INT,</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  rating INT,</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  rating_timestamp INT)</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ROW FORMAT DELIMITED  -- contains one row per line</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FIELDS TERMINATED by '\t'</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TBLPROPERTIES ("skip.header.line.count"="1");  -- skip the first line which is the header</a:t>
            </a:r>
            <a:endParaRPr b="1" sz="1100">
              <a:highlight>
                <a:srgbClr val="EFEFEF"/>
              </a:highlight>
            </a:endParaRPr>
          </a:p>
          <a:p>
            <a:pPr indent="0" lvl="0" marL="0" rtl="0" algn="l">
              <a:lnSpc>
                <a:spcPct val="100000"/>
              </a:lnSpc>
              <a:spcBef>
                <a:spcPts val="0"/>
              </a:spcBef>
              <a:spcAft>
                <a:spcPts val="0"/>
              </a:spcAft>
              <a:buNone/>
            </a:pPr>
            <a:r>
              <a:t/>
            </a:r>
            <a:endParaRPr b="1" sz="1100">
              <a:highlight>
                <a:srgbClr val="EFEFEF"/>
              </a:highlight>
            </a:endParaRPr>
          </a:p>
          <a:p>
            <a:pPr indent="0" lvl="0" marL="0" rtl="0" algn="l">
              <a:lnSpc>
                <a:spcPct val="100000"/>
              </a:lnSpc>
              <a:spcBef>
                <a:spcPts val="0"/>
              </a:spcBef>
              <a:spcAft>
                <a:spcPts val="0"/>
              </a:spcAft>
              <a:buNone/>
            </a:pPr>
            <a:r>
              <a:rPr b="1" lang="en" sz="1100">
                <a:highlight>
                  <a:srgbClr val="EFEFEF"/>
                </a:highlight>
              </a:rPr>
              <a:t>LOAD DATA INPATH '/user/maria_dev/movies/ratings.csv' OVERWRITE INTO TABLE ratings;</a:t>
            </a:r>
            <a:endParaRPr b="1" sz="1100">
              <a:highlight>
                <a:srgbClr val="EFEFEF"/>
              </a:highlight>
            </a:endParaRPr>
          </a:p>
          <a:p>
            <a:pPr indent="0" lvl="0" marL="0" rtl="0" algn="l">
              <a:lnSpc>
                <a:spcPct val="100000"/>
              </a:lnSpc>
              <a:spcBef>
                <a:spcPts val="0"/>
              </a:spcBef>
              <a:spcAft>
                <a:spcPts val="0"/>
              </a:spcAft>
              <a:buNone/>
            </a:pPr>
            <a:r>
              <a:t/>
            </a:r>
            <a:endParaRPr b="1" sz="1000"/>
          </a:p>
          <a:p>
            <a:pPr indent="0" lvl="0" marL="0" rtl="0" algn="l">
              <a:lnSpc>
                <a:spcPct val="100000"/>
              </a:lnSpc>
              <a:spcBef>
                <a:spcPts val="0"/>
              </a:spcBef>
              <a:spcAft>
                <a:spcPts val="0"/>
              </a:spcAft>
              <a:buClr>
                <a:srgbClr val="000000"/>
              </a:buClr>
              <a:buSzPts val="1100"/>
              <a:buFont typeface="Arial"/>
              <a:buNone/>
            </a:pPr>
            <a:r>
              <a:t/>
            </a:r>
            <a:endParaRPr b="1" sz="1000"/>
          </a:p>
          <a:p>
            <a:pPr indent="0" lvl="0" marL="0" rtl="0" algn="l">
              <a:spcBef>
                <a:spcPts val="0"/>
              </a:spcBef>
              <a:spcAft>
                <a:spcPts val="0"/>
              </a:spcAft>
              <a:buNone/>
            </a:pPr>
            <a:r>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8"/>
          <p:cNvSpPr txBox="1"/>
          <p:nvPr>
            <p:ph idx="1" type="body"/>
          </p:nvPr>
        </p:nvSpPr>
        <p:spPr>
          <a:xfrm>
            <a:off x="1303800" y="1990050"/>
            <a:ext cx="70305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b="1" lang="en"/>
              <a:t>What are the top 10 most favorite movies?</a:t>
            </a:r>
            <a:endParaRPr/>
          </a:p>
        </p:txBody>
      </p:sp>
      <p:sp>
        <p:nvSpPr>
          <p:cNvPr id="432" name="Google Shape;432;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Find the Top Rated Movies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 Find the Top Rated Movies</a:t>
            </a:r>
            <a:endParaRPr/>
          </a:p>
        </p:txBody>
      </p:sp>
      <p:sp>
        <p:nvSpPr>
          <p:cNvPr id="438" name="Google Shape;438;p39"/>
          <p:cNvSpPr txBox="1"/>
          <p:nvPr>
            <p:ph idx="1" type="body"/>
          </p:nvPr>
        </p:nvSpPr>
        <p:spPr>
          <a:xfrm>
            <a:off x="1303800" y="1990050"/>
            <a:ext cx="7030500" cy="2611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What are the top 10 most favorite movies?</a:t>
            </a:r>
            <a:endParaRPr b="1"/>
          </a:p>
          <a:p>
            <a:pPr indent="0" lvl="0" marL="0" rtl="0" algn="l">
              <a:spcBef>
                <a:spcPts val="1600"/>
              </a:spcBef>
              <a:spcAft>
                <a:spcPts val="0"/>
              </a:spcAft>
              <a:buNone/>
            </a:pPr>
            <a:r>
              <a:rPr lang="en"/>
              <a:t>Execute the script </a:t>
            </a:r>
            <a:r>
              <a:rPr b="1" lang="en"/>
              <a:t>02-</a:t>
            </a:r>
            <a:r>
              <a:rPr b="1" lang="en" sz="1200">
                <a:solidFill>
                  <a:srgbClr val="24292E"/>
                </a:solidFill>
                <a:highlight>
                  <a:srgbClr val="FFFFFF"/>
                </a:highlight>
                <a:latin typeface="Arial"/>
                <a:ea typeface="Arial"/>
                <a:cs typeface="Arial"/>
                <a:sym typeface="Arial"/>
              </a:rPr>
              <a:t>Querying-Big-Data</a:t>
            </a:r>
            <a:r>
              <a:rPr b="1" lang="en"/>
              <a:t>/scripts/top_movies.sql</a:t>
            </a:r>
            <a:endParaRPr b="1"/>
          </a:p>
          <a:p>
            <a:pPr indent="0" lvl="0" marL="0" rtl="0" algn="l">
              <a:spcBef>
                <a:spcPts val="1600"/>
              </a:spcBef>
              <a:spcAft>
                <a:spcPts val="0"/>
              </a:spcAft>
              <a:buNone/>
            </a:pPr>
            <a:r>
              <a:rPr lang="en"/>
              <a:t>We are using a new syntax, VIEW</a:t>
            </a:r>
            <a:endParaRPr/>
          </a:p>
          <a:p>
            <a:pPr indent="-311150" lvl="0" marL="457200" rtl="0" algn="l">
              <a:spcBef>
                <a:spcPts val="1600"/>
              </a:spcBef>
              <a:spcAft>
                <a:spcPts val="0"/>
              </a:spcAft>
              <a:buSzPts val="1300"/>
              <a:buChar char="●"/>
            </a:pPr>
            <a:r>
              <a:rPr lang="en"/>
              <a:t>You can save the result of any query as a view</a:t>
            </a:r>
            <a:endParaRPr/>
          </a:p>
          <a:p>
            <a:pPr indent="-311150" lvl="0" marL="457200" rtl="0" algn="l">
              <a:spcBef>
                <a:spcPts val="0"/>
              </a:spcBef>
              <a:spcAft>
                <a:spcPts val="0"/>
              </a:spcAft>
              <a:buSzPts val="1300"/>
              <a:buChar char="●"/>
            </a:pPr>
            <a:r>
              <a:rPr lang="en"/>
              <a:t>Views act like virtual tables</a:t>
            </a:r>
            <a:endParaRPr/>
          </a:p>
          <a:p>
            <a:pPr indent="-311150" lvl="0" marL="457200" rtl="0" algn="l">
              <a:spcBef>
                <a:spcPts val="0"/>
              </a:spcBef>
              <a:spcAft>
                <a:spcPts val="0"/>
              </a:spcAft>
              <a:buSzPts val="1300"/>
              <a:buChar char="●"/>
            </a:pPr>
            <a:r>
              <a:rPr lang="en"/>
              <a:t>A view is a predefined SQL query that is stored in the database with an associated name</a:t>
            </a:r>
            <a:endParaRPr/>
          </a:p>
          <a:p>
            <a:pPr indent="-311150" lvl="0" marL="457200" rtl="0" algn="l">
              <a:spcBef>
                <a:spcPts val="0"/>
              </a:spcBef>
              <a:spcAft>
                <a:spcPts val="0"/>
              </a:spcAft>
              <a:buSzPts val="1300"/>
              <a:buChar char="●"/>
            </a:pPr>
            <a:r>
              <a:rPr lang="en"/>
              <a:t>View can be dropped by </a:t>
            </a:r>
            <a:r>
              <a:rPr lang="en">
                <a:highlight>
                  <a:srgbClr val="D9D9D9"/>
                </a:highlight>
              </a:rPr>
              <a:t>DROP VIEW &lt;view_name&gt;</a:t>
            </a:r>
            <a:r>
              <a:rPr lang="en"/>
              <a:t> syntax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Create/Drop Databases</a:t>
            </a:r>
            <a:endParaRPr/>
          </a:p>
        </p:txBody>
      </p:sp>
      <p:sp>
        <p:nvSpPr>
          <p:cNvPr id="444" name="Google Shape;444;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9D9D9"/>
                </a:highlight>
              </a:rPr>
              <a:t>CREATE DATABASE nba;</a:t>
            </a:r>
            <a:endParaRPr>
              <a:highlight>
                <a:srgbClr val="D9D9D9"/>
              </a:highlight>
            </a:endParaRPr>
          </a:p>
          <a:p>
            <a:pPr indent="0" lvl="0" marL="0" rtl="0" algn="l">
              <a:spcBef>
                <a:spcPts val="1600"/>
              </a:spcBef>
              <a:spcAft>
                <a:spcPts val="1600"/>
              </a:spcAft>
              <a:buNone/>
            </a:pPr>
            <a:r>
              <a:rPr lang="en">
                <a:highlight>
                  <a:srgbClr val="D9D9D9"/>
                </a:highlight>
              </a:rPr>
              <a:t>DROP DATABASE nba;</a:t>
            </a:r>
            <a:endParaRPr>
              <a:highlight>
                <a:srgbClr val="D9D9D9"/>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HiveQL</a:t>
            </a:r>
            <a:endParaRPr/>
          </a:p>
        </p:txBody>
      </p:sp>
      <p:sp>
        <p:nvSpPr>
          <p:cNvPr id="450" name="Google Shape;450;p41"/>
          <p:cNvSpPr txBox="1"/>
          <p:nvPr>
            <p:ph idx="1" type="body"/>
          </p:nvPr>
        </p:nvSpPr>
        <p:spPr>
          <a:xfrm>
            <a:off x="1303800" y="1990050"/>
            <a:ext cx="7030500" cy="215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HiveQL is very similar to standard SQL but with limited functionality.</a:t>
            </a:r>
            <a:endParaRPr/>
          </a:p>
          <a:p>
            <a:pPr indent="0" lvl="0" marL="0" rtl="0" algn="l">
              <a:spcBef>
                <a:spcPts val="1600"/>
              </a:spcBef>
              <a:spcAft>
                <a:spcPts val="0"/>
              </a:spcAft>
              <a:buNone/>
            </a:pPr>
            <a:r>
              <a:rPr lang="en"/>
              <a:t>The major difference is that SQL is a querying </a:t>
            </a:r>
            <a:r>
              <a:rPr lang="en"/>
              <a:t>language</a:t>
            </a:r>
            <a:r>
              <a:rPr lang="en"/>
              <a:t> for </a:t>
            </a:r>
            <a:r>
              <a:rPr lang="en"/>
              <a:t>relational</a:t>
            </a:r>
            <a:r>
              <a:rPr lang="en"/>
              <a:t> databases, but Hive makes unstructured or semi-structured data seem like structured.</a:t>
            </a:r>
            <a:endParaRPr/>
          </a:p>
          <a:p>
            <a:pPr indent="0" lvl="0" marL="0" rtl="0" algn="l">
              <a:spcBef>
                <a:spcPts val="1600"/>
              </a:spcBef>
              <a:spcAft>
                <a:spcPts val="0"/>
              </a:spcAft>
              <a:buNone/>
            </a:pPr>
            <a:r>
              <a:rPr lang="en"/>
              <a:t>Internally, a compiler translates HiveQL statements into a directed acyclic graph of MapReduce, Tez, or Spark jobs, which are submitted to Hadoop for execution.</a:t>
            </a:r>
            <a:endParaRPr/>
          </a:p>
          <a:p>
            <a:pPr indent="0" lvl="0" marL="0" rtl="0" algn="l">
              <a:spcBef>
                <a:spcPts val="1600"/>
              </a:spcBef>
              <a:spcAft>
                <a:spcPts val="1600"/>
              </a:spcAft>
              <a:buNone/>
            </a:pPr>
            <a:r>
              <a:rPr lang="en"/>
              <a:t>Hive documentation: </a:t>
            </a:r>
            <a:r>
              <a:rPr lang="en" u="sng">
                <a:solidFill>
                  <a:schemeClr val="hlink"/>
                </a:solidFill>
                <a:hlinkClick r:id="rId3"/>
              </a:rPr>
              <a:t>https://cwiki.apache.org/confluence/display/Hive/LanguageManual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Hadoop?</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open source </a:t>
            </a:r>
            <a:r>
              <a:rPr b="1" lang="en"/>
              <a:t>software platform</a:t>
            </a:r>
            <a:r>
              <a:rPr lang="en"/>
              <a:t> for </a:t>
            </a:r>
            <a:r>
              <a:rPr b="1" lang="en"/>
              <a:t>distributed storage</a:t>
            </a:r>
            <a:r>
              <a:rPr lang="en"/>
              <a:t> and </a:t>
            </a:r>
            <a:r>
              <a:rPr b="1" lang="en"/>
              <a:t>distributed processing</a:t>
            </a:r>
            <a:r>
              <a:rPr lang="en"/>
              <a:t> of </a:t>
            </a:r>
            <a:r>
              <a:rPr b="1" lang="en"/>
              <a:t>very large datasets</a:t>
            </a:r>
            <a:r>
              <a:rPr lang="en"/>
              <a:t> on </a:t>
            </a:r>
            <a:r>
              <a:rPr b="1" lang="en"/>
              <a:t>computer clusters</a:t>
            </a:r>
            <a:r>
              <a:rPr lang="en"/>
              <a:t> built from </a:t>
            </a:r>
            <a:r>
              <a:rPr b="1" lang="en"/>
              <a:t>commodity hardware</a:t>
            </a:r>
            <a:r>
              <a:rPr lang="en"/>
              <a:t>.</a:t>
            </a:r>
            <a:endParaRPr/>
          </a:p>
        </p:txBody>
      </p:sp>
      <p:pic>
        <p:nvPicPr>
          <p:cNvPr id="290" name="Google Shape;290;p15"/>
          <p:cNvPicPr preferRelativeResize="0"/>
          <p:nvPr/>
        </p:nvPicPr>
        <p:blipFill>
          <a:blip r:embed="rId3">
            <a:alphaModFix/>
          </a:blip>
          <a:stretch>
            <a:fillRect/>
          </a:stretch>
        </p:blipFill>
        <p:spPr>
          <a:xfrm>
            <a:off x="3171100" y="2879725"/>
            <a:ext cx="3295899" cy="1599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sp>
        <p:nvSpPr>
          <p:cNvPr id="456" name="Google Shape;456;p42"/>
          <p:cNvSpPr txBox="1"/>
          <p:nvPr>
            <p:ph idx="1" type="body"/>
          </p:nvPr>
        </p:nvSpPr>
        <p:spPr>
          <a:xfrm>
            <a:off x="1303800" y="1990050"/>
            <a:ext cx="7030500" cy="2013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DataCamp assignments according to the syllabus</a:t>
            </a:r>
            <a:endParaRPr/>
          </a:p>
          <a:p>
            <a:pPr indent="-311150" lvl="0" marL="457200" rtl="0" algn="l">
              <a:spcBef>
                <a:spcPts val="0"/>
              </a:spcBef>
              <a:spcAft>
                <a:spcPts val="0"/>
              </a:spcAft>
              <a:buSzPts val="1300"/>
              <a:buChar char="●"/>
            </a:pPr>
            <a:r>
              <a:rPr lang="en"/>
              <a:t>Kaggle</a:t>
            </a:r>
            <a:endParaRPr/>
          </a:p>
          <a:p>
            <a:pPr indent="-298450" lvl="1" marL="914400" rtl="0" algn="l">
              <a:spcBef>
                <a:spcPts val="0"/>
              </a:spcBef>
              <a:spcAft>
                <a:spcPts val="0"/>
              </a:spcAft>
              <a:buSzPts val="1100"/>
              <a:buChar char="○"/>
            </a:pPr>
            <a:r>
              <a:rPr lang="en"/>
              <a:t>C</a:t>
            </a:r>
            <a:r>
              <a:rPr lang="en"/>
              <a:t>reate an account at</a:t>
            </a:r>
            <a:r>
              <a:rPr lang="en"/>
              <a:t> </a:t>
            </a:r>
            <a:r>
              <a:rPr lang="en" u="sng">
                <a:solidFill>
                  <a:schemeClr val="hlink"/>
                </a:solidFill>
                <a:hlinkClick r:id="rId3"/>
              </a:rPr>
              <a:t>www.kaggle.com</a:t>
            </a:r>
            <a:endParaRPr/>
          </a:p>
          <a:p>
            <a:pPr indent="-298450" lvl="1" marL="914400" rtl="0" algn="l">
              <a:spcBef>
                <a:spcPts val="0"/>
              </a:spcBef>
              <a:spcAft>
                <a:spcPts val="0"/>
              </a:spcAft>
              <a:buSzPts val="1100"/>
              <a:buChar char="○"/>
            </a:pPr>
            <a:r>
              <a:rPr lang="en"/>
              <a:t>Go to the Datasets section and filter on small (&lt;10MB) datasets. Pick 2 of your favorite CSV files, upload them to your HDFS and then Hive.</a:t>
            </a:r>
            <a:endParaRPr/>
          </a:p>
          <a:p>
            <a:pPr indent="-298450" lvl="1" marL="914400" rtl="0" algn="l">
              <a:spcBef>
                <a:spcPts val="0"/>
              </a:spcBef>
              <a:spcAft>
                <a:spcPts val="0"/>
              </a:spcAft>
              <a:buSzPts val="1100"/>
              <a:buChar char="○"/>
            </a:pPr>
            <a:r>
              <a:rPr lang="en"/>
              <a:t>Use your SQL knowledge to explore the dataset.</a:t>
            </a:r>
            <a:endParaRPr/>
          </a:p>
          <a:p>
            <a:pPr indent="-298450" lvl="1" marL="914400" rtl="0" algn="l">
              <a:spcBef>
                <a:spcPts val="0"/>
              </a:spcBef>
              <a:spcAft>
                <a:spcPts val="0"/>
              </a:spcAft>
              <a:buSzPts val="1100"/>
              <a:buChar char="○"/>
            </a:pPr>
            <a:r>
              <a:rPr lang="en"/>
              <a:t>Prepare  a few questions and try answering them by querying the dataset. They don’t need to be sophisticated questions. E.g., “Which movie got the highest rating in the past 20 years?”</a:t>
            </a:r>
            <a:endParaRPr/>
          </a:p>
          <a:p>
            <a:pPr indent="-311150" lvl="0" marL="457200" rtl="0" algn="l">
              <a:spcBef>
                <a:spcPts val="0"/>
              </a:spcBef>
              <a:spcAft>
                <a:spcPts val="0"/>
              </a:spcAft>
              <a:buSzPts val="1300"/>
              <a:buChar char="●"/>
            </a:pPr>
            <a:r>
              <a:rPr lang="en"/>
              <a:t>Quiz 1 next week</a:t>
            </a:r>
            <a:endParaRPr/>
          </a:p>
        </p:txBody>
      </p:sp>
      <p:pic>
        <p:nvPicPr>
          <p:cNvPr id="457" name="Google Shape;457;p42"/>
          <p:cNvPicPr preferRelativeResize="0"/>
          <p:nvPr/>
        </p:nvPicPr>
        <p:blipFill>
          <a:blip r:embed="rId4">
            <a:alphaModFix amt="84000"/>
          </a:blip>
          <a:stretch>
            <a:fillRect/>
          </a:stretch>
        </p:blipFill>
        <p:spPr>
          <a:xfrm>
            <a:off x="6477352" y="598575"/>
            <a:ext cx="1856951" cy="1289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461" name="Shape 461"/>
        <p:cNvGrpSpPr/>
        <p:nvPr/>
      </p:nvGrpSpPr>
      <p:grpSpPr>
        <a:xfrm>
          <a:off x="0" y="0"/>
          <a:ext cx="0" cy="0"/>
          <a:chOff x="0" y="0"/>
          <a:chExt cx="0" cy="0"/>
        </a:xfrm>
      </p:grpSpPr>
      <p:sp>
        <p:nvSpPr>
          <p:cNvPr id="462" name="Google Shape;462;p43"/>
          <p:cNvSpPr txBox="1"/>
          <p:nvPr>
            <p:ph type="title"/>
          </p:nvPr>
        </p:nvSpPr>
        <p:spPr>
          <a:xfrm>
            <a:off x="1312425" y="1229925"/>
            <a:ext cx="6658500" cy="2031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6000"/>
              <a:t>Remember to Stop Your VM!</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What is Hadoop?</a:t>
            </a:r>
            <a:endParaRPr/>
          </a:p>
        </p:txBody>
      </p:sp>
      <p:sp>
        <p:nvSpPr>
          <p:cNvPr id="296" name="Google Shape;296;p16"/>
          <p:cNvSpPr txBox="1"/>
          <p:nvPr>
            <p:ph idx="1" type="body"/>
          </p:nvPr>
        </p:nvSpPr>
        <p:spPr>
          <a:xfrm>
            <a:off x="1303800" y="1380450"/>
            <a:ext cx="7030500" cy="353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 2003 </a:t>
            </a:r>
            <a:r>
              <a:rPr lang="en" u="sng">
                <a:solidFill>
                  <a:schemeClr val="hlink"/>
                </a:solidFill>
                <a:hlinkClick r:id="rId3"/>
              </a:rPr>
              <a:t>Google File System paper</a:t>
            </a:r>
            <a:r>
              <a:rPr lang="en"/>
              <a:t> and a year later </a:t>
            </a:r>
            <a:r>
              <a:rPr lang="en" u="sng">
                <a:solidFill>
                  <a:schemeClr val="hlink"/>
                </a:solidFill>
                <a:hlinkClick r:id="rId4"/>
              </a:rPr>
              <a:t>Google MapReduce paper</a:t>
            </a:r>
            <a:r>
              <a:rPr lang="en"/>
              <a:t> were published.</a:t>
            </a:r>
            <a:endParaRPr/>
          </a:p>
          <a:p>
            <a:pPr indent="0" lvl="0" marL="0" rtl="0" algn="l">
              <a:spcBef>
                <a:spcPts val="1600"/>
              </a:spcBef>
              <a:spcAft>
                <a:spcPts val="0"/>
              </a:spcAft>
              <a:buNone/>
            </a:pPr>
            <a:r>
              <a:rPr lang="en"/>
              <a:t>Doug Cutting and Mike Cafarella founded the Hadoop project, but many companies including Google, Yahoo!, Facebook, LinkedIn, eBay and IBM contributed to this open source project.</a:t>
            </a:r>
            <a:endParaRPr/>
          </a:p>
          <a:p>
            <a:pPr indent="0" lvl="0" marL="0" rtl="0" algn="l">
              <a:spcBef>
                <a:spcPts val="1600"/>
              </a:spcBef>
              <a:spcAft>
                <a:spcPts val="0"/>
              </a:spcAft>
              <a:buNone/>
            </a:pPr>
            <a:r>
              <a:rPr lang="en"/>
              <a:t>The base Apache Hadoop framework is composed of the following modules:</a:t>
            </a:r>
            <a:endParaRPr/>
          </a:p>
          <a:p>
            <a:pPr indent="-311150" lvl="0" marL="457200" rtl="0" algn="l">
              <a:spcBef>
                <a:spcPts val="1600"/>
              </a:spcBef>
              <a:spcAft>
                <a:spcPts val="0"/>
              </a:spcAft>
              <a:buSzPts val="1300"/>
              <a:buChar char="●"/>
            </a:pPr>
            <a:r>
              <a:rPr b="1" lang="en"/>
              <a:t>Hadoop Common</a:t>
            </a:r>
            <a:r>
              <a:rPr lang="en"/>
              <a:t> – contains libraries and utilities needed by other Hadoop modules.</a:t>
            </a:r>
            <a:endParaRPr/>
          </a:p>
          <a:p>
            <a:pPr indent="-311150" lvl="0" marL="457200" rtl="0" algn="l">
              <a:spcBef>
                <a:spcPts val="0"/>
              </a:spcBef>
              <a:spcAft>
                <a:spcPts val="0"/>
              </a:spcAft>
              <a:buSzPts val="1300"/>
              <a:buChar char="●"/>
            </a:pPr>
            <a:r>
              <a:rPr b="1" lang="en"/>
              <a:t>Hadoop Distributed File System (HDFS)</a:t>
            </a:r>
            <a:r>
              <a:rPr lang="en"/>
              <a:t> – a distributed file-system that stores data on commodity machines across the cluster.</a:t>
            </a:r>
            <a:endParaRPr/>
          </a:p>
          <a:p>
            <a:pPr indent="-311150" lvl="0" marL="457200" rtl="0" algn="l">
              <a:spcBef>
                <a:spcPts val="0"/>
              </a:spcBef>
              <a:spcAft>
                <a:spcPts val="0"/>
              </a:spcAft>
              <a:buSzPts val="1300"/>
              <a:buChar char="●"/>
            </a:pPr>
            <a:r>
              <a:rPr b="1" lang="en"/>
              <a:t>Hadoop YARN</a:t>
            </a:r>
            <a:r>
              <a:rPr lang="en"/>
              <a:t> – responsible for managing computing resources in clusters.</a:t>
            </a:r>
            <a:endParaRPr/>
          </a:p>
          <a:p>
            <a:pPr indent="-311150" lvl="0" marL="457200" rtl="0" algn="l">
              <a:spcBef>
                <a:spcPts val="0"/>
              </a:spcBef>
              <a:spcAft>
                <a:spcPts val="0"/>
              </a:spcAft>
              <a:buSzPts val="1300"/>
              <a:buChar char="●"/>
            </a:pPr>
            <a:r>
              <a:rPr b="1" lang="en"/>
              <a:t>Hadoop MapReduce</a:t>
            </a:r>
            <a:r>
              <a:rPr lang="en"/>
              <a:t> – a programming model for processing and generating big data sets with a parallel, distributed algorithm on a cluster.</a:t>
            </a:r>
            <a:endParaRPr/>
          </a:p>
        </p:txBody>
      </p:sp>
      <p:pic>
        <p:nvPicPr>
          <p:cNvPr id="297" name="Google Shape;297;p16"/>
          <p:cNvPicPr preferRelativeResize="0"/>
          <p:nvPr/>
        </p:nvPicPr>
        <p:blipFill>
          <a:blip r:embed="rId5">
            <a:alphaModFix/>
          </a:blip>
          <a:stretch>
            <a:fillRect/>
          </a:stretch>
        </p:blipFill>
        <p:spPr>
          <a:xfrm>
            <a:off x="6950350" y="461925"/>
            <a:ext cx="1744825" cy="84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Cluster - Architecture</a:t>
            </a:r>
            <a:endParaRPr/>
          </a:p>
        </p:txBody>
      </p:sp>
      <p:pic>
        <p:nvPicPr>
          <p:cNvPr id="303" name="Google Shape;303;p17"/>
          <p:cNvPicPr preferRelativeResize="0"/>
          <p:nvPr/>
        </p:nvPicPr>
        <p:blipFill>
          <a:blip r:embed="rId3">
            <a:alphaModFix/>
          </a:blip>
          <a:stretch>
            <a:fillRect/>
          </a:stretch>
        </p:blipFill>
        <p:spPr>
          <a:xfrm>
            <a:off x="1987598" y="1290798"/>
            <a:ext cx="5662900" cy="3852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a:t>
            </a:r>
            <a:endParaRPr/>
          </a:p>
        </p:txBody>
      </p:sp>
      <p:pic>
        <p:nvPicPr>
          <p:cNvPr id="309" name="Google Shape;309;p18"/>
          <p:cNvPicPr preferRelativeResize="0"/>
          <p:nvPr/>
        </p:nvPicPr>
        <p:blipFill>
          <a:blip r:embed="rId3">
            <a:alphaModFix/>
          </a:blip>
          <a:stretch>
            <a:fillRect/>
          </a:stretch>
        </p:blipFill>
        <p:spPr>
          <a:xfrm>
            <a:off x="806200" y="1417262"/>
            <a:ext cx="8025699" cy="37262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Hadoop?</a:t>
            </a:r>
            <a:endParaRPr/>
          </a:p>
        </p:txBody>
      </p:sp>
      <p:sp>
        <p:nvSpPr>
          <p:cNvPr id="315" name="Google Shape;315;p19"/>
          <p:cNvSpPr txBox="1"/>
          <p:nvPr>
            <p:ph idx="1" type="body"/>
          </p:nvPr>
        </p:nvSpPr>
        <p:spPr>
          <a:xfrm>
            <a:off x="1303800" y="1990050"/>
            <a:ext cx="7372500" cy="1885500"/>
          </a:xfrm>
          <a:prstGeom prst="rect">
            <a:avLst/>
          </a:prstGeom>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SzPts val="1300"/>
              <a:buAutoNum type="arabicPeriod"/>
            </a:pPr>
            <a:r>
              <a:rPr b="1" lang="en"/>
              <a:t>Scalable</a:t>
            </a:r>
            <a:r>
              <a:rPr lang="en"/>
              <a:t> - horizontal scaling is virtually limitless as vertical scaling is bound with hardware.</a:t>
            </a:r>
            <a:endParaRPr/>
          </a:p>
          <a:p>
            <a:pPr indent="-311150" lvl="0" marL="457200" rtl="0" algn="l">
              <a:lnSpc>
                <a:spcPct val="150000"/>
              </a:lnSpc>
              <a:spcBef>
                <a:spcPts val="0"/>
              </a:spcBef>
              <a:spcAft>
                <a:spcPts val="0"/>
              </a:spcAft>
              <a:buSzPts val="1300"/>
              <a:buAutoNum type="arabicPeriod"/>
            </a:pPr>
            <a:r>
              <a:rPr b="1" lang="en"/>
              <a:t>Flexible</a:t>
            </a:r>
            <a:r>
              <a:rPr lang="en"/>
              <a:t> - can manage structured and unstructured data</a:t>
            </a:r>
            <a:endParaRPr/>
          </a:p>
          <a:p>
            <a:pPr indent="-311150" lvl="0" marL="457200" rtl="0" algn="l">
              <a:lnSpc>
                <a:spcPct val="150000"/>
              </a:lnSpc>
              <a:spcBef>
                <a:spcPts val="0"/>
              </a:spcBef>
              <a:spcAft>
                <a:spcPts val="0"/>
              </a:spcAft>
              <a:buSzPts val="1300"/>
              <a:buAutoNum type="arabicPeriod"/>
            </a:pPr>
            <a:r>
              <a:rPr b="1" lang="en"/>
              <a:t>Cost Effective</a:t>
            </a:r>
            <a:r>
              <a:rPr lang="en"/>
              <a:t> - massively parallel computing on commodity servers</a:t>
            </a:r>
            <a:endParaRPr/>
          </a:p>
          <a:p>
            <a:pPr indent="-311150" lvl="0" marL="457200" rtl="0" algn="l">
              <a:lnSpc>
                <a:spcPct val="150000"/>
              </a:lnSpc>
              <a:spcBef>
                <a:spcPts val="0"/>
              </a:spcBef>
              <a:spcAft>
                <a:spcPts val="0"/>
              </a:spcAft>
              <a:buSzPts val="1300"/>
              <a:buAutoNum type="arabicPeriod"/>
            </a:pPr>
            <a:r>
              <a:rPr b="1" lang="en"/>
              <a:t>Robust Ecosystem</a:t>
            </a:r>
            <a:endParaRPr b="1"/>
          </a:p>
          <a:p>
            <a:pPr indent="-311150" lvl="0" marL="457200" rtl="0" algn="l">
              <a:lnSpc>
                <a:spcPct val="150000"/>
              </a:lnSpc>
              <a:spcBef>
                <a:spcPts val="0"/>
              </a:spcBef>
              <a:spcAft>
                <a:spcPts val="0"/>
              </a:spcAft>
              <a:buSzPts val="1300"/>
              <a:buAutoNum type="arabicPeriod"/>
            </a:pPr>
            <a:r>
              <a:rPr lang="en"/>
              <a:t>Hadoop is </a:t>
            </a:r>
            <a:r>
              <a:rPr b="1" lang="en"/>
              <a:t>cloud friendly</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File System - HDFS</a:t>
            </a:r>
            <a:endParaRPr/>
          </a:p>
        </p:txBody>
      </p:sp>
      <p:pic>
        <p:nvPicPr>
          <p:cNvPr id="321" name="Google Shape;321;p20"/>
          <p:cNvPicPr preferRelativeResize="0"/>
          <p:nvPr/>
        </p:nvPicPr>
        <p:blipFill>
          <a:blip r:embed="rId3">
            <a:alphaModFix/>
          </a:blip>
          <a:stretch>
            <a:fillRect/>
          </a:stretch>
        </p:blipFill>
        <p:spPr>
          <a:xfrm>
            <a:off x="1690100" y="1521924"/>
            <a:ext cx="5763803" cy="347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Ecosystem</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21"/>
          <p:cNvPicPr preferRelativeResize="0"/>
          <p:nvPr/>
        </p:nvPicPr>
        <p:blipFill>
          <a:blip r:embed="rId3">
            <a:alphaModFix/>
          </a:blip>
          <a:stretch>
            <a:fillRect/>
          </a:stretch>
        </p:blipFill>
        <p:spPr>
          <a:xfrm>
            <a:off x="612150" y="1742000"/>
            <a:ext cx="8297452" cy="2929925"/>
          </a:xfrm>
          <a:prstGeom prst="rect">
            <a:avLst/>
          </a:prstGeom>
          <a:noFill/>
          <a:ln>
            <a:noFill/>
          </a:ln>
        </p:spPr>
      </p:pic>
      <p:sp>
        <p:nvSpPr>
          <p:cNvPr id="329" name="Google Shape;329;p21"/>
          <p:cNvSpPr txBox="1"/>
          <p:nvPr/>
        </p:nvSpPr>
        <p:spPr>
          <a:xfrm>
            <a:off x="3654025" y="3608025"/>
            <a:ext cx="16107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(Resource Manager)</a:t>
            </a:r>
            <a:endParaRPr b="1"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