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Roboto"/>
      <p:regular r:id="rId48"/>
      <p:bold r:id="rId49"/>
      <p:italic r:id="rId50"/>
      <p:boldItalic r:id="rId51"/>
    </p:embeddedFont>
    <p:embeddedFont>
      <p:font typeface="Nunito"/>
      <p:regular r:id="rId52"/>
      <p:bold r:id="rId53"/>
      <p:italic r:id="rId54"/>
      <p:boldItalic r:id="rId55"/>
    </p:embeddedFont>
    <p:embeddedFont>
      <p:font typeface="Google Sans"/>
      <p:regular r:id="rId56"/>
      <p:bold r:id="rId57"/>
      <p:italic r:id="rId58"/>
      <p:boldItalic r:id="rId59"/>
    </p:embeddedFont>
    <p:embeddedFont>
      <p:font typeface="Maven Pro"/>
      <p:regular r:id="rId60"/>
      <p:bold r:id="rId61"/>
    </p:embeddedFont>
    <p:embeddedFont>
      <p:font typeface="Open Sans"/>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Roboto-regular.fntdata"/><Relationship Id="rId47" Type="http://schemas.openxmlformats.org/officeDocument/2006/relationships/slide" Target="slides/slide42.xml"/><Relationship Id="rId49"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OpenSans-regular.fntdata"/><Relationship Id="rId61" Type="http://schemas.openxmlformats.org/officeDocument/2006/relationships/font" Target="fonts/MavenPro-bold.fntdata"/><Relationship Id="rId20" Type="http://schemas.openxmlformats.org/officeDocument/2006/relationships/slide" Target="slides/slide15.xml"/><Relationship Id="rId64" Type="http://schemas.openxmlformats.org/officeDocument/2006/relationships/font" Target="fonts/OpenSans-italic.fntdata"/><Relationship Id="rId63" Type="http://schemas.openxmlformats.org/officeDocument/2006/relationships/font" Target="fonts/OpenSans-bold.fntdata"/><Relationship Id="rId22" Type="http://schemas.openxmlformats.org/officeDocument/2006/relationships/slide" Target="slides/slide17.xml"/><Relationship Id="rId21" Type="http://schemas.openxmlformats.org/officeDocument/2006/relationships/slide" Target="slides/slide16.xml"/><Relationship Id="rId65" Type="http://schemas.openxmlformats.org/officeDocument/2006/relationships/font" Target="fonts/OpenSans-bold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MavenPro-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boldItalic.fntdata"/><Relationship Id="rId50" Type="http://schemas.openxmlformats.org/officeDocument/2006/relationships/font" Target="fonts/Roboto-italic.fntdata"/><Relationship Id="rId53" Type="http://schemas.openxmlformats.org/officeDocument/2006/relationships/font" Target="fonts/Nunito-bold.fntdata"/><Relationship Id="rId52" Type="http://schemas.openxmlformats.org/officeDocument/2006/relationships/font" Target="fonts/Nunito-regular.fntdata"/><Relationship Id="rId11" Type="http://schemas.openxmlformats.org/officeDocument/2006/relationships/slide" Target="slides/slide6.xml"/><Relationship Id="rId55" Type="http://schemas.openxmlformats.org/officeDocument/2006/relationships/font" Target="fonts/Nunito-boldItalic.fntdata"/><Relationship Id="rId10" Type="http://schemas.openxmlformats.org/officeDocument/2006/relationships/slide" Target="slides/slide5.xml"/><Relationship Id="rId54" Type="http://schemas.openxmlformats.org/officeDocument/2006/relationships/font" Target="fonts/Nunito-italic.fntdata"/><Relationship Id="rId13" Type="http://schemas.openxmlformats.org/officeDocument/2006/relationships/slide" Target="slides/slide8.xml"/><Relationship Id="rId57" Type="http://schemas.openxmlformats.org/officeDocument/2006/relationships/font" Target="fonts/GoogleSans-bold.fntdata"/><Relationship Id="rId12" Type="http://schemas.openxmlformats.org/officeDocument/2006/relationships/slide" Target="slides/slide7.xml"/><Relationship Id="rId56" Type="http://schemas.openxmlformats.org/officeDocument/2006/relationships/font" Target="fonts/GoogleSans-regular.fntdata"/><Relationship Id="rId15" Type="http://schemas.openxmlformats.org/officeDocument/2006/relationships/slide" Target="slides/slide10.xml"/><Relationship Id="rId59" Type="http://schemas.openxmlformats.org/officeDocument/2006/relationships/font" Target="fonts/GoogleSans-boldItalic.fntdata"/><Relationship Id="rId14" Type="http://schemas.openxmlformats.org/officeDocument/2006/relationships/slide" Target="slides/slide9.xml"/><Relationship Id="rId58" Type="http://schemas.openxmlformats.org/officeDocument/2006/relationships/font" Target="fonts/Google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4e9d440f09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4e9d440f09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6e935f13a9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6e935f13a9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6e935f13a9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6e935f13a9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4e9d440f0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4e9d440f0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4e9d440f0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4e9d440f0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4e9d440f0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4e9d440f0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4e9d440f0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4e9d440f0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4e9d440f0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4e9d440f0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4e9d440f0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4e9d440f0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4e9d440f0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4e9d440f0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4e9d440f0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4e9d440f0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bb8c532692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bb8c532692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4e9d440f0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4e9d440f0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4e9d440f0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4e9d440f0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4e9d440f0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4e9d440f0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4e9d440f0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4e9d440f0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4e9d440f0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4e9d440f0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6e935f13a9_0_1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6e935f13a9_0_1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6e935f13a9_0_1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6e935f13a9_0_1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6e935f13a9_0_1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6e935f13a9_0_1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6e935f13a9_0_1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6e935f13a9_0_1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4e9d440f0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4e9d440f0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6e935f13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6e935f13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4e9d440f09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4e9d440f09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6e935f13a9_0_1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6e935f13a9_0_1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6e935f13a9_0_1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6e935f13a9_0_1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6e935f13a9_0_1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6e935f13a9_0_1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6e935f13a9_0_20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6e935f13a9_0_2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6e935f13a9_0_1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6e935f13a9_0_1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6e935f13a9_0_1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6e935f13a9_0_1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6e935f13a9_0_1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6e935f13a9_0_1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6e935f13a9_0_1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6e935f13a9_0_1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112e18117eb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112e18117e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6e935f13a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6e935f13a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4e9d440f09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4e9d440f09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6e935f13a9_0_8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6e935f13a9_0_8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bb8c53269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bb8c53269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6e935f13a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6e935f13a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6e935f13a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6e935f13a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4e9d440f0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4e9d440f0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6e935f13a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6e935f13a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6e935f13a9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6e935f13a9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54" name="Shape 54"/>
        <p:cNvGrpSpPr/>
        <p:nvPr/>
      </p:nvGrpSpPr>
      <p:grpSpPr>
        <a:xfrm>
          <a:off x="0" y="0"/>
          <a:ext cx="0" cy="0"/>
          <a:chOff x="0" y="0"/>
          <a:chExt cx="0" cy="0"/>
        </a:xfrm>
      </p:grpSpPr>
      <p:grpSp>
        <p:nvGrpSpPr>
          <p:cNvPr id="55" name="Google Shape;55;p14"/>
          <p:cNvGrpSpPr/>
          <p:nvPr/>
        </p:nvGrpSpPr>
        <p:grpSpPr>
          <a:xfrm>
            <a:off x="7343003" y="3409675"/>
            <a:ext cx="1691422" cy="1732548"/>
            <a:chOff x="7343003" y="3409675"/>
            <a:chExt cx="1691422" cy="1732548"/>
          </a:xfrm>
        </p:grpSpPr>
        <p:grpSp>
          <p:nvGrpSpPr>
            <p:cNvPr id="56" name="Google Shape;56;p14"/>
            <p:cNvGrpSpPr/>
            <p:nvPr/>
          </p:nvGrpSpPr>
          <p:grpSpPr>
            <a:xfrm>
              <a:off x="7343003" y="4453711"/>
              <a:ext cx="316800" cy="688513"/>
              <a:chOff x="7343003" y="4453711"/>
              <a:chExt cx="316800" cy="688513"/>
            </a:xfrm>
          </p:grpSpPr>
          <p:sp>
            <p:nvSpPr>
              <p:cNvPr id="57" name="Google Shape;57;p14"/>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14"/>
            <p:cNvGrpSpPr/>
            <p:nvPr/>
          </p:nvGrpSpPr>
          <p:grpSpPr>
            <a:xfrm>
              <a:off x="7801210" y="4105700"/>
              <a:ext cx="316800" cy="1036523"/>
              <a:chOff x="7801210" y="4105700"/>
              <a:chExt cx="316800" cy="1036523"/>
            </a:xfrm>
          </p:grpSpPr>
          <p:sp>
            <p:nvSpPr>
              <p:cNvPr id="60" name="Google Shape;60;p14"/>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14"/>
            <p:cNvGrpSpPr/>
            <p:nvPr/>
          </p:nvGrpSpPr>
          <p:grpSpPr>
            <a:xfrm>
              <a:off x="8259418" y="3757688"/>
              <a:ext cx="316800" cy="1384535"/>
              <a:chOff x="8259418" y="3757688"/>
              <a:chExt cx="316800" cy="1384535"/>
            </a:xfrm>
          </p:grpSpPr>
          <p:sp>
            <p:nvSpPr>
              <p:cNvPr id="64" name="Google Shape;64;p14"/>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14"/>
            <p:cNvGrpSpPr/>
            <p:nvPr/>
          </p:nvGrpSpPr>
          <p:grpSpPr>
            <a:xfrm>
              <a:off x="8717625" y="3409675"/>
              <a:ext cx="316800" cy="1732548"/>
              <a:chOff x="8717625" y="3409675"/>
              <a:chExt cx="316800" cy="1732548"/>
            </a:xfrm>
          </p:grpSpPr>
          <p:sp>
            <p:nvSpPr>
              <p:cNvPr id="69" name="Google Shape;69;p1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 name="Google Shape;74;p14"/>
          <p:cNvGrpSpPr/>
          <p:nvPr/>
        </p:nvGrpSpPr>
        <p:grpSpPr>
          <a:xfrm>
            <a:off x="5043503" y="0"/>
            <a:ext cx="3814072" cy="3839102"/>
            <a:chOff x="5043503" y="0"/>
            <a:chExt cx="3814072" cy="3839102"/>
          </a:xfrm>
        </p:grpSpPr>
        <p:sp>
          <p:nvSpPr>
            <p:cNvPr id="75" name="Google Shape;75;p14"/>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14"/>
            <p:cNvGrpSpPr/>
            <p:nvPr/>
          </p:nvGrpSpPr>
          <p:grpSpPr>
            <a:xfrm>
              <a:off x="7647812" y="2704283"/>
              <a:ext cx="635219" cy="635219"/>
              <a:chOff x="6725724" y="2701260"/>
              <a:chExt cx="1208101" cy="1208100"/>
            </a:xfrm>
          </p:grpSpPr>
          <p:sp>
            <p:nvSpPr>
              <p:cNvPr id="78" name="Google Shape;78;p14"/>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4"/>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14"/>
            <p:cNvGrpSpPr/>
            <p:nvPr/>
          </p:nvGrpSpPr>
          <p:grpSpPr>
            <a:xfrm>
              <a:off x="7952720" y="179238"/>
              <a:ext cx="873165" cy="873003"/>
              <a:chOff x="7754428" y="208725"/>
              <a:chExt cx="541800" cy="541800"/>
            </a:xfrm>
          </p:grpSpPr>
          <p:sp>
            <p:nvSpPr>
              <p:cNvPr id="83" name="Google Shape;83;p14"/>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4"/>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2" name="Google Shape;92;p14"/>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93" name="Google Shape;93;p1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146769" y="3406"/>
            <a:ext cx="1233215" cy="1384535"/>
            <a:chOff x="146769" y="3406"/>
            <a:chExt cx="1233215" cy="1384535"/>
          </a:xfrm>
        </p:grpSpPr>
        <p:grpSp>
          <p:nvGrpSpPr>
            <p:cNvPr id="96" name="Google Shape;96;p15"/>
            <p:cNvGrpSpPr/>
            <p:nvPr/>
          </p:nvGrpSpPr>
          <p:grpSpPr>
            <a:xfrm>
              <a:off x="1063183" y="3406"/>
              <a:ext cx="316800" cy="688513"/>
              <a:chOff x="1063183" y="3406"/>
              <a:chExt cx="316800" cy="688513"/>
            </a:xfrm>
          </p:grpSpPr>
          <p:sp>
            <p:nvSpPr>
              <p:cNvPr id="97" name="Google Shape;97;p15"/>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15"/>
            <p:cNvGrpSpPr/>
            <p:nvPr/>
          </p:nvGrpSpPr>
          <p:grpSpPr>
            <a:xfrm>
              <a:off x="604976" y="3406"/>
              <a:ext cx="316800" cy="1036524"/>
              <a:chOff x="604976" y="3406"/>
              <a:chExt cx="316800" cy="1036524"/>
            </a:xfrm>
          </p:grpSpPr>
          <p:sp>
            <p:nvSpPr>
              <p:cNvPr id="100" name="Google Shape;100;p1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15"/>
            <p:cNvGrpSpPr/>
            <p:nvPr/>
          </p:nvGrpSpPr>
          <p:grpSpPr>
            <a:xfrm>
              <a:off x="146769" y="3406"/>
              <a:ext cx="316800" cy="1384535"/>
              <a:chOff x="146769" y="3406"/>
              <a:chExt cx="316800" cy="1384535"/>
            </a:xfrm>
          </p:grpSpPr>
          <p:sp>
            <p:nvSpPr>
              <p:cNvPr id="104" name="Google Shape;104;p15"/>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8" name="Google Shape;108;p15"/>
          <p:cNvGrpSpPr/>
          <p:nvPr/>
        </p:nvGrpSpPr>
        <p:grpSpPr>
          <a:xfrm>
            <a:off x="6775084" y="2904008"/>
            <a:ext cx="2186148" cy="2239500"/>
            <a:chOff x="6775084" y="2904008"/>
            <a:chExt cx="2186148" cy="2239500"/>
          </a:xfrm>
        </p:grpSpPr>
        <p:grpSp>
          <p:nvGrpSpPr>
            <p:cNvPr id="109" name="Google Shape;109;p15"/>
            <p:cNvGrpSpPr/>
            <p:nvPr/>
          </p:nvGrpSpPr>
          <p:grpSpPr>
            <a:xfrm>
              <a:off x="6775084" y="4253708"/>
              <a:ext cx="409500" cy="889800"/>
              <a:chOff x="6775084" y="4253708"/>
              <a:chExt cx="409500" cy="889800"/>
            </a:xfrm>
          </p:grpSpPr>
          <p:sp>
            <p:nvSpPr>
              <p:cNvPr id="110" name="Google Shape;110;p1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15"/>
            <p:cNvGrpSpPr/>
            <p:nvPr/>
          </p:nvGrpSpPr>
          <p:grpSpPr>
            <a:xfrm>
              <a:off x="7367299" y="3804008"/>
              <a:ext cx="409500" cy="1339500"/>
              <a:chOff x="7367299" y="3804008"/>
              <a:chExt cx="409500" cy="1339500"/>
            </a:xfrm>
          </p:grpSpPr>
          <p:sp>
            <p:nvSpPr>
              <p:cNvPr id="113" name="Google Shape;113;p15"/>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15"/>
            <p:cNvGrpSpPr/>
            <p:nvPr/>
          </p:nvGrpSpPr>
          <p:grpSpPr>
            <a:xfrm>
              <a:off x="7959516" y="3354008"/>
              <a:ext cx="409500" cy="1789500"/>
              <a:chOff x="7959516" y="3354008"/>
              <a:chExt cx="409500" cy="1789500"/>
            </a:xfrm>
          </p:grpSpPr>
          <p:sp>
            <p:nvSpPr>
              <p:cNvPr id="117" name="Google Shape;117;p15"/>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15"/>
            <p:cNvGrpSpPr/>
            <p:nvPr/>
          </p:nvGrpSpPr>
          <p:grpSpPr>
            <a:xfrm>
              <a:off x="8551731" y="2904008"/>
              <a:ext cx="409500" cy="2239500"/>
              <a:chOff x="8551731" y="2904008"/>
              <a:chExt cx="409500" cy="2239500"/>
            </a:xfrm>
          </p:grpSpPr>
          <p:sp>
            <p:nvSpPr>
              <p:cNvPr id="122" name="Google Shape;122;p15"/>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7" name="Google Shape;127;p15"/>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8" name="Google Shape;128;p1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9" name="Shape 129"/>
        <p:cNvGrpSpPr/>
        <p:nvPr/>
      </p:nvGrpSpPr>
      <p:grpSpPr>
        <a:xfrm>
          <a:off x="0" y="0"/>
          <a:ext cx="0" cy="0"/>
          <a:chOff x="0" y="0"/>
          <a:chExt cx="0" cy="0"/>
        </a:xfrm>
      </p:grpSpPr>
      <p:grpSp>
        <p:nvGrpSpPr>
          <p:cNvPr id="130" name="Google Shape;130;p16"/>
          <p:cNvGrpSpPr/>
          <p:nvPr/>
        </p:nvGrpSpPr>
        <p:grpSpPr>
          <a:xfrm>
            <a:off x="625966" y="299376"/>
            <a:ext cx="999312" cy="999312"/>
            <a:chOff x="348199" y="179450"/>
            <a:chExt cx="1116300" cy="1116300"/>
          </a:xfrm>
        </p:grpSpPr>
        <p:sp>
          <p:nvSpPr>
            <p:cNvPr id="131" name="Google Shape;131;p1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4" name="Google Shape;134;p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5" name="Google Shape;135;p1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6" name="Shape 136"/>
        <p:cNvGrpSpPr/>
        <p:nvPr/>
      </p:nvGrpSpPr>
      <p:grpSpPr>
        <a:xfrm>
          <a:off x="0" y="0"/>
          <a:ext cx="0" cy="0"/>
          <a:chOff x="0" y="0"/>
          <a:chExt cx="0" cy="0"/>
        </a:xfrm>
      </p:grpSpPr>
      <p:grpSp>
        <p:nvGrpSpPr>
          <p:cNvPr id="137" name="Google Shape;137;p17"/>
          <p:cNvGrpSpPr/>
          <p:nvPr/>
        </p:nvGrpSpPr>
        <p:grpSpPr>
          <a:xfrm>
            <a:off x="625966" y="299376"/>
            <a:ext cx="999312" cy="999312"/>
            <a:chOff x="348199" y="179450"/>
            <a:chExt cx="1116300" cy="1116300"/>
          </a:xfrm>
        </p:grpSpPr>
        <p:sp>
          <p:nvSpPr>
            <p:cNvPr id="138" name="Google Shape;138;p1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1" name="Google Shape;141;p17"/>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2" name="Google Shape;142;p17"/>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3" name="Google Shape;143;p1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4" name="Shape 144"/>
        <p:cNvGrpSpPr/>
        <p:nvPr/>
      </p:nvGrpSpPr>
      <p:grpSpPr>
        <a:xfrm>
          <a:off x="0" y="0"/>
          <a:ext cx="0" cy="0"/>
          <a:chOff x="0" y="0"/>
          <a:chExt cx="0" cy="0"/>
        </a:xfrm>
      </p:grpSpPr>
      <p:grpSp>
        <p:nvGrpSpPr>
          <p:cNvPr id="145" name="Google Shape;145;p18"/>
          <p:cNvGrpSpPr/>
          <p:nvPr/>
        </p:nvGrpSpPr>
        <p:grpSpPr>
          <a:xfrm>
            <a:off x="625966" y="299376"/>
            <a:ext cx="999312" cy="999312"/>
            <a:chOff x="348199" y="179450"/>
            <a:chExt cx="1116300" cy="1116300"/>
          </a:xfrm>
        </p:grpSpPr>
        <p:sp>
          <p:nvSpPr>
            <p:cNvPr id="146" name="Google Shape;146;p18"/>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9" name="Google Shape;149;p1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0" name="Shape 150"/>
        <p:cNvGrpSpPr/>
        <p:nvPr/>
      </p:nvGrpSpPr>
      <p:grpSpPr>
        <a:xfrm>
          <a:off x="0" y="0"/>
          <a:ext cx="0" cy="0"/>
          <a:chOff x="0" y="0"/>
          <a:chExt cx="0" cy="0"/>
        </a:xfrm>
      </p:grpSpPr>
      <p:grpSp>
        <p:nvGrpSpPr>
          <p:cNvPr id="151" name="Google Shape;151;p19"/>
          <p:cNvGrpSpPr/>
          <p:nvPr/>
        </p:nvGrpSpPr>
        <p:grpSpPr>
          <a:xfrm>
            <a:off x="625966" y="299376"/>
            <a:ext cx="999312" cy="999312"/>
            <a:chOff x="348199" y="179450"/>
            <a:chExt cx="1116300" cy="1116300"/>
          </a:xfrm>
        </p:grpSpPr>
        <p:sp>
          <p:nvSpPr>
            <p:cNvPr id="152" name="Google Shape;152;p1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19"/>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5" name="Google Shape;155;p19"/>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56" name="Google Shape;156;p1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57" name="Shape 157"/>
        <p:cNvGrpSpPr/>
        <p:nvPr/>
      </p:nvGrpSpPr>
      <p:grpSpPr>
        <a:xfrm>
          <a:off x="0" y="0"/>
          <a:ext cx="0" cy="0"/>
          <a:chOff x="0" y="0"/>
          <a:chExt cx="0" cy="0"/>
        </a:xfrm>
      </p:grpSpPr>
      <p:grpSp>
        <p:nvGrpSpPr>
          <p:cNvPr id="158" name="Google Shape;158;p20"/>
          <p:cNvGrpSpPr/>
          <p:nvPr/>
        </p:nvGrpSpPr>
        <p:grpSpPr>
          <a:xfrm>
            <a:off x="6866714" y="1306"/>
            <a:ext cx="2267451" cy="2601690"/>
            <a:chOff x="6790514" y="1306"/>
            <a:chExt cx="2267451" cy="2601690"/>
          </a:xfrm>
        </p:grpSpPr>
        <p:grpSp>
          <p:nvGrpSpPr>
            <p:cNvPr id="159" name="Google Shape;159;p20"/>
            <p:cNvGrpSpPr/>
            <p:nvPr/>
          </p:nvGrpSpPr>
          <p:grpSpPr>
            <a:xfrm>
              <a:off x="7067465" y="1306"/>
              <a:ext cx="1990500" cy="1990200"/>
              <a:chOff x="7067465" y="1306"/>
              <a:chExt cx="1990500" cy="1990200"/>
            </a:xfrm>
          </p:grpSpPr>
          <p:sp>
            <p:nvSpPr>
              <p:cNvPr id="160" name="Google Shape;160;p20"/>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20"/>
            <p:cNvGrpSpPr/>
            <p:nvPr/>
          </p:nvGrpSpPr>
          <p:grpSpPr>
            <a:xfrm>
              <a:off x="8207126" y="1807996"/>
              <a:ext cx="795000" cy="795000"/>
              <a:chOff x="8207126" y="1807996"/>
              <a:chExt cx="795000" cy="795000"/>
            </a:xfrm>
          </p:grpSpPr>
          <p:sp>
            <p:nvSpPr>
              <p:cNvPr id="164" name="Google Shape;164;p20"/>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20"/>
            <p:cNvGrpSpPr/>
            <p:nvPr/>
          </p:nvGrpSpPr>
          <p:grpSpPr>
            <a:xfrm>
              <a:off x="6790514" y="118857"/>
              <a:ext cx="548700" cy="548700"/>
              <a:chOff x="6790514" y="118857"/>
              <a:chExt cx="548700" cy="548700"/>
            </a:xfrm>
          </p:grpSpPr>
          <p:sp>
            <p:nvSpPr>
              <p:cNvPr id="168" name="Google Shape;168;p20"/>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0" name="Google Shape;170;p20"/>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1" name="Google Shape;171;p2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2" name="Shape 172"/>
        <p:cNvGrpSpPr/>
        <p:nvPr/>
      </p:nvGrpSpPr>
      <p:grpSpPr>
        <a:xfrm>
          <a:off x="0" y="0"/>
          <a:ext cx="0" cy="0"/>
          <a:chOff x="0" y="0"/>
          <a:chExt cx="0" cy="0"/>
        </a:xfrm>
      </p:grpSpPr>
      <p:grpSp>
        <p:nvGrpSpPr>
          <p:cNvPr id="173" name="Google Shape;173;p21"/>
          <p:cNvGrpSpPr/>
          <p:nvPr/>
        </p:nvGrpSpPr>
        <p:grpSpPr>
          <a:xfrm>
            <a:off x="625966" y="299376"/>
            <a:ext cx="999312" cy="999312"/>
            <a:chOff x="348199" y="179450"/>
            <a:chExt cx="1116300" cy="1116300"/>
          </a:xfrm>
        </p:grpSpPr>
        <p:sp>
          <p:nvSpPr>
            <p:cNvPr id="174" name="Google Shape;174;p2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2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7" name="Google Shape;177;p21"/>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78" name="Google Shape;178;p21"/>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79" name="Google Shape;179;p2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0" name="Shape 180"/>
        <p:cNvGrpSpPr/>
        <p:nvPr/>
      </p:nvGrpSpPr>
      <p:grpSpPr>
        <a:xfrm>
          <a:off x="0" y="0"/>
          <a:ext cx="0" cy="0"/>
          <a:chOff x="0" y="0"/>
          <a:chExt cx="0" cy="0"/>
        </a:xfrm>
      </p:grpSpPr>
      <p:grpSp>
        <p:nvGrpSpPr>
          <p:cNvPr id="181" name="Google Shape;181;p22"/>
          <p:cNvGrpSpPr/>
          <p:nvPr/>
        </p:nvGrpSpPr>
        <p:grpSpPr>
          <a:xfrm>
            <a:off x="713373" y="3847119"/>
            <a:ext cx="825392" cy="825392"/>
            <a:chOff x="348199" y="179450"/>
            <a:chExt cx="1116300" cy="1116300"/>
          </a:xfrm>
        </p:grpSpPr>
        <p:sp>
          <p:nvSpPr>
            <p:cNvPr id="182" name="Google Shape;182;p22"/>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22"/>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85" name="Google Shape;185;p2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86" name="Shape 186"/>
        <p:cNvGrpSpPr/>
        <p:nvPr/>
      </p:nvGrpSpPr>
      <p:grpSpPr>
        <a:xfrm>
          <a:off x="0" y="0"/>
          <a:ext cx="0" cy="0"/>
          <a:chOff x="0" y="0"/>
          <a:chExt cx="0" cy="0"/>
        </a:xfrm>
      </p:grpSpPr>
      <p:grpSp>
        <p:nvGrpSpPr>
          <p:cNvPr id="187" name="Google Shape;187;p23"/>
          <p:cNvGrpSpPr/>
          <p:nvPr/>
        </p:nvGrpSpPr>
        <p:grpSpPr>
          <a:xfrm>
            <a:off x="52" y="4099200"/>
            <a:ext cx="9144036" cy="1044300"/>
            <a:chOff x="52" y="4099200"/>
            <a:chExt cx="9144036" cy="1044300"/>
          </a:xfrm>
        </p:grpSpPr>
        <p:grpSp>
          <p:nvGrpSpPr>
            <p:cNvPr id="188" name="Google Shape;188;p23"/>
            <p:cNvGrpSpPr/>
            <p:nvPr/>
          </p:nvGrpSpPr>
          <p:grpSpPr>
            <a:xfrm>
              <a:off x="52" y="4309200"/>
              <a:ext cx="231622" cy="834300"/>
              <a:chOff x="2688737" y="4301380"/>
              <a:chExt cx="231900" cy="834300"/>
            </a:xfrm>
          </p:grpSpPr>
          <p:sp>
            <p:nvSpPr>
              <p:cNvPr id="189" name="Google Shape;189;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23"/>
            <p:cNvGrpSpPr/>
            <p:nvPr/>
          </p:nvGrpSpPr>
          <p:grpSpPr>
            <a:xfrm>
              <a:off x="371406" y="4099200"/>
              <a:ext cx="231622" cy="1044300"/>
              <a:chOff x="2688737" y="4091380"/>
              <a:chExt cx="231900" cy="1044300"/>
            </a:xfrm>
          </p:grpSpPr>
          <p:sp>
            <p:nvSpPr>
              <p:cNvPr id="194" name="Google Shape;194;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23"/>
            <p:cNvGrpSpPr/>
            <p:nvPr/>
          </p:nvGrpSpPr>
          <p:grpSpPr>
            <a:xfrm>
              <a:off x="742761" y="4309200"/>
              <a:ext cx="231622" cy="834300"/>
              <a:chOff x="2688737" y="4301380"/>
              <a:chExt cx="231900" cy="834300"/>
            </a:xfrm>
          </p:grpSpPr>
          <p:sp>
            <p:nvSpPr>
              <p:cNvPr id="200" name="Google Shape;200;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23"/>
            <p:cNvGrpSpPr/>
            <p:nvPr/>
          </p:nvGrpSpPr>
          <p:grpSpPr>
            <a:xfrm>
              <a:off x="1114115" y="4518900"/>
              <a:ext cx="231622" cy="624600"/>
              <a:chOff x="2688737" y="4511080"/>
              <a:chExt cx="231900" cy="624600"/>
            </a:xfrm>
          </p:grpSpPr>
          <p:sp>
            <p:nvSpPr>
              <p:cNvPr id="205" name="Google Shape;205;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23"/>
            <p:cNvGrpSpPr/>
            <p:nvPr/>
          </p:nvGrpSpPr>
          <p:grpSpPr>
            <a:xfrm>
              <a:off x="1856753" y="4099200"/>
              <a:ext cx="231600" cy="1044300"/>
              <a:chOff x="1856753" y="4099200"/>
              <a:chExt cx="231600" cy="1044300"/>
            </a:xfrm>
          </p:grpSpPr>
          <p:sp>
            <p:nvSpPr>
              <p:cNvPr id="209" name="Google Shape;209;p23"/>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23"/>
            <p:cNvGrpSpPr/>
            <p:nvPr/>
          </p:nvGrpSpPr>
          <p:grpSpPr>
            <a:xfrm>
              <a:off x="2228107" y="4309200"/>
              <a:ext cx="231600" cy="834300"/>
              <a:chOff x="2228107" y="4309200"/>
              <a:chExt cx="231600" cy="834300"/>
            </a:xfrm>
          </p:grpSpPr>
          <p:sp>
            <p:nvSpPr>
              <p:cNvPr id="215" name="Google Shape;215;p23"/>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23"/>
            <p:cNvGrpSpPr/>
            <p:nvPr/>
          </p:nvGrpSpPr>
          <p:grpSpPr>
            <a:xfrm>
              <a:off x="2599462" y="4518900"/>
              <a:ext cx="231600" cy="624600"/>
              <a:chOff x="2599462" y="4518900"/>
              <a:chExt cx="231600" cy="624600"/>
            </a:xfrm>
          </p:grpSpPr>
          <p:sp>
            <p:nvSpPr>
              <p:cNvPr id="220" name="Google Shape;220;p23"/>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23"/>
            <p:cNvGrpSpPr/>
            <p:nvPr/>
          </p:nvGrpSpPr>
          <p:grpSpPr>
            <a:xfrm>
              <a:off x="3342171" y="4099200"/>
              <a:ext cx="231600" cy="1044300"/>
              <a:chOff x="3342171" y="4099200"/>
              <a:chExt cx="231600" cy="1044300"/>
            </a:xfrm>
          </p:grpSpPr>
          <p:sp>
            <p:nvSpPr>
              <p:cNvPr id="224" name="Google Shape;224;p23"/>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23"/>
            <p:cNvGrpSpPr/>
            <p:nvPr/>
          </p:nvGrpSpPr>
          <p:grpSpPr>
            <a:xfrm>
              <a:off x="3713525" y="4309200"/>
              <a:ext cx="231600" cy="834300"/>
              <a:chOff x="3713525" y="4309200"/>
              <a:chExt cx="231600" cy="834300"/>
            </a:xfrm>
          </p:grpSpPr>
          <p:sp>
            <p:nvSpPr>
              <p:cNvPr id="230" name="Google Shape;230;p23"/>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23"/>
            <p:cNvGrpSpPr/>
            <p:nvPr/>
          </p:nvGrpSpPr>
          <p:grpSpPr>
            <a:xfrm>
              <a:off x="1485398" y="4309200"/>
              <a:ext cx="231600" cy="834300"/>
              <a:chOff x="1485398" y="4309200"/>
              <a:chExt cx="231600" cy="834300"/>
            </a:xfrm>
          </p:grpSpPr>
          <p:sp>
            <p:nvSpPr>
              <p:cNvPr id="235" name="Google Shape;235;p23"/>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23"/>
            <p:cNvGrpSpPr/>
            <p:nvPr/>
          </p:nvGrpSpPr>
          <p:grpSpPr>
            <a:xfrm>
              <a:off x="4084879" y="4518900"/>
              <a:ext cx="231600" cy="624600"/>
              <a:chOff x="4084879" y="4518900"/>
              <a:chExt cx="231600" cy="624600"/>
            </a:xfrm>
          </p:grpSpPr>
          <p:sp>
            <p:nvSpPr>
              <p:cNvPr id="240" name="Google Shape;240;p23"/>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23"/>
            <p:cNvGrpSpPr/>
            <p:nvPr/>
          </p:nvGrpSpPr>
          <p:grpSpPr>
            <a:xfrm>
              <a:off x="2970816" y="4309200"/>
              <a:ext cx="231600" cy="834300"/>
              <a:chOff x="2970816" y="4309200"/>
              <a:chExt cx="231600" cy="834300"/>
            </a:xfrm>
          </p:grpSpPr>
          <p:sp>
            <p:nvSpPr>
              <p:cNvPr id="244" name="Google Shape;244;p23"/>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23"/>
            <p:cNvGrpSpPr/>
            <p:nvPr/>
          </p:nvGrpSpPr>
          <p:grpSpPr>
            <a:xfrm>
              <a:off x="4456234" y="4309200"/>
              <a:ext cx="231600" cy="834300"/>
              <a:chOff x="4456234" y="4309200"/>
              <a:chExt cx="231600" cy="834300"/>
            </a:xfrm>
          </p:grpSpPr>
          <p:sp>
            <p:nvSpPr>
              <p:cNvPr id="249" name="Google Shape;249;p23"/>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23"/>
            <p:cNvGrpSpPr/>
            <p:nvPr/>
          </p:nvGrpSpPr>
          <p:grpSpPr>
            <a:xfrm>
              <a:off x="4827588" y="4099200"/>
              <a:ext cx="231600" cy="1044300"/>
              <a:chOff x="4827588" y="4099200"/>
              <a:chExt cx="231600" cy="1044300"/>
            </a:xfrm>
          </p:grpSpPr>
          <p:sp>
            <p:nvSpPr>
              <p:cNvPr id="254" name="Google Shape;254;p23"/>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3"/>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23"/>
            <p:cNvGrpSpPr/>
            <p:nvPr/>
          </p:nvGrpSpPr>
          <p:grpSpPr>
            <a:xfrm>
              <a:off x="5198943" y="4309200"/>
              <a:ext cx="231600" cy="834300"/>
              <a:chOff x="5198943" y="4309200"/>
              <a:chExt cx="231600" cy="834300"/>
            </a:xfrm>
          </p:grpSpPr>
          <p:sp>
            <p:nvSpPr>
              <p:cNvPr id="260" name="Google Shape;260;p23"/>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23"/>
            <p:cNvGrpSpPr/>
            <p:nvPr/>
          </p:nvGrpSpPr>
          <p:grpSpPr>
            <a:xfrm>
              <a:off x="5570297" y="4518900"/>
              <a:ext cx="231600" cy="624600"/>
              <a:chOff x="5570297" y="4518900"/>
              <a:chExt cx="231600" cy="624600"/>
            </a:xfrm>
          </p:grpSpPr>
          <p:sp>
            <p:nvSpPr>
              <p:cNvPr id="265" name="Google Shape;265;p23"/>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23"/>
            <p:cNvGrpSpPr/>
            <p:nvPr/>
          </p:nvGrpSpPr>
          <p:grpSpPr>
            <a:xfrm>
              <a:off x="5941652" y="4309200"/>
              <a:ext cx="231600" cy="834300"/>
              <a:chOff x="5941652" y="4309200"/>
              <a:chExt cx="231600" cy="834300"/>
            </a:xfrm>
          </p:grpSpPr>
          <p:sp>
            <p:nvSpPr>
              <p:cNvPr id="269" name="Google Shape;269;p23"/>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23"/>
            <p:cNvGrpSpPr/>
            <p:nvPr/>
          </p:nvGrpSpPr>
          <p:grpSpPr>
            <a:xfrm>
              <a:off x="6313006" y="4099200"/>
              <a:ext cx="231600" cy="1044300"/>
              <a:chOff x="6313006" y="4099200"/>
              <a:chExt cx="231600" cy="1044300"/>
            </a:xfrm>
          </p:grpSpPr>
          <p:sp>
            <p:nvSpPr>
              <p:cNvPr id="274" name="Google Shape;274;p23"/>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3"/>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23"/>
            <p:cNvGrpSpPr/>
            <p:nvPr/>
          </p:nvGrpSpPr>
          <p:grpSpPr>
            <a:xfrm>
              <a:off x="6684361" y="4309200"/>
              <a:ext cx="231600" cy="834300"/>
              <a:chOff x="6684361" y="4309200"/>
              <a:chExt cx="231600" cy="834300"/>
            </a:xfrm>
          </p:grpSpPr>
          <p:sp>
            <p:nvSpPr>
              <p:cNvPr id="280" name="Google Shape;280;p23"/>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3"/>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3"/>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23"/>
            <p:cNvGrpSpPr/>
            <p:nvPr/>
          </p:nvGrpSpPr>
          <p:grpSpPr>
            <a:xfrm>
              <a:off x="7055715" y="4518900"/>
              <a:ext cx="231600" cy="624600"/>
              <a:chOff x="7055715" y="4518900"/>
              <a:chExt cx="231600" cy="624600"/>
            </a:xfrm>
          </p:grpSpPr>
          <p:sp>
            <p:nvSpPr>
              <p:cNvPr id="285" name="Google Shape;285;p23"/>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23"/>
            <p:cNvGrpSpPr/>
            <p:nvPr/>
          </p:nvGrpSpPr>
          <p:grpSpPr>
            <a:xfrm>
              <a:off x="7798424" y="4099200"/>
              <a:ext cx="231600" cy="1044300"/>
              <a:chOff x="7798424" y="4099200"/>
              <a:chExt cx="231600" cy="1044300"/>
            </a:xfrm>
          </p:grpSpPr>
          <p:sp>
            <p:nvSpPr>
              <p:cNvPr id="289" name="Google Shape;289;p23"/>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3"/>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3"/>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3"/>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 name="Google Shape;294;p23"/>
            <p:cNvGrpSpPr/>
            <p:nvPr/>
          </p:nvGrpSpPr>
          <p:grpSpPr>
            <a:xfrm>
              <a:off x="8169779" y="4309200"/>
              <a:ext cx="231600" cy="834300"/>
              <a:chOff x="8169779" y="4309200"/>
              <a:chExt cx="231600" cy="834300"/>
            </a:xfrm>
          </p:grpSpPr>
          <p:sp>
            <p:nvSpPr>
              <p:cNvPr id="295" name="Google Shape;295;p23"/>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23"/>
            <p:cNvGrpSpPr/>
            <p:nvPr/>
          </p:nvGrpSpPr>
          <p:grpSpPr>
            <a:xfrm>
              <a:off x="7427070" y="4309200"/>
              <a:ext cx="231600" cy="834300"/>
              <a:chOff x="7427070" y="4309200"/>
              <a:chExt cx="231600" cy="834300"/>
            </a:xfrm>
          </p:grpSpPr>
          <p:sp>
            <p:nvSpPr>
              <p:cNvPr id="300" name="Google Shape;300;p23"/>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23"/>
            <p:cNvGrpSpPr/>
            <p:nvPr/>
          </p:nvGrpSpPr>
          <p:grpSpPr>
            <a:xfrm>
              <a:off x="8541133" y="4518900"/>
              <a:ext cx="231600" cy="624600"/>
              <a:chOff x="8541133" y="4518900"/>
              <a:chExt cx="231600" cy="624600"/>
            </a:xfrm>
          </p:grpSpPr>
          <p:sp>
            <p:nvSpPr>
              <p:cNvPr id="305" name="Google Shape;305;p23"/>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 name="Google Shape;308;p23"/>
            <p:cNvGrpSpPr/>
            <p:nvPr/>
          </p:nvGrpSpPr>
          <p:grpSpPr>
            <a:xfrm>
              <a:off x="8912488" y="4309200"/>
              <a:ext cx="231600" cy="834300"/>
              <a:chOff x="8912488" y="4309200"/>
              <a:chExt cx="231600" cy="834300"/>
            </a:xfrm>
          </p:grpSpPr>
          <p:sp>
            <p:nvSpPr>
              <p:cNvPr id="309" name="Google Shape;309;p23"/>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3"/>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3"/>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3"/>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3" name="Google Shape;313;p23"/>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314" name="Google Shape;314;p23"/>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1600"/>
              </a:spcBef>
              <a:spcAft>
                <a:spcPts val="0"/>
              </a:spcAft>
              <a:buClr>
                <a:schemeClr val="lt1"/>
              </a:buClr>
              <a:buSzPts val="1100"/>
              <a:buChar char="○"/>
              <a:defRPr>
                <a:solidFill>
                  <a:schemeClr val="lt1"/>
                </a:solidFill>
              </a:defRPr>
            </a:lvl2pPr>
            <a:lvl3pPr indent="-298450" lvl="2" marL="1371600" rtl="0" algn="ctr">
              <a:spcBef>
                <a:spcPts val="1600"/>
              </a:spcBef>
              <a:spcAft>
                <a:spcPts val="0"/>
              </a:spcAft>
              <a:buClr>
                <a:schemeClr val="lt1"/>
              </a:buClr>
              <a:buSzPts val="1100"/>
              <a:buChar char="■"/>
              <a:defRPr>
                <a:solidFill>
                  <a:schemeClr val="lt1"/>
                </a:solidFill>
              </a:defRPr>
            </a:lvl3pPr>
            <a:lvl4pPr indent="-298450" lvl="3" marL="1828800" rtl="0" algn="ctr">
              <a:spcBef>
                <a:spcPts val="1600"/>
              </a:spcBef>
              <a:spcAft>
                <a:spcPts val="0"/>
              </a:spcAft>
              <a:buClr>
                <a:schemeClr val="lt1"/>
              </a:buClr>
              <a:buSzPts val="1100"/>
              <a:buChar char="●"/>
              <a:defRPr>
                <a:solidFill>
                  <a:schemeClr val="lt1"/>
                </a:solidFill>
              </a:defRPr>
            </a:lvl4pPr>
            <a:lvl5pPr indent="-298450" lvl="4" marL="2286000" rtl="0" algn="ctr">
              <a:spcBef>
                <a:spcPts val="1600"/>
              </a:spcBef>
              <a:spcAft>
                <a:spcPts val="0"/>
              </a:spcAft>
              <a:buClr>
                <a:schemeClr val="lt1"/>
              </a:buClr>
              <a:buSzPts val="1100"/>
              <a:buChar char="○"/>
              <a:defRPr>
                <a:solidFill>
                  <a:schemeClr val="lt1"/>
                </a:solidFill>
              </a:defRPr>
            </a:lvl5pPr>
            <a:lvl6pPr indent="-298450" lvl="5" marL="2743200" rtl="0" algn="ctr">
              <a:spcBef>
                <a:spcPts val="1600"/>
              </a:spcBef>
              <a:spcAft>
                <a:spcPts val="0"/>
              </a:spcAft>
              <a:buClr>
                <a:schemeClr val="lt1"/>
              </a:buClr>
              <a:buSzPts val="1100"/>
              <a:buChar char="■"/>
              <a:defRPr>
                <a:solidFill>
                  <a:schemeClr val="lt1"/>
                </a:solidFill>
              </a:defRPr>
            </a:lvl6pPr>
            <a:lvl7pPr indent="-298450" lvl="6" marL="3200400" rtl="0" algn="ctr">
              <a:spcBef>
                <a:spcPts val="1600"/>
              </a:spcBef>
              <a:spcAft>
                <a:spcPts val="0"/>
              </a:spcAft>
              <a:buClr>
                <a:schemeClr val="lt1"/>
              </a:buClr>
              <a:buSzPts val="1100"/>
              <a:buChar char="●"/>
              <a:defRPr>
                <a:solidFill>
                  <a:schemeClr val="lt1"/>
                </a:solidFill>
              </a:defRPr>
            </a:lvl7pPr>
            <a:lvl8pPr indent="-298450" lvl="7" marL="3657600" rtl="0" algn="ctr">
              <a:spcBef>
                <a:spcPts val="1600"/>
              </a:spcBef>
              <a:spcAft>
                <a:spcPts val="0"/>
              </a:spcAft>
              <a:buClr>
                <a:schemeClr val="lt1"/>
              </a:buClr>
              <a:buSzPts val="1100"/>
              <a:buChar char="○"/>
              <a:defRPr>
                <a:solidFill>
                  <a:schemeClr val="lt1"/>
                </a:solidFill>
              </a:defRPr>
            </a:lvl8pPr>
            <a:lvl9pPr indent="-298450" lvl="8" marL="4114800" rtl="0" algn="ctr">
              <a:spcBef>
                <a:spcPts val="1600"/>
              </a:spcBef>
              <a:spcAft>
                <a:spcPts val="1600"/>
              </a:spcAft>
              <a:buClr>
                <a:schemeClr val="lt1"/>
              </a:buClr>
              <a:buSzPts val="1100"/>
              <a:buChar char="■"/>
              <a:defRPr>
                <a:solidFill>
                  <a:schemeClr val="lt1"/>
                </a:solidFill>
              </a:defRPr>
            </a:lvl9pPr>
          </a:lstStyle>
          <a:p/>
        </p:txBody>
      </p:sp>
      <p:sp>
        <p:nvSpPr>
          <p:cNvPr id="315" name="Google Shape;315;p2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6" name="Shape 316"/>
        <p:cNvGrpSpPr/>
        <p:nvPr/>
      </p:nvGrpSpPr>
      <p:grpSpPr>
        <a:xfrm>
          <a:off x="0" y="0"/>
          <a:ext cx="0" cy="0"/>
          <a:chOff x="0" y="0"/>
          <a:chExt cx="0" cy="0"/>
        </a:xfrm>
      </p:grpSpPr>
      <p:sp>
        <p:nvSpPr>
          <p:cNvPr id="317" name="Google Shape;317;p2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_Blank">
  <p:cSld name="CUSTOM_4">
    <p:spTree>
      <p:nvGrpSpPr>
        <p:cNvPr id="318" name="Shape 31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53" name="Google Shape;53;p1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hyperlink" Target="https://cloud.google.com/public-dataset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hyperlink" Target="https://cloud.google.com/bigquery/docs/tables" TargetMode="Externa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13.pn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14.png"/><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9.xml"/><Relationship Id="rId3" Type="http://schemas.openxmlformats.org/officeDocument/2006/relationships/image" Target="../media/image15.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hyperlink" Target="https://cloud.google.com/bigquery/docs/reference/standard-sql/query-syntax" TargetMode="External"/><Relationship Id="rId4" Type="http://schemas.openxmlformats.org/officeDocument/2006/relationships/hyperlink" Target="https://cloud.google.com/bigquery/docs/reference/standard-sql/functions-and-operators" TargetMode="External"/><Relationship Id="rId5" Type="http://schemas.openxmlformats.org/officeDocument/2006/relationships/hyperlink" Target="https://www.sqlstyle.guide/" TargetMode="External"/><Relationship Id="rId6" Type="http://schemas.openxmlformats.org/officeDocument/2006/relationships/hyperlink" Target="http://www.stackoverflow.com" TargetMode="External"/><Relationship Id="rId7" Type="http://schemas.openxmlformats.org/officeDocument/2006/relationships/hyperlink" Target="http://www.google.co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hyperlink" Target="https://google.qwiklabs.com/focuses/3616?parent=catalog" TargetMode="External"/><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hyperlink" Target="https://cloud.google.com/bigquery/"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hyperlink" Target="https://console.cloud.google.com/bigquery" TargetMode="External"/><Relationship Id="rId4" Type="http://schemas.openxmlformats.org/officeDocument/2006/relationships/hyperlink" Target="https://console.cloud.google.com/bigquery?p=bigquery-public-data&amp;page=project" TargetMode="External"/><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6"/>
          <p:cNvSpPr txBox="1"/>
          <p:nvPr>
            <p:ph type="ctrTitle"/>
          </p:nvPr>
        </p:nvSpPr>
        <p:spPr>
          <a:xfrm>
            <a:off x="311708" y="1277975"/>
            <a:ext cx="85206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Big Data Analytics </a:t>
            </a:r>
            <a:endParaRPr/>
          </a:p>
          <a:p>
            <a:pPr indent="0" lvl="0" marL="0" rtl="0" algn="l">
              <a:spcBef>
                <a:spcPts val="0"/>
              </a:spcBef>
              <a:spcAft>
                <a:spcPts val="0"/>
              </a:spcAft>
              <a:buNone/>
            </a:pPr>
            <a:r>
              <a:rPr lang="en"/>
              <a:t>for Business</a:t>
            </a:r>
            <a:endParaRPr/>
          </a:p>
          <a:p>
            <a:pPr indent="0" lvl="0" marL="0" rtl="0" algn="l">
              <a:spcBef>
                <a:spcPts val="0"/>
              </a:spcBef>
              <a:spcAft>
                <a:spcPts val="0"/>
              </a:spcAft>
              <a:buNone/>
            </a:pPr>
            <a:r>
              <a:rPr lang="en" sz="3000"/>
              <a:t>IS 843 - Spring ‘22</a:t>
            </a:r>
            <a:endParaRPr sz="3000"/>
          </a:p>
          <a:p>
            <a:pPr indent="0" lvl="0" marL="0" rtl="0" algn="l">
              <a:spcBef>
                <a:spcPts val="0"/>
              </a:spcBef>
              <a:spcAft>
                <a:spcPts val="0"/>
              </a:spcAft>
              <a:buNone/>
            </a:pPr>
            <a:r>
              <a:rPr b="0" lang="en" sz="1800"/>
              <a:t>Lecture 03</a:t>
            </a:r>
            <a:endParaRPr sz="3000"/>
          </a:p>
        </p:txBody>
      </p:sp>
      <p:sp>
        <p:nvSpPr>
          <p:cNvPr id="324" name="Google Shape;324;p26"/>
          <p:cNvSpPr txBox="1"/>
          <p:nvPr>
            <p:ph idx="1" type="subTitle"/>
          </p:nvPr>
        </p:nvSpPr>
        <p:spPr>
          <a:xfrm>
            <a:off x="311700" y="37485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Professor: Mohammad Soltanieh-ha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Properties</a:t>
            </a:r>
            <a:endParaRPr/>
          </a:p>
        </p:txBody>
      </p:sp>
      <p:sp>
        <p:nvSpPr>
          <p:cNvPr id="385" name="Google Shape;385;p35"/>
          <p:cNvSpPr txBox="1"/>
          <p:nvPr>
            <p:ph idx="1" type="body"/>
          </p:nvPr>
        </p:nvSpPr>
        <p:spPr>
          <a:xfrm>
            <a:off x="1303800" y="1837650"/>
            <a:ext cx="7120800" cy="254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000000"/>
                </a:solidFill>
                <a:latin typeface="Open Sans"/>
                <a:ea typeface="Open Sans"/>
                <a:cs typeface="Open Sans"/>
                <a:sym typeface="Open Sans"/>
              </a:rPr>
              <a:t>Consider </a:t>
            </a:r>
            <a:r>
              <a:rPr i="1" lang="en" sz="1400">
                <a:solidFill>
                  <a:srgbClr val="000000"/>
                </a:solidFill>
                <a:latin typeface="Open Sans"/>
                <a:ea typeface="Open Sans"/>
                <a:cs typeface="Open Sans"/>
                <a:sym typeface="Open Sans"/>
              </a:rPr>
              <a:t>shakespeare</a:t>
            </a:r>
            <a:r>
              <a:rPr lang="en" sz="1400">
                <a:solidFill>
                  <a:srgbClr val="000000"/>
                </a:solidFill>
                <a:latin typeface="Open Sans"/>
                <a:ea typeface="Open Sans"/>
                <a:cs typeface="Open Sans"/>
                <a:sym typeface="Open Sans"/>
              </a:rPr>
              <a:t> table of </a:t>
            </a:r>
            <a:r>
              <a:rPr i="1" lang="en" sz="1400">
                <a:solidFill>
                  <a:srgbClr val="000000"/>
                </a:solidFill>
                <a:latin typeface="Open Sans"/>
                <a:ea typeface="Open Sans"/>
                <a:cs typeface="Open Sans"/>
                <a:sym typeface="Open Sans"/>
              </a:rPr>
              <a:t>samples</a:t>
            </a:r>
            <a:r>
              <a:rPr lang="en" sz="1400">
                <a:solidFill>
                  <a:srgbClr val="000000"/>
                </a:solidFill>
                <a:latin typeface="Open Sans"/>
                <a:ea typeface="Open Sans"/>
                <a:cs typeface="Open Sans"/>
                <a:sym typeface="Open Sans"/>
              </a:rPr>
              <a:t> dataset from </a:t>
            </a:r>
            <a:r>
              <a:rPr i="1" lang="en" sz="1400">
                <a:solidFill>
                  <a:srgbClr val="000000"/>
                </a:solidFill>
                <a:latin typeface="Open Sans"/>
                <a:ea typeface="Open Sans"/>
                <a:cs typeface="Open Sans"/>
                <a:sym typeface="Open Sans"/>
              </a:rPr>
              <a:t>bigquery-public-data</a:t>
            </a:r>
            <a:r>
              <a:rPr lang="en" sz="1400">
                <a:solidFill>
                  <a:srgbClr val="000000"/>
                </a:solidFill>
                <a:latin typeface="Open Sans"/>
                <a:ea typeface="Open Sans"/>
                <a:cs typeface="Open Sans"/>
                <a:sym typeface="Open Sans"/>
              </a:rPr>
              <a:t> project.</a:t>
            </a:r>
            <a:endParaRPr sz="1400">
              <a:solidFill>
                <a:srgbClr val="000000"/>
              </a:solidFill>
              <a:latin typeface="Open Sans"/>
              <a:ea typeface="Open Sans"/>
              <a:cs typeface="Open Sans"/>
              <a:sym typeface="Open Sans"/>
            </a:endParaRPr>
          </a:p>
          <a:p>
            <a:pPr indent="0" lvl="0" marL="0" rtl="0" algn="l">
              <a:lnSpc>
                <a:spcPct val="100000"/>
              </a:lnSpc>
              <a:spcBef>
                <a:spcPts val="1600"/>
              </a:spcBef>
              <a:spcAft>
                <a:spcPts val="0"/>
              </a:spcAft>
              <a:buNone/>
            </a:pPr>
            <a:r>
              <a:rPr lang="en" sz="1400">
                <a:solidFill>
                  <a:srgbClr val="000000"/>
                </a:solidFill>
                <a:latin typeface="Open Sans"/>
                <a:ea typeface="Open Sans"/>
                <a:cs typeface="Open Sans"/>
                <a:sym typeface="Open Sans"/>
              </a:rPr>
              <a:t>Locate this table in BigQuery and check out the following properties:</a:t>
            </a:r>
            <a:endParaRPr sz="1400">
              <a:solidFill>
                <a:srgbClr val="000000"/>
              </a:solidFill>
              <a:latin typeface="Open Sans"/>
              <a:ea typeface="Open Sans"/>
              <a:cs typeface="Open Sans"/>
              <a:sym typeface="Open Sans"/>
            </a:endParaRPr>
          </a:p>
          <a:p>
            <a:pPr indent="-317500" lvl="0" marL="457200" rtl="0" algn="l">
              <a:lnSpc>
                <a:spcPct val="100000"/>
              </a:lnSpc>
              <a:spcBef>
                <a:spcPts val="1600"/>
              </a:spcBef>
              <a:spcAft>
                <a:spcPts val="0"/>
              </a:spcAft>
              <a:buClr>
                <a:srgbClr val="000000"/>
              </a:buClr>
              <a:buSzPts val="1400"/>
              <a:buFont typeface="Open Sans"/>
              <a:buChar char="●"/>
            </a:pPr>
            <a:r>
              <a:rPr b="1" i="1" lang="en" sz="1400">
                <a:solidFill>
                  <a:srgbClr val="000000"/>
                </a:solidFill>
                <a:latin typeface="Open Sans"/>
                <a:ea typeface="Open Sans"/>
                <a:cs typeface="Open Sans"/>
                <a:sym typeface="Open Sans"/>
              </a:rPr>
              <a:t>Schema</a:t>
            </a:r>
            <a:r>
              <a:rPr lang="en" sz="1400">
                <a:solidFill>
                  <a:srgbClr val="000000"/>
                </a:solidFill>
                <a:latin typeface="Open Sans"/>
                <a:ea typeface="Open Sans"/>
                <a:cs typeface="Open Sans"/>
                <a:sym typeface="Open Sans"/>
              </a:rPr>
              <a:t>: provides the field names within the table with their data types, mode, and optional description</a:t>
            </a:r>
            <a:endParaRPr sz="1400">
              <a:solidFill>
                <a:srgbClr val="000000"/>
              </a:solidFill>
              <a:latin typeface="Open Sans"/>
              <a:ea typeface="Open Sans"/>
              <a:cs typeface="Open Sans"/>
              <a:sym typeface="Open Sans"/>
            </a:endParaRPr>
          </a:p>
          <a:p>
            <a:pPr indent="-317500" lvl="0" marL="457200" rtl="0" algn="l">
              <a:lnSpc>
                <a:spcPct val="100000"/>
              </a:lnSpc>
              <a:spcBef>
                <a:spcPts val="0"/>
              </a:spcBef>
              <a:spcAft>
                <a:spcPts val="0"/>
              </a:spcAft>
              <a:buClr>
                <a:srgbClr val="000000"/>
              </a:buClr>
              <a:buSzPts val="1400"/>
              <a:buFont typeface="Open Sans"/>
              <a:buChar char="●"/>
            </a:pPr>
            <a:r>
              <a:rPr b="1" i="1" lang="en" sz="1400">
                <a:solidFill>
                  <a:srgbClr val="000000"/>
                </a:solidFill>
                <a:latin typeface="Open Sans"/>
                <a:ea typeface="Open Sans"/>
                <a:cs typeface="Open Sans"/>
                <a:sym typeface="Open Sans"/>
              </a:rPr>
              <a:t>Details</a:t>
            </a:r>
            <a:r>
              <a:rPr lang="en" sz="1400">
                <a:solidFill>
                  <a:srgbClr val="000000"/>
                </a:solidFill>
                <a:latin typeface="Open Sans"/>
                <a:ea typeface="Open Sans"/>
                <a:cs typeface="Open Sans"/>
                <a:sym typeface="Open Sans"/>
              </a:rPr>
              <a:t>: gives details about the table, such as its size, number of rows, location, and more</a:t>
            </a:r>
            <a:endParaRPr sz="1400">
              <a:solidFill>
                <a:srgbClr val="000000"/>
              </a:solidFill>
              <a:latin typeface="Open Sans"/>
              <a:ea typeface="Open Sans"/>
              <a:cs typeface="Open Sans"/>
              <a:sym typeface="Open Sans"/>
            </a:endParaRPr>
          </a:p>
          <a:p>
            <a:pPr indent="-317500" lvl="0" marL="457200" rtl="0" algn="l">
              <a:lnSpc>
                <a:spcPct val="100000"/>
              </a:lnSpc>
              <a:spcBef>
                <a:spcPts val="0"/>
              </a:spcBef>
              <a:spcAft>
                <a:spcPts val="0"/>
              </a:spcAft>
              <a:buClr>
                <a:srgbClr val="000000"/>
              </a:buClr>
              <a:buSzPts val="1400"/>
              <a:buFont typeface="Open Sans"/>
              <a:buChar char="●"/>
            </a:pPr>
            <a:r>
              <a:rPr b="1" i="1" lang="en" sz="1400">
                <a:solidFill>
                  <a:srgbClr val="000000"/>
                </a:solidFill>
                <a:latin typeface="Open Sans"/>
                <a:ea typeface="Open Sans"/>
                <a:cs typeface="Open Sans"/>
                <a:sym typeface="Open Sans"/>
              </a:rPr>
              <a:t>Preview</a:t>
            </a:r>
            <a:r>
              <a:rPr lang="en" sz="1400">
                <a:solidFill>
                  <a:srgbClr val="000000"/>
                </a:solidFill>
                <a:latin typeface="Open Sans"/>
                <a:ea typeface="Open Sans"/>
                <a:cs typeface="Open Sans"/>
                <a:sym typeface="Open Sans"/>
              </a:rPr>
              <a:t>: gives you a glimpse of the first rows. Looking at the preview doesn’t count against your 1TB/mo free query, and is always the best way to get a sense of the data.</a:t>
            </a:r>
            <a:endParaRPr sz="1400">
              <a:solidFill>
                <a:srgbClr val="000000"/>
              </a:solidFill>
              <a:latin typeface="Open Sans"/>
              <a:ea typeface="Open Sans"/>
              <a:cs typeface="Open Sans"/>
              <a:sym typeface="Open Sans"/>
            </a:endParaRPr>
          </a:p>
          <a:p>
            <a:pPr indent="0" lvl="0" marL="0" rtl="0" algn="l">
              <a:lnSpc>
                <a:spcPct val="100000"/>
              </a:lnSpc>
              <a:spcBef>
                <a:spcPts val="1600"/>
              </a:spcBef>
              <a:spcAft>
                <a:spcPts val="1600"/>
              </a:spcAft>
              <a:buNone/>
            </a:pPr>
            <a:r>
              <a:rPr lang="en" sz="1400">
                <a:solidFill>
                  <a:srgbClr val="000000"/>
                </a:solidFill>
                <a:latin typeface="Open Sans"/>
                <a:ea typeface="Open Sans"/>
                <a:cs typeface="Open Sans"/>
                <a:sym typeface="Open Sans"/>
              </a:rPr>
              <a:t>Note: no matter how small the table is, the minimum amount of charges billed for each query is 10MB</a:t>
            </a:r>
            <a:endParaRPr/>
          </a:p>
        </p:txBody>
      </p:sp>
      <p:pic>
        <p:nvPicPr>
          <p:cNvPr id="386" name="Google Shape;386;p35"/>
          <p:cNvPicPr preferRelativeResize="0"/>
          <p:nvPr/>
        </p:nvPicPr>
        <p:blipFill>
          <a:blip r:embed="rId3">
            <a:alphaModFix/>
          </a:blip>
          <a:stretch>
            <a:fillRect/>
          </a:stretch>
        </p:blipFill>
        <p:spPr>
          <a:xfrm>
            <a:off x="6988169" y="339519"/>
            <a:ext cx="1105950" cy="1105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BigQuery Best Practices</a:t>
            </a:r>
            <a:endParaRPr/>
          </a:p>
        </p:txBody>
      </p:sp>
      <p:sp>
        <p:nvSpPr>
          <p:cNvPr id="392" name="Google Shape;392;p36"/>
          <p:cNvSpPr txBox="1"/>
          <p:nvPr>
            <p:ph idx="1" type="body"/>
          </p:nvPr>
        </p:nvSpPr>
        <p:spPr>
          <a:xfrm>
            <a:off x="1303800" y="1990050"/>
            <a:ext cx="7030500" cy="2908800"/>
          </a:xfrm>
          <a:prstGeom prst="rect">
            <a:avLst/>
          </a:prstGeom>
        </p:spPr>
        <p:txBody>
          <a:bodyPr anchorCtr="0" anchor="t" bIns="91425" lIns="91425" spcFirstLastPara="1" rIns="91425" wrap="square" tIns="91425">
            <a:noAutofit/>
          </a:bodyPr>
          <a:lstStyle/>
          <a:p>
            <a:pPr indent="-317500" lvl="0" marL="457200" rtl="0" algn="l">
              <a:lnSpc>
                <a:spcPct val="140000"/>
              </a:lnSpc>
              <a:spcBef>
                <a:spcPts val="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BigQuery allows you to query 1TB/Mo for free </a:t>
            </a:r>
            <a:endParaRPr sz="1400">
              <a:solidFill>
                <a:srgbClr val="000000"/>
              </a:solidFill>
              <a:latin typeface="Open Sans"/>
              <a:ea typeface="Open Sans"/>
              <a:cs typeface="Open Sans"/>
              <a:sym typeface="Open Sans"/>
            </a:endParaRPr>
          </a:p>
          <a:p>
            <a:pPr indent="-317500" lvl="0" marL="457200" rtl="0" algn="l">
              <a:lnSpc>
                <a:spcPct val="140000"/>
              </a:lnSpc>
              <a:spcBef>
                <a:spcPts val="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The volume is calculated based on the amount of data processed.</a:t>
            </a:r>
            <a:endParaRPr sz="1400">
              <a:solidFill>
                <a:srgbClr val="000000"/>
              </a:solidFill>
              <a:latin typeface="Open Sans"/>
              <a:ea typeface="Open Sans"/>
              <a:cs typeface="Open Sans"/>
              <a:sym typeface="Open Sans"/>
            </a:endParaRPr>
          </a:p>
          <a:p>
            <a:pPr indent="-317500" lvl="0" marL="457200" rtl="0" algn="l">
              <a:lnSpc>
                <a:spcPct val="140000"/>
              </a:lnSpc>
              <a:spcBef>
                <a:spcPts val="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Here are a few tips</a:t>
            </a:r>
            <a:endParaRPr sz="1400">
              <a:solidFill>
                <a:srgbClr val="000000"/>
              </a:solidFill>
              <a:latin typeface="Open Sans"/>
              <a:ea typeface="Open Sans"/>
              <a:cs typeface="Open Sans"/>
              <a:sym typeface="Open Sans"/>
            </a:endParaRPr>
          </a:p>
          <a:p>
            <a:pPr indent="-304800" lvl="1" marL="914400" rtl="0" algn="l">
              <a:lnSpc>
                <a:spcPct val="120000"/>
              </a:lnSpc>
              <a:spcBef>
                <a:spcPts val="0"/>
              </a:spcBef>
              <a:spcAft>
                <a:spcPts val="0"/>
              </a:spcAft>
              <a:buClr>
                <a:srgbClr val="000000"/>
              </a:buClr>
              <a:buSzPts val="1200"/>
              <a:buFont typeface="Open Sans"/>
              <a:buChar char="○"/>
            </a:pPr>
            <a:r>
              <a:rPr lang="en" sz="1200">
                <a:solidFill>
                  <a:srgbClr val="000000"/>
                </a:solidFill>
                <a:latin typeface="Open Sans"/>
                <a:ea typeface="Open Sans"/>
                <a:cs typeface="Open Sans"/>
                <a:sym typeface="Open Sans"/>
              </a:rPr>
              <a:t>Avoid SELECT *</a:t>
            </a:r>
            <a:endParaRPr sz="1200">
              <a:solidFill>
                <a:srgbClr val="000000"/>
              </a:solidFill>
              <a:latin typeface="Open Sans"/>
              <a:ea typeface="Open Sans"/>
              <a:cs typeface="Open Sans"/>
              <a:sym typeface="Open Sans"/>
            </a:endParaRPr>
          </a:p>
          <a:p>
            <a:pPr indent="-298450" lvl="2" marL="1371600" rtl="0" algn="l">
              <a:spcBef>
                <a:spcPts val="0"/>
              </a:spcBef>
              <a:spcAft>
                <a:spcPts val="0"/>
              </a:spcAft>
              <a:buClr>
                <a:srgbClr val="000000"/>
              </a:buClr>
              <a:buSzPts val="1100"/>
              <a:buFont typeface="Open Sans"/>
              <a:buChar char="■"/>
            </a:pPr>
            <a:r>
              <a:rPr lang="en">
                <a:solidFill>
                  <a:srgbClr val="000000"/>
                </a:solidFill>
                <a:latin typeface="Open Sans"/>
                <a:ea typeface="Open Sans"/>
                <a:cs typeface="Open Sans"/>
                <a:sym typeface="Open Sans"/>
              </a:rPr>
              <a:t>Select only the columns that are needed.</a:t>
            </a:r>
            <a:endParaRPr>
              <a:solidFill>
                <a:srgbClr val="000000"/>
              </a:solidFill>
              <a:latin typeface="Open Sans"/>
              <a:ea typeface="Open Sans"/>
              <a:cs typeface="Open Sans"/>
              <a:sym typeface="Open Sans"/>
            </a:endParaRPr>
          </a:p>
          <a:p>
            <a:pPr indent="-304800" lvl="1" marL="914400" rtl="0" algn="l">
              <a:lnSpc>
                <a:spcPct val="120000"/>
              </a:lnSpc>
              <a:spcBef>
                <a:spcPts val="0"/>
              </a:spcBef>
              <a:spcAft>
                <a:spcPts val="0"/>
              </a:spcAft>
              <a:buClr>
                <a:srgbClr val="000000"/>
              </a:buClr>
              <a:buSzPts val="1200"/>
              <a:buFont typeface="Open Sans"/>
              <a:buChar char="○"/>
            </a:pPr>
            <a:r>
              <a:rPr lang="en" sz="1200">
                <a:solidFill>
                  <a:srgbClr val="000000"/>
                </a:solidFill>
                <a:latin typeface="Open Sans"/>
                <a:ea typeface="Open Sans"/>
                <a:cs typeface="Open Sans"/>
                <a:sym typeface="Open Sans"/>
              </a:rPr>
              <a:t>Don't run queries to explore or preview table data.</a:t>
            </a:r>
            <a:endParaRPr sz="1200">
              <a:solidFill>
                <a:srgbClr val="000000"/>
              </a:solidFill>
              <a:latin typeface="Open Sans"/>
              <a:ea typeface="Open Sans"/>
              <a:cs typeface="Open Sans"/>
              <a:sym typeface="Open Sans"/>
            </a:endParaRPr>
          </a:p>
          <a:p>
            <a:pPr indent="-298450" lvl="2" marL="1371600" rtl="0" algn="l">
              <a:spcBef>
                <a:spcPts val="0"/>
              </a:spcBef>
              <a:spcAft>
                <a:spcPts val="0"/>
              </a:spcAft>
              <a:buClr>
                <a:srgbClr val="000000"/>
              </a:buClr>
              <a:buSzPts val="1100"/>
              <a:buFont typeface="Open Sans"/>
              <a:buChar char="■"/>
            </a:pPr>
            <a:r>
              <a:rPr lang="en">
                <a:solidFill>
                  <a:srgbClr val="000000"/>
                </a:solidFill>
                <a:latin typeface="Open Sans"/>
                <a:ea typeface="Open Sans"/>
                <a:cs typeface="Open Sans"/>
                <a:sym typeface="Open Sans"/>
              </a:rPr>
              <a:t>On the Table Details page, click Preview to sample the data.</a:t>
            </a:r>
            <a:endParaRPr>
              <a:solidFill>
                <a:srgbClr val="000000"/>
              </a:solidFill>
              <a:latin typeface="Open Sans"/>
              <a:ea typeface="Open Sans"/>
              <a:cs typeface="Open Sans"/>
              <a:sym typeface="Open Sans"/>
            </a:endParaRPr>
          </a:p>
          <a:p>
            <a:pPr indent="-304800" lvl="1" marL="914400" rtl="0" algn="l">
              <a:lnSpc>
                <a:spcPct val="120000"/>
              </a:lnSpc>
              <a:spcBef>
                <a:spcPts val="0"/>
              </a:spcBef>
              <a:spcAft>
                <a:spcPts val="0"/>
              </a:spcAft>
              <a:buClr>
                <a:srgbClr val="000000"/>
              </a:buClr>
              <a:buSzPts val="1200"/>
              <a:buFont typeface="Open Sans"/>
              <a:buChar char="○"/>
            </a:pPr>
            <a:r>
              <a:rPr lang="en" sz="1200">
                <a:solidFill>
                  <a:srgbClr val="000000"/>
                </a:solidFill>
                <a:latin typeface="Open Sans"/>
                <a:ea typeface="Open Sans"/>
                <a:cs typeface="Open Sans"/>
                <a:sym typeface="Open Sans"/>
              </a:rPr>
              <a:t>Do not use a LIMIT clause as a method of cost control, doesn’t work!</a:t>
            </a:r>
            <a:endParaRPr sz="1200">
              <a:solidFill>
                <a:srgbClr val="000000"/>
              </a:solidFill>
              <a:latin typeface="Open Sans"/>
              <a:ea typeface="Open Sans"/>
              <a:cs typeface="Open Sans"/>
              <a:sym typeface="Open Sans"/>
            </a:endParaRPr>
          </a:p>
          <a:p>
            <a:pPr indent="-304800" lvl="1" marL="914400" rtl="0" algn="l">
              <a:lnSpc>
                <a:spcPct val="120000"/>
              </a:lnSpc>
              <a:spcBef>
                <a:spcPts val="0"/>
              </a:spcBef>
              <a:spcAft>
                <a:spcPts val="0"/>
              </a:spcAft>
              <a:buClr>
                <a:srgbClr val="000000"/>
              </a:buClr>
              <a:buSzPts val="1200"/>
              <a:buFont typeface="Open Sans"/>
              <a:buChar char="○"/>
            </a:pPr>
            <a:r>
              <a:rPr lang="en" sz="1200">
                <a:solidFill>
                  <a:srgbClr val="000000"/>
                </a:solidFill>
                <a:latin typeface="Open Sans"/>
                <a:ea typeface="Open Sans"/>
                <a:cs typeface="Open Sans"/>
                <a:sym typeface="Open Sans"/>
              </a:rPr>
              <a:t>Use the default table expiration time to remove the data when it's no longer needed.</a:t>
            </a:r>
            <a:endParaRPr sz="1200">
              <a:solidFill>
                <a:srgbClr val="000000"/>
              </a:solidFill>
              <a:latin typeface="Open Sans"/>
              <a:ea typeface="Open Sans"/>
              <a:cs typeface="Open Sans"/>
              <a:sym typeface="Open Sans"/>
            </a:endParaRPr>
          </a:p>
          <a:p>
            <a:pPr indent="-304800" lvl="1" marL="914400" rtl="0" algn="l">
              <a:lnSpc>
                <a:spcPct val="120000"/>
              </a:lnSpc>
              <a:spcBef>
                <a:spcPts val="0"/>
              </a:spcBef>
              <a:spcAft>
                <a:spcPts val="0"/>
              </a:spcAft>
              <a:buClr>
                <a:srgbClr val="000000"/>
              </a:buClr>
              <a:buSzPts val="1200"/>
              <a:buFont typeface="Open Sans"/>
              <a:buChar char="○"/>
            </a:pPr>
            <a:r>
              <a:rPr lang="en" sz="1200">
                <a:solidFill>
                  <a:srgbClr val="000000"/>
                </a:solidFill>
                <a:latin typeface="Open Sans"/>
                <a:ea typeface="Open Sans"/>
                <a:cs typeface="Open Sans"/>
                <a:sym typeface="Open Sans"/>
              </a:rPr>
              <a:t>Before running queries, preview them to estimate cost:</a:t>
            </a:r>
            <a:endParaRPr sz="1400">
              <a:solidFill>
                <a:srgbClr val="000000"/>
              </a:solidFill>
              <a:latin typeface="Open Sans"/>
              <a:ea typeface="Open Sans"/>
              <a:cs typeface="Open Sans"/>
              <a:sym typeface="Open Sans"/>
            </a:endParaRPr>
          </a:p>
        </p:txBody>
      </p:sp>
      <p:pic>
        <p:nvPicPr>
          <p:cNvPr id="393" name="Google Shape;393;p36"/>
          <p:cNvPicPr preferRelativeResize="0"/>
          <p:nvPr/>
        </p:nvPicPr>
        <p:blipFill>
          <a:blip r:embed="rId3">
            <a:alphaModFix/>
          </a:blip>
          <a:stretch>
            <a:fillRect/>
          </a:stretch>
        </p:blipFill>
        <p:spPr>
          <a:xfrm>
            <a:off x="6988169" y="339519"/>
            <a:ext cx="1105950" cy="1105950"/>
          </a:xfrm>
          <a:prstGeom prst="rect">
            <a:avLst/>
          </a:prstGeom>
          <a:noFill/>
          <a:ln>
            <a:noFill/>
          </a:ln>
        </p:spPr>
      </p:pic>
      <p:pic>
        <p:nvPicPr>
          <p:cNvPr id="394" name="Google Shape;394;p36"/>
          <p:cNvPicPr preferRelativeResize="0"/>
          <p:nvPr/>
        </p:nvPicPr>
        <p:blipFill>
          <a:blip r:embed="rId4">
            <a:alphaModFix/>
          </a:blip>
          <a:stretch>
            <a:fillRect/>
          </a:stretch>
        </p:blipFill>
        <p:spPr>
          <a:xfrm>
            <a:off x="6329325" y="4255300"/>
            <a:ext cx="2667874" cy="7025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list</a:t>
            </a:r>
            <a:endParaRPr/>
          </a:p>
        </p:txBody>
      </p:sp>
      <p:sp>
        <p:nvSpPr>
          <p:cNvPr id="400" name="Google Shape;400;p37"/>
          <p:cNvSpPr txBox="1"/>
          <p:nvPr/>
        </p:nvSpPr>
        <p:spPr>
          <a:xfrm>
            <a:off x="616500" y="1453825"/>
            <a:ext cx="8520600" cy="33540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1600"/>
              </a:spcAft>
              <a:buNone/>
            </a:pPr>
            <a:r>
              <a:rPr b="1" lang="en">
                <a:solidFill>
                  <a:srgbClr val="000000"/>
                </a:solidFill>
                <a:highlight>
                  <a:srgbClr val="F3F3F3"/>
                </a:highlight>
                <a:latin typeface="Open Sans"/>
                <a:ea typeface="Open Sans"/>
                <a:cs typeface="Open Sans"/>
                <a:sym typeface="Open Sans"/>
              </a:rPr>
              <a:t>SELECT word, word_count</a:t>
            </a:r>
            <a:r>
              <a:rPr lang="en">
                <a:solidFill>
                  <a:srgbClr val="000000"/>
                </a:solidFill>
                <a:highlight>
                  <a:srgbClr val="F3F3F3"/>
                </a:highlight>
                <a:latin typeface="Open Sans"/>
                <a:ea typeface="Open Sans"/>
                <a:cs typeface="Open Sans"/>
                <a:sym typeface="Open Sans"/>
              </a:rPr>
              <a:t> FROM `bigquery-public-data.samples.shakespeare`</a:t>
            </a:r>
            <a:endParaRPr>
              <a:solidFill>
                <a:srgbClr val="000000"/>
              </a:solidFill>
              <a:highlight>
                <a:srgbClr val="F3F3F3"/>
              </a:highlight>
              <a:latin typeface="Open Sans"/>
              <a:ea typeface="Open Sans"/>
              <a:cs typeface="Open Sans"/>
              <a:sym typeface="Open Sans"/>
            </a:endParaRPr>
          </a:p>
        </p:txBody>
      </p:sp>
      <p:sp>
        <p:nvSpPr>
          <p:cNvPr id="401" name="Google Shape;401;p37"/>
          <p:cNvSpPr txBox="1"/>
          <p:nvPr/>
        </p:nvSpPr>
        <p:spPr>
          <a:xfrm>
            <a:off x="311700" y="2246700"/>
            <a:ext cx="4681500" cy="2873700"/>
          </a:xfrm>
          <a:prstGeom prst="rect">
            <a:avLst/>
          </a:prstGeom>
          <a:noFill/>
          <a:ln>
            <a:noFill/>
          </a:ln>
        </p:spPr>
        <p:txBody>
          <a:bodyPr anchorCtr="0" anchor="t" bIns="91425" lIns="91425" spcFirstLastPara="1" rIns="91425" wrap="square" tIns="91425">
            <a:noAutofit/>
          </a:bodyPr>
          <a:lstStyle/>
          <a:p>
            <a:pPr indent="-317500" lvl="0" marL="457200" rtl="0" algn="l">
              <a:lnSpc>
                <a:spcPct val="140000"/>
              </a:lnSpc>
              <a:spcBef>
                <a:spcPts val="0"/>
              </a:spcBef>
              <a:spcAft>
                <a:spcPts val="0"/>
              </a:spcAft>
              <a:buClr>
                <a:srgbClr val="000000"/>
              </a:buClr>
              <a:buSzPts val="1400"/>
              <a:buFont typeface="Open Sans"/>
              <a:buChar char="●"/>
            </a:pPr>
            <a:r>
              <a:rPr lang="en">
                <a:solidFill>
                  <a:srgbClr val="000000"/>
                </a:solidFill>
                <a:latin typeface="Open Sans"/>
                <a:ea typeface="Open Sans"/>
                <a:cs typeface="Open Sans"/>
                <a:sym typeface="Open Sans"/>
              </a:rPr>
              <a:t>With SELECT we can select one or more columns</a:t>
            </a:r>
            <a:endParaRPr>
              <a:solidFill>
                <a:srgbClr val="000000"/>
              </a:solidFill>
              <a:latin typeface="Open Sans"/>
              <a:ea typeface="Open Sans"/>
              <a:cs typeface="Open Sans"/>
              <a:sym typeface="Open Sans"/>
            </a:endParaRPr>
          </a:p>
          <a:p>
            <a:pPr indent="-317500" lvl="0" marL="457200" rtl="0" algn="l">
              <a:lnSpc>
                <a:spcPct val="140000"/>
              </a:lnSpc>
              <a:spcBef>
                <a:spcPts val="0"/>
              </a:spcBef>
              <a:spcAft>
                <a:spcPts val="0"/>
              </a:spcAft>
              <a:buClr>
                <a:srgbClr val="000000"/>
              </a:buClr>
              <a:buSzPts val="1400"/>
              <a:buFont typeface="Open Sans"/>
              <a:buChar char="●"/>
            </a:pPr>
            <a:r>
              <a:rPr lang="en">
                <a:solidFill>
                  <a:srgbClr val="000000"/>
                </a:solidFill>
                <a:latin typeface="Open Sans"/>
                <a:ea typeface="Open Sans"/>
                <a:cs typeface="Open Sans"/>
                <a:sym typeface="Open Sans"/>
              </a:rPr>
              <a:t>This query will print out word &amp; word_count columns.</a:t>
            </a:r>
            <a:endParaRPr>
              <a:solidFill>
                <a:srgbClr val="000000"/>
              </a:solidFill>
              <a:latin typeface="Open Sans"/>
              <a:ea typeface="Open Sans"/>
              <a:cs typeface="Open Sans"/>
              <a:sym typeface="Open Sans"/>
            </a:endParaRPr>
          </a:p>
          <a:p>
            <a:pPr indent="-317500" lvl="0" marL="457200" rtl="0" algn="l">
              <a:lnSpc>
                <a:spcPct val="140000"/>
              </a:lnSpc>
              <a:spcBef>
                <a:spcPts val="0"/>
              </a:spcBef>
              <a:spcAft>
                <a:spcPts val="0"/>
              </a:spcAft>
              <a:buClr>
                <a:srgbClr val="000000"/>
              </a:buClr>
              <a:buSzPts val="1400"/>
              <a:buFont typeface="Open Sans"/>
              <a:buChar char="●"/>
            </a:pPr>
            <a:r>
              <a:rPr lang="en">
                <a:solidFill>
                  <a:srgbClr val="000000"/>
                </a:solidFill>
                <a:latin typeface="Open Sans"/>
                <a:ea typeface="Open Sans"/>
                <a:cs typeface="Open Sans"/>
                <a:sym typeface="Open Sans"/>
              </a:rPr>
              <a:t>Number of rows printed are limited to the UI settings, but in fact all the rows are processed. </a:t>
            </a:r>
            <a:endParaRPr>
              <a:solidFill>
                <a:srgbClr val="000000"/>
              </a:solidFill>
              <a:latin typeface="Open Sans"/>
              <a:ea typeface="Open Sans"/>
              <a:cs typeface="Open Sans"/>
              <a:sym typeface="Open Sans"/>
            </a:endParaRPr>
          </a:p>
        </p:txBody>
      </p:sp>
      <p:pic>
        <p:nvPicPr>
          <p:cNvPr id="402" name="Google Shape;402;p37"/>
          <p:cNvPicPr preferRelativeResize="0"/>
          <p:nvPr/>
        </p:nvPicPr>
        <p:blipFill>
          <a:blip r:embed="rId3">
            <a:alphaModFix/>
          </a:blip>
          <a:stretch>
            <a:fillRect/>
          </a:stretch>
        </p:blipFill>
        <p:spPr>
          <a:xfrm>
            <a:off x="5519477" y="1819525"/>
            <a:ext cx="3048001" cy="3118475"/>
          </a:xfrm>
          <a:prstGeom prst="rect">
            <a:avLst/>
          </a:prstGeom>
          <a:noFill/>
          <a:ln>
            <a:noFill/>
          </a:ln>
        </p:spPr>
      </p:pic>
      <p:pic>
        <p:nvPicPr>
          <p:cNvPr id="403" name="Google Shape;403;p37"/>
          <p:cNvPicPr preferRelativeResize="0"/>
          <p:nvPr/>
        </p:nvPicPr>
        <p:blipFill>
          <a:blip r:embed="rId4">
            <a:alphaModFix/>
          </a:blip>
          <a:stretch>
            <a:fillRect/>
          </a:stretch>
        </p:blipFill>
        <p:spPr>
          <a:xfrm>
            <a:off x="6988169" y="339519"/>
            <a:ext cx="1105950" cy="1105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a:t>
            </a:r>
            <a:endParaRPr/>
          </a:p>
        </p:txBody>
      </p:sp>
      <p:sp>
        <p:nvSpPr>
          <p:cNvPr id="409" name="Google Shape;409;p38"/>
          <p:cNvSpPr txBox="1"/>
          <p:nvPr>
            <p:ph idx="1" type="body"/>
          </p:nvPr>
        </p:nvSpPr>
        <p:spPr>
          <a:xfrm>
            <a:off x="1303800" y="1990050"/>
            <a:ext cx="4326900" cy="2541600"/>
          </a:xfrm>
          <a:prstGeom prst="rect">
            <a:avLst/>
          </a:prstGeom>
        </p:spPr>
        <p:txBody>
          <a:bodyPr anchorCtr="0" anchor="t" bIns="91425" lIns="91425" spcFirstLastPara="1" rIns="91425" wrap="square" tIns="91425">
            <a:noAutofit/>
          </a:bodyPr>
          <a:lstStyle/>
          <a:p>
            <a:pPr indent="-317500" lvl="0" marL="457200" rtl="0" algn="l">
              <a:lnSpc>
                <a:spcPct val="140000"/>
              </a:lnSpc>
              <a:spcBef>
                <a:spcPts val="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This query will print out all of the columns (fields). </a:t>
            </a:r>
            <a:endParaRPr sz="1400">
              <a:solidFill>
                <a:srgbClr val="000000"/>
              </a:solidFill>
              <a:latin typeface="Open Sans"/>
              <a:ea typeface="Open Sans"/>
              <a:cs typeface="Open Sans"/>
              <a:sym typeface="Open Sans"/>
            </a:endParaRPr>
          </a:p>
          <a:p>
            <a:pPr indent="-317500" lvl="0" marL="457200" rtl="0" algn="l">
              <a:lnSpc>
                <a:spcPct val="140000"/>
              </a:lnSpc>
              <a:spcBef>
                <a:spcPts val="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Notice that we are not being billed for this query since it was cached.</a:t>
            </a:r>
            <a:endParaRPr sz="1400">
              <a:solidFill>
                <a:srgbClr val="000000"/>
              </a:solidFill>
              <a:latin typeface="Open Sans"/>
              <a:ea typeface="Open Sans"/>
              <a:cs typeface="Open Sans"/>
              <a:sym typeface="Open Sans"/>
            </a:endParaRPr>
          </a:p>
          <a:p>
            <a:pPr indent="0" lvl="0" marL="0" rtl="0" algn="l">
              <a:spcBef>
                <a:spcPts val="1600"/>
              </a:spcBef>
              <a:spcAft>
                <a:spcPts val="1600"/>
              </a:spcAft>
              <a:buNone/>
            </a:pPr>
            <a:r>
              <a:t/>
            </a:r>
            <a:endParaRPr/>
          </a:p>
        </p:txBody>
      </p:sp>
      <p:pic>
        <p:nvPicPr>
          <p:cNvPr id="410" name="Google Shape;410;p38"/>
          <p:cNvPicPr preferRelativeResize="0"/>
          <p:nvPr/>
        </p:nvPicPr>
        <p:blipFill>
          <a:blip r:embed="rId3">
            <a:alphaModFix/>
          </a:blip>
          <a:stretch>
            <a:fillRect/>
          </a:stretch>
        </p:blipFill>
        <p:spPr>
          <a:xfrm>
            <a:off x="5630850" y="1723088"/>
            <a:ext cx="3241549" cy="3075524"/>
          </a:xfrm>
          <a:prstGeom prst="rect">
            <a:avLst/>
          </a:prstGeom>
          <a:noFill/>
          <a:ln>
            <a:noFill/>
          </a:ln>
        </p:spPr>
      </p:pic>
      <p:sp>
        <p:nvSpPr>
          <p:cNvPr id="411" name="Google Shape;411;p38"/>
          <p:cNvSpPr txBox="1"/>
          <p:nvPr/>
        </p:nvSpPr>
        <p:spPr>
          <a:xfrm>
            <a:off x="1309775" y="1415000"/>
            <a:ext cx="7030500" cy="3081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b="1" lang="en">
                <a:highlight>
                  <a:srgbClr val="F3F3F3"/>
                </a:highlight>
                <a:latin typeface="Open Sans"/>
                <a:ea typeface="Open Sans"/>
                <a:cs typeface="Open Sans"/>
                <a:sym typeface="Open Sans"/>
              </a:rPr>
              <a:t>SELECT *</a:t>
            </a:r>
            <a:r>
              <a:rPr lang="en">
                <a:highlight>
                  <a:srgbClr val="F3F3F3"/>
                </a:highlight>
                <a:latin typeface="Open Sans"/>
                <a:ea typeface="Open Sans"/>
                <a:cs typeface="Open Sans"/>
                <a:sym typeface="Open Sans"/>
              </a:rPr>
              <a:t> FROM `bigquery-public-data.samples.shakespeare`</a:t>
            </a:r>
            <a:endParaRPr>
              <a:highlight>
                <a:srgbClr val="F3F3F3"/>
              </a:highlight>
              <a:latin typeface="Open Sans"/>
              <a:ea typeface="Open Sans"/>
              <a:cs typeface="Open Sans"/>
              <a:sym typeface="Open Sans"/>
            </a:endParaRPr>
          </a:p>
          <a:p>
            <a:pPr indent="0" lvl="0" marL="0" rtl="0" algn="l">
              <a:spcBef>
                <a:spcPts val="1600"/>
              </a:spcBef>
              <a:spcAft>
                <a:spcPts val="0"/>
              </a:spcAft>
              <a:buNone/>
            </a:pPr>
            <a:r>
              <a:t/>
            </a:r>
            <a:endParaRPr/>
          </a:p>
        </p:txBody>
      </p:sp>
      <p:pic>
        <p:nvPicPr>
          <p:cNvPr id="412" name="Google Shape;412;p38"/>
          <p:cNvPicPr preferRelativeResize="0"/>
          <p:nvPr/>
        </p:nvPicPr>
        <p:blipFill>
          <a:blip r:embed="rId4">
            <a:alphaModFix/>
          </a:blip>
          <a:stretch>
            <a:fillRect/>
          </a:stretch>
        </p:blipFill>
        <p:spPr>
          <a:xfrm>
            <a:off x="6988169" y="339519"/>
            <a:ext cx="1105950" cy="1105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DISTINCT</a:t>
            </a:r>
            <a:endParaRPr/>
          </a:p>
        </p:txBody>
      </p:sp>
      <p:sp>
        <p:nvSpPr>
          <p:cNvPr id="418" name="Google Shape;418;p39"/>
          <p:cNvSpPr txBox="1"/>
          <p:nvPr/>
        </p:nvSpPr>
        <p:spPr>
          <a:xfrm>
            <a:off x="464100" y="1453825"/>
            <a:ext cx="8520600" cy="33540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1600"/>
              </a:spcAft>
              <a:buNone/>
            </a:pPr>
            <a:r>
              <a:rPr lang="en">
                <a:solidFill>
                  <a:srgbClr val="000000"/>
                </a:solidFill>
                <a:highlight>
                  <a:srgbClr val="F3F3F3"/>
                </a:highlight>
                <a:latin typeface="Open Sans"/>
                <a:ea typeface="Open Sans"/>
                <a:cs typeface="Open Sans"/>
                <a:sym typeface="Open Sans"/>
              </a:rPr>
              <a:t>SELECT DISTINCT corpus FROM `bigquery-public-data.samples.shakespeare`</a:t>
            </a:r>
            <a:endParaRPr>
              <a:solidFill>
                <a:srgbClr val="000000"/>
              </a:solidFill>
              <a:highlight>
                <a:srgbClr val="F3F3F3"/>
              </a:highlight>
              <a:latin typeface="Open Sans"/>
              <a:ea typeface="Open Sans"/>
              <a:cs typeface="Open Sans"/>
              <a:sym typeface="Open Sans"/>
            </a:endParaRPr>
          </a:p>
        </p:txBody>
      </p:sp>
      <p:sp>
        <p:nvSpPr>
          <p:cNvPr id="419" name="Google Shape;419;p39"/>
          <p:cNvSpPr txBox="1"/>
          <p:nvPr/>
        </p:nvSpPr>
        <p:spPr>
          <a:xfrm>
            <a:off x="464100" y="2018100"/>
            <a:ext cx="4681500" cy="2873700"/>
          </a:xfrm>
          <a:prstGeom prst="rect">
            <a:avLst/>
          </a:prstGeom>
          <a:noFill/>
          <a:ln>
            <a:noFill/>
          </a:ln>
        </p:spPr>
        <p:txBody>
          <a:bodyPr anchorCtr="0" anchor="t" bIns="91425" lIns="91425" spcFirstLastPara="1" rIns="91425" wrap="square" tIns="91425">
            <a:noAutofit/>
          </a:bodyPr>
          <a:lstStyle/>
          <a:p>
            <a:pPr indent="-317500" lvl="0" marL="457200" rtl="0" algn="l">
              <a:lnSpc>
                <a:spcPct val="140000"/>
              </a:lnSpc>
              <a:spcBef>
                <a:spcPts val="0"/>
              </a:spcBef>
              <a:spcAft>
                <a:spcPts val="0"/>
              </a:spcAft>
              <a:buClr>
                <a:srgbClr val="000000"/>
              </a:buClr>
              <a:buSzPts val="1400"/>
              <a:buFont typeface="Open Sans"/>
              <a:buChar char="●"/>
            </a:pPr>
            <a:r>
              <a:rPr b="1" lang="en">
                <a:solidFill>
                  <a:srgbClr val="000000"/>
                </a:solidFill>
                <a:latin typeface="Open Sans"/>
                <a:ea typeface="Open Sans"/>
                <a:cs typeface="Open Sans"/>
                <a:sym typeface="Open Sans"/>
              </a:rPr>
              <a:t>SELECT DISTINCT</a:t>
            </a:r>
            <a:r>
              <a:rPr lang="en">
                <a:solidFill>
                  <a:srgbClr val="000000"/>
                </a:solidFill>
                <a:latin typeface="Open Sans"/>
                <a:ea typeface="Open Sans"/>
                <a:cs typeface="Open Sans"/>
                <a:sym typeface="Open Sans"/>
              </a:rPr>
              <a:t> discards duplicate rows and returns only the distinct ones.</a:t>
            </a:r>
            <a:endParaRPr>
              <a:solidFill>
                <a:srgbClr val="000000"/>
              </a:solidFill>
              <a:latin typeface="Open Sans"/>
              <a:ea typeface="Open Sans"/>
              <a:cs typeface="Open Sans"/>
              <a:sym typeface="Open Sans"/>
            </a:endParaRPr>
          </a:p>
        </p:txBody>
      </p:sp>
      <p:pic>
        <p:nvPicPr>
          <p:cNvPr id="420" name="Google Shape;420;p39"/>
          <p:cNvPicPr preferRelativeResize="0"/>
          <p:nvPr/>
        </p:nvPicPr>
        <p:blipFill>
          <a:blip r:embed="rId3">
            <a:alphaModFix/>
          </a:blip>
          <a:stretch>
            <a:fillRect/>
          </a:stretch>
        </p:blipFill>
        <p:spPr>
          <a:xfrm>
            <a:off x="6086338" y="2018100"/>
            <a:ext cx="2061138" cy="2873700"/>
          </a:xfrm>
          <a:prstGeom prst="rect">
            <a:avLst/>
          </a:prstGeom>
          <a:noFill/>
          <a:ln>
            <a:noFill/>
          </a:ln>
        </p:spPr>
      </p:pic>
      <p:pic>
        <p:nvPicPr>
          <p:cNvPr id="421" name="Google Shape;421;p39"/>
          <p:cNvPicPr preferRelativeResize="0"/>
          <p:nvPr/>
        </p:nvPicPr>
        <p:blipFill>
          <a:blip r:embed="rId4">
            <a:alphaModFix/>
          </a:blip>
          <a:stretch>
            <a:fillRect/>
          </a:stretch>
        </p:blipFill>
        <p:spPr>
          <a:xfrm>
            <a:off x="6988169" y="339519"/>
            <a:ext cx="1105950" cy="1105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a:t>
            </a:r>
            <a:endParaRPr/>
          </a:p>
        </p:txBody>
      </p:sp>
      <p:sp>
        <p:nvSpPr>
          <p:cNvPr id="427" name="Google Shape;427;p40"/>
          <p:cNvSpPr txBox="1"/>
          <p:nvPr>
            <p:ph idx="1" type="body"/>
          </p:nvPr>
        </p:nvSpPr>
        <p:spPr>
          <a:xfrm>
            <a:off x="1303800" y="1990050"/>
            <a:ext cx="7427700" cy="25416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 sz="1400">
                <a:solidFill>
                  <a:srgbClr val="000000"/>
                </a:solidFill>
                <a:highlight>
                  <a:srgbClr val="F3F3F3"/>
                </a:highlight>
                <a:latin typeface="Open Sans"/>
                <a:ea typeface="Open Sans"/>
                <a:cs typeface="Open Sans"/>
                <a:sym typeface="Open Sans"/>
              </a:rPr>
              <a:t>SELECT </a:t>
            </a:r>
            <a:r>
              <a:rPr b="1" lang="en" sz="1400">
                <a:solidFill>
                  <a:srgbClr val="000000"/>
                </a:solidFill>
                <a:highlight>
                  <a:srgbClr val="F3F3F3"/>
                </a:highlight>
                <a:latin typeface="Open Sans"/>
                <a:ea typeface="Open Sans"/>
                <a:cs typeface="Open Sans"/>
                <a:sym typeface="Open Sans"/>
              </a:rPr>
              <a:t>COUNT</a:t>
            </a:r>
            <a:r>
              <a:rPr lang="en" sz="1400">
                <a:solidFill>
                  <a:srgbClr val="000000"/>
                </a:solidFill>
                <a:highlight>
                  <a:srgbClr val="F3F3F3"/>
                </a:highlight>
                <a:latin typeface="Open Sans"/>
                <a:ea typeface="Open Sans"/>
                <a:cs typeface="Open Sans"/>
                <a:sym typeface="Open Sans"/>
              </a:rPr>
              <a:t>(*) FROM `bigquery-public-data.samples.shakespeare`</a:t>
            </a:r>
            <a:endParaRPr sz="1400">
              <a:solidFill>
                <a:srgbClr val="000000"/>
              </a:solidFill>
              <a:highlight>
                <a:srgbClr val="F3F3F3"/>
              </a:highlight>
              <a:latin typeface="Open Sans"/>
              <a:ea typeface="Open Sans"/>
              <a:cs typeface="Open Sans"/>
              <a:sym typeface="Open Sans"/>
            </a:endParaRPr>
          </a:p>
          <a:p>
            <a:pPr indent="-317500" lvl="0" marL="457200" rtl="0" algn="l">
              <a:lnSpc>
                <a:spcPct val="140000"/>
              </a:lnSpc>
              <a:spcBef>
                <a:spcPts val="160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Returns total number of rows</a:t>
            </a:r>
            <a:endParaRPr sz="1400">
              <a:solidFill>
                <a:srgbClr val="000000"/>
              </a:solidFill>
              <a:latin typeface="Open Sans"/>
              <a:ea typeface="Open Sans"/>
              <a:cs typeface="Open Sans"/>
              <a:sym typeface="Open Sans"/>
            </a:endParaRPr>
          </a:p>
          <a:p>
            <a:pPr indent="0" lvl="0" marL="0" rtl="0" algn="l">
              <a:lnSpc>
                <a:spcPct val="140000"/>
              </a:lnSpc>
              <a:spcBef>
                <a:spcPts val="1600"/>
              </a:spcBef>
              <a:spcAft>
                <a:spcPts val="0"/>
              </a:spcAft>
              <a:buNone/>
            </a:pPr>
            <a:r>
              <a:rPr lang="en" sz="1400">
                <a:solidFill>
                  <a:srgbClr val="000000"/>
                </a:solidFill>
                <a:highlight>
                  <a:srgbClr val="F3F3F3"/>
                </a:highlight>
                <a:latin typeface="Open Sans"/>
                <a:ea typeface="Open Sans"/>
                <a:cs typeface="Open Sans"/>
                <a:sym typeface="Open Sans"/>
              </a:rPr>
              <a:t>SELECT </a:t>
            </a:r>
            <a:r>
              <a:rPr b="1" lang="en" sz="1400">
                <a:solidFill>
                  <a:srgbClr val="000000"/>
                </a:solidFill>
                <a:highlight>
                  <a:srgbClr val="F3F3F3"/>
                </a:highlight>
                <a:latin typeface="Open Sans"/>
                <a:ea typeface="Open Sans"/>
                <a:cs typeface="Open Sans"/>
                <a:sym typeface="Open Sans"/>
              </a:rPr>
              <a:t>COUNT</a:t>
            </a:r>
            <a:r>
              <a:rPr lang="en" sz="1400">
                <a:solidFill>
                  <a:srgbClr val="000000"/>
                </a:solidFill>
                <a:highlight>
                  <a:srgbClr val="F3F3F3"/>
                </a:highlight>
                <a:latin typeface="Open Sans"/>
                <a:ea typeface="Open Sans"/>
                <a:cs typeface="Open Sans"/>
                <a:sym typeface="Open Sans"/>
              </a:rPr>
              <a:t>(DISTINCT corpus) FROM `bigquery-public-data.samples.shakespeare`</a:t>
            </a:r>
            <a:endParaRPr sz="1400">
              <a:solidFill>
                <a:srgbClr val="000000"/>
              </a:solidFill>
              <a:highlight>
                <a:srgbClr val="F3F3F3"/>
              </a:highlight>
              <a:latin typeface="Open Sans"/>
              <a:ea typeface="Open Sans"/>
              <a:cs typeface="Open Sans"/>
              <a:sym typeface="Open Sans"/>
            </a:endParaRPr>
          </a:p>
          <a:p>
            <a:pPr indent="-317500" lvl="0" marL="457200" rtl="0" algn="l">
              <a:lnSpc>
                <a:spcPct val="140000"/>
              </a:lnSpc>
              <a:spcBef>
                <a:spcPts val="160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Returns number of distinct corpus </a:t>
            </a:r>
            <a:endParaRPr/>
          </a:p>
        </p:txBody>
      </p:sp>
      <p:pic>
        <p:nvPicPr>
          <p:cNvPr id="428" name="Google Shape;428;p40"/>
          <p:cNvPicPr preferRelativeResize="0"/>
          <p:nvPr/>
        </p:nvPicPr>
        <p:blipFill>
          <a:blip r:embed="rId3">
            <a:alphaModFix/>
          </a:blip>
          <a:stretch>
            <a:fillRect/>
          </a:stretch>
        </p:blipFill>
        <p:spPr>
          <a:xfrm>
            <a:off x="6988169" y="339519"/>
            <a:ext cx="1105950" cy="1105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Filtering with WHERE</a:t>
            </a:r>
            <a:endParaRPr/>
          </a:p>
        </p:txBody>
      </p:sp>
      <p:sp>
        <p:nvSpPr>
          <p:cNvPr id="434" name="Google Shape;434;p41"/>
          <p:cNvSpPr txBox="1"/>
          <p:nvPr>
            <p:ph idx="1" type="body"/>
          </p:nvPr>
        </p:nvSpPr>
        <p:spPr>
          <a:xfrm>
            <a:off x="1062575" y="1990050"/>
            <a:ext cx="7977000" cy="25416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 sz="1400">
                <a:solidFill>
                  <a:srgbClr val="000000"/>
                </a:solidFill>
                <a:highlight>
                  <a:srgbClr val="F3F3F3"/>
                </a:highlight>
                <a:latin typeface="Open Sans"/>
                <a:ea typeface="Open Sans"/>
                <a:cs typeface="Open Sans"/>
                <a:sym typeface="Open Sans"/>
              </a:rPr>
              <a:t>SELECT word FROM `bigquery-public-data.samples.shakespeare` </a:t>
            </a:r>
            <a:r>
              <a:rPr b="1" lang="en" sz="1400">
                <a:solidFill>
                  <a:srgbClr val="000000"/>
                </a:solidFill>
                <a:highlight>
                  <a:srgbClr val="F3F3F3"/>
                </a:highlight>
                <a:latin typeface="Open Sans"/>
                <a:ea typeface="Open Sans"/>
                <a:cs typeface="Open Sans"/>
                <a:sym typeface="Open Sans"/>
              </a:rPr>
              <a:t>WHERE</a:t>
            </a:r>
            <a:r>
              <a:rPr lang="en" sz="1400">
                <a:solidFill>
                  <a:srgbClr val="000000"/>
                </a:solidFill>
                <a:highlight>
                  <a:srgbClr val="F3F3F3"/>
                </a:highlight>
                <a:latin typeface="Open Sans"/>
                <a:ea typeface="Open Sans"/>
                <a:cs typeface="Open Sans"/>
                <a:sym typeface="Open Sans"/>
              </a:rPr>
              <a:t> word_count &gt;= 100</a:t>
            </a:r>
            <a:endParaRPr sz="1400">
              <a:solidFill>
                <a:srgbClr val="000000"/>
              </a:solidFill>
              <a:highlight>
                <a:srgbClr val="F3F3F3"/>
              </a:highlight>
              <a:latin typeface="Open Sans"/>
              <a:ea typeface="Open Sans"/>
              <a:cs typeface="Open Sans"/>
              <a:sym typeface="Open Sans"/>
            </a:endParaRPr>
          </a:p>
          <a:p>
            <a:pPr indent="-317500" lvl="0" marL="457200" rtl="0" algn="l">
              <a:lnSpc>
                <a:spcPct val="140000"/>
              </a:lnSpc>
              <a:spcBef>
                <a:spcPts val="160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Returns all the words that have at least 100 </a:t>
            </a:r>
            <a:r>
              <a:rPr i="1" lang="en" sz="1400">
                <a:solidFill>
                  <a:srgbClr val="000000"/>
                </a:solidFill>
                <a:latin typeface="Open Sans"/>
                <a:ea typeface="Open Sans"/>
                <a:cs typeface="Open Sans"/>
                <a:sym typeface="Open Sans"/>
              </a:rPr>
              <a:t>word_count</a:t>
            </a:r>
            <a:r>
              <a:rPr lang="en" sz="1400">
                <a:solidFill>
                  <a:srgbClr val="000000"/>
                </a:solidFill>
                <a:latin typeface="Open Sans"/>
                <a:ea typeface="Open Sans"/>
                <a:cs typeface="Open Sans"/>
                <a:sym typeface="Open Sans"/>
              </a:rPr>
              <a:t> in one single corpus.</a:t>
            </a:r>
            <a:endParaRPr sz="1400">
              <a:solidFill>
                <a:srgbClr val="000000"/>
              </a:solidFill>
              <a:latin typeface="Open Sans"/>
              <a:ea typeface="Open Sans"/>
              <a:cs typeface="Open Sans"/>
              <a:sym typeface="Open Sans"/>
            </a:endParaRPr>
          </a:p>
          <a:p>
            <a:pPr indent="0" lvl="0" marL="0" rtl="0" algn="l">
              <a:lnSpc>
                <a:spcPct val="150000"/>
              </a:lnSpc>
              <a:spcBef>
                <a:spcPts val="1600"/>
              </a:spcBef>
              <a:spcAft>
                <a:spcPts val="0"/>
              </a:spcAft>
              <a:buNone/>
            </a:pPr>
            <a:r>
              <a:rPr lang="en" sz="1400">
                <a:solidFill>
                  <a:srgbClr val="000000"/>
                </a:solidFill>
                <a:highlight>
                  <a:srgbClr val="F3F3F3"/>
                </a:highlight>
                <a:latin typeface="Open Sans"/>
                <a:ea typeface="Open Sans"/>
                <a:cs typeface="Open Sans"/>
                <a:sym typeface="Open Sans"/>
              </a:rPr>
              <a:t>SELECT word, word_count FROM `bigquery-public-data.samples.shakespeare`</a:t>
            </a:r>
            <a:endParaRPr sz="1400">
              <a:solidFill>
                <a:srgbClr val="000000"/>
              </a:solidFill>
              <a:highlight>
                <a:srgbClr val="F3F3F3"/>
              </a:highlight>
              <a:latin typeface="Open Sans"/>
              <a:ea typeface="Open Sans"/>
              <a:cs typeface="Open Sans"/>
              <a:sym typeface="Open Sans"/>
            </a:endParaRPr>
          </a:p>
          <a:p>
            <a:pPr indent="0" lvl="0" marL="0" rtl="0" algn="l">
              <a:lnSpc>
                <a:spcPct val="150000"/>
              </a:lnSpc>
              <a:spcBef>
                <a:spcPts val="0"/>
              </a:spcBef>
              <a:spcAft>
                <a:spcPts val="0"/>
              </a:spcAft>
              <a:buNone/>
            </a:pPr>
            <a:r>
              <a:rPr b="1" lang="en" sz="1400">
                <a:solidFill>
                  <a:srgbClr val="000000"/>
                </a:solidFill>
                <a:highlight>
                  <a:srgbClr val="F3F3F3"/>
                </a:highlight>
                <a:latin typeface="Open Sans"/>
                <a:ea typeface="Open Sans"/>
                <a:cs typeface="Open Sans"/>
                <a:sym typeface="Open Sans"/>
              </a:rPr>
              <a:t>WHERE</a:t>
            </a:r>
            <a:r>
              <a:rPr lang="en" sz="1400">
                <a:solidFill>
                  <a:srgbClr val="000000"/>
                </a:solidFill>
                <a:highlight>
                  <a:srgbClr val="F3F3F3"/>
                </a:highlight>
                <a:latin typeface="Open Sans"/>
                <a:ea typeface="Open Sans"/>
                <a:cs typeface="Open Sans"/>
                <a:sym typeface="Open Sans"/>
              </a:rPr>
              <a:t> corpus = "hamlet" AND LENGTH(word) &gt; 1</a:t>
            </a:r>
            <a:endParaRPr sz="1400">
              <a:solidFill>
                <a:srgbClr val="000000"/>
              </a:solidFill>
              <a:highlight>
                <a:srgbClr val="F3F3F3"/>
              </a:highlight>
              <a:latin typeface="Open Sans"/>
              <a:ea typeface="Open Sans"/>
              <a:cs typeface="Open Sans"/>
              <a:sym typeface="Open Sans"/>
            </a:endParaRPr>
          </a:p>
          <a:p>
            <a:pPr indent="0" lvl="0" marL="0" rtl="0" algn="l">
              <a:lnSpc>
                <a:spcPct val="100000"/>
              </a:lnSpc>
              <a:spcBef>
                <a:spcPts val="0"/>
              </a:spcBef>
              <a:spcAft>
                <a:spcPts val="0"/>
              </a:spcAft>
              <a:buNone/>
            </a:pPr>
            <a:r>
              <a:t/>
            </a:r>
            <a:endParaRPr sz="1400">
              <a:solidFill>
                <a:srgbClr val="000000"/>
              </a:solidFill>
              <a:latin typeface="Open Sans"/>
              <a:ea typeface="Open Sans"/>
              <a:cs typeface="Open Sans"/>
              <a:sym typeface="Open Sans"/>
            </a:endParaRPr>
          </a:p>
          <a:p>
            <a:pPr indent="-317500" lvl="0" marL="457200" rtl="0" algn="l">
              <a:lnSpc>
                <a:spcPct val="140000"/>
              </a:lnSpc>
              <a:spcBef>
                <a:spcPts val="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Returns all the words with at least two characters in Hamlet and the number of times each has appeared.</a:t>
            </a:r>
            <a:endParaRPr sz="1400">
              <a:solidFill>
                <a:srgbClr val="000000"/>
              </a:solidFill>
              <a:latin typeface="Open Sans"/>
              <a:ea typeface="Open Sans"/>
              <a:cs typeface="Open Sans"/>
              <a:sym typeface="Open Sans"/>
            </a:endParaRPr>
          </a:p>
          <a:p>
            <a:pPr indent="0" lvl="0" marL="0" rtl="0" algn="l">
              <a:spcBef>
                <a:spcPts val="1600"/>
              </a:spcBef>
              <a:spcAft>
                <a:spcPts val="1600"/>
              </a:spcAft>
              <a:buNone/>
            </a:pPr>
            <a:r>
              <a:t/>
            </a:r>
            <a:endParaRPr/>
          </a:p>
        </p:txBody>
      </p:sp>
      <p:pic>
        <p:nvPicPr>
          <p:cNvPr id="435" name="Google Shape;435;p41"/>
          <p:cNvPicPr preferRelativeResize="0"/>
          <p:nvPr/>
        </p:nvPicPr>
        <p:blipFill>
          <a:blip r:embed="rId3">
            <a:alphaModFix/>
          </a:blip>
          <a:stretch>
            <a:fillRect/>
          </a:stretch>
        </p:blipFill>
        <p:spPr>
          <a:xfrm>
            <a:off x="6988169" y="339519"/>
            <a:ext cx="1105950" cy="1105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ORDER BY</a:t>
            </a:r>
            <a:endParaRPr/>
          </a:p>
        </p:txBody>
      </p:sp>
      <p:sp>
        <p:nvSpPr>
          <p:cNvPr id="441" name="Google Shape;441;p4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000000"/>
                </a:solidFill>
                <a:highlight>
                  <a:srgbClr val="F3F3F3"/>
                </a:highlight>
                <a:latin typeface="Open Sans"/>
                <a:ea typeface="Open Sans"/>
                <a:cs typeface="Open Sans"/>
                <a:sym typeface="Open Sans"/>
              </a:rPr>
              <a:t>SELECT word, word_count FROM `bigquery-public-data.samples.shakespeare`</a:t>
            </a:r>
            <a:endParaRPr sz="1400">
              <a:solidFill>
                <a:srgbClr val="000000"/>
              </a:solidFill>
              <a:highlight>
                <a:srgbClr val="F3F3F3"/>
              </a:highlight>
              <a:latin typeface="Open Sans"/>
              <a:ea typeface="Open Sans"/>
              <a:cs typeface="Open Sans"/>
              <a:sym typeface="Open Sans"/>
            </a:endParaRPr>
          </a:p>
          <a:p>
            <a:pPr indent="0" lvl="0" marL="0" rtl="0" algn="l">
              <a:lnSpc>
                <a:spcPct val="150000"/>
              </a:lnSpc>
              <a:spcBef>
                <a:spcPts val="0"/>
              </a:spcBef>
              <a:spcAft>
                <a:spcPts val="0"/>
              </a:spcAft>
              <a:buNone/>
            </a:pPr>
            <a:r>
              <a:rPr lang="en" sz="1400">
                <a:solidFill>
                  <a:srgbClr val="000000"/>
                </a:solidFill>
                <a:highlight>
                  <a:srgbClr val="F3F3F3"/>
                </a:highlight>
                <a:latin typeface="Open Sans"/>
                <a:ea typeface="Open Sans"/>
                <a:cs typeface="Open Sans"/>
                <a:sym typeface="Open Sans"/>
              </a:rPr>
              <a:t>WHERE corpus = "hamlet"</a:t>
            </a:r>
            <a:endParaRPr sz="1400">
              <a:solidFill>
                <a:srgbClr val="000000"/>
              </a:solidFill>
              <a:highlight>
                <a:srgbClr val="F3F3F3"/>
              </a:highlight>
              <a:latin typeface="Open Sans"/>
              <a:ea typeface="Open Sans"/>
              <a:cs typeface="Open Sans"/>
              <a:sym typeface="Open Sans"/>
            </a:endParaRPr>
          </a:p>
          <a:p>
            <a:pPr indent="0" lvl="0" marL="0" rtl="0" algn="l">
              <a:lnSpc>
                <a:spcPct val="140000"/>
              </a:lnSpc>
              <a:spcBef>
                <a:spcPts val="0"/>
              </a:spcBef>
              <a:spcAft>
                <a:spcPts val="0"/>
              </a:spcAft>
              <a:buNone/>
            </a:pPr>
            <a:r>
              <a:rPr b="1" lang="en" sz="1400">
                <a:solidFill>
                  <a:srgbClr val="000000"/>
                </a:solidFill>
                <a:highlight>
                  <a:srgbClr val="F3F3F3"/>
                </a:highlight>
                <a:latin typeface="Open Sans"/>
                <a:ea typeface="Open Sans"/>
                <a:cs typeface="Open Sans"/>
                <a:sym typeface="Open Sans"/>
              </a:rPr>
              <a:t>ORDER BY</a:t>
            </a:r>
            <a:r>
              <a:rPr lang="en" sz="1400">
                <a:solidFill>
                  <a:srgbClr val="000000"/>
                </a:solidFill>
                <a:highlight>
                  <a:srgbClr val="F3F3F3"/>
                </a:highlight>
                <a:latin typeface="Open Sans"/>
                <a:ea typeface="Open Sans"/>
                <a:cs typeface="Open Sans"/>
                <a:sym typeface="Open Sans"/>
              </a:rPr>
              <a:t> word_count DESC</a:t>
            </a:r>
            <a:endParaRPr sz="1400">
              <a:solidFill>
                <a:srgbClr val="000000"/>
              </a:solidFill>
              <a:highlight>
                <a:srgbClr val="F3F3F3"/>
              </a:highlight>
              <a:latin typeface="Open Sans"/>
              <a:ea typeface="Open Sans"/>
              <a:cs typeface="Open Sans"/>
              <a:sym typeface="Open Sans"/>
            </a:endParaRPr>
          </a:p>
          <a:p>
            <a:pPr indent="-317500" lvl="0" marL="457200" rtl="0" algn="l">
              <a:lnSpc>
                <a:spcPct val="140000"/>
              </a:lnSpc>
              <a:spcBef>
                <a:spcPts val="160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This query ranks the most popular words in Hamlet.</a:t>
            </a:r>
            <a:endParaRPr sz="1400">
              <a:solidFill>
                <a:srgbClr val="000000"/>
              </a:solidFill>
              <a:latin typeface="Open Sans"/>
              <a:ea typeface="Open Sans"/>
              <a:cs typeface="Open Sans"/>
              <a:sym typeface="Open Sans"/>
            </a:endParaRPr>
          </a:p>
          <a:p>
            <a:pPr indent="-317500" lvl="0" marL="457200" rtl="0" algn="l">
              <a:lnSpc>
                <a:spcPct val="140000"/>
              </a:lnSpc>
              <a:spcBef>
                <a:spcPts val="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DESC has to be used in order to give us a descending order. If we don’t specify DESC the default ranking gives us an ascending order. One could use ASC for more clarity, but it’s not necessary.</a:t>
            </a:r>
            <a:endParaRPr sz="1400">
              <a:solidFill>
                <a:srgbClr val="000000"/>
              </a:solidFill>
              <a:latin typeface="Open Sans"/>
              <a:ea typeface="Open Sans"/>
              <a:cs typeface="Open Sans"/>
              <a:sym typeface="Open Sans"/>
            </a:endParaRPr>
          </a:p>
          <a:p>
            <a:pPr indent="0" lvl="0" marL="0" rtl="0" algn="l">
              <a:spcBef>
                <a:spcPts val="1600"/>
              </a:spcBef>
              <a:spcAft>
                <a:spcPts val="1600"/>
              </a:spcAft>
              <a:buNone/>
            </a:pPr>
            <a:r>
              <a:t/>
            </a:r>
            <a:endParaRPr/>
          </a:p>
        </p:txBody>
      </p:sp>
      <p:pic>
        <p:nvPicPr>
          <p:cNvPr id="442" name="Google Shape;442;p42"/>
          <p:cNvPicPr preferRelativeResize="0"/>
          <p:nvPr/>
        </p:nvPicPr>
        <p:blipFill>
          <a:blip r:embed="rId3">
            <a:alphaModFix/>
          </a:blip>
          <a:stretch>
            <a:fillRect/>
          </a:stretch>
        </p:blipFill>
        <p:spPr>
          <a:xfrm>
            <a:off x="6988169" y="339519"/>
            <a:ext cx="1105950" cy="1105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BETWEEN</a:t>
            </a:r>
            <a:endParaRPr/>
          </a:p>
        </p:txBody>
      </p:sp>
      <p:sp>
        <p:nvSpPr>
          <p:cNvPr id="448" name="Google Shape;448;p43"/>
          <p:cNvSpPr txBox="1"/>
          <p:nvPr>
            <p:ph idx="1" type="body"/>
          </p:nvPr>
        </p:nvSpPr>
        <p:spPr>
          <a:xfrm>
            <a:off x="1151400" y="1990050"/>
            <a:ext cx="7797300" cy="2541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000000"/>
                </a:solidFill>
                <a:highlight>
                  <a:srgbClr val="F3F3F3"/>
                </a:highlight>
                <a:latin typeface="Open Sans"/>
                <a:ea typeface="Open Sans"/>
                <a:cs typeface="Open Sans"/>
                <a:sym typeface="Open Sans"/>
              </a:rPr>
              <a:t>SELECT DISTINCT corpus, corpus_date FROM `bigquery-public-data.samples.shakespeare` </a:t>
            </a:r>
            <a:endParaRPr sz="1400">
              <a:solidFill>
                <a:srgbClr val="000000"/>
              </a:solidFill>
              <a:highlight>
                <a:srgbClr val="F3F3F3"/>
              </a:highlight>
              <a:latin typeface="Open Sans"/>
              <a:ea typeface="Open Sans"/>
              <a:cs typeface="Open Sans"/>
              <a:sym typeface="Open Sans"/>
            </a:endParaRPr>
          </a:p>
          <a:p>
            <a:pPr indent="0" lvl="0" marL="0" rtl="0" algn="l">
              <a:lnSpc>
                <a:spcPct val="150000"/>
              </a:lnSpc>
              <a:spcBef>
                <a:spcPts val="0"/>
              </a:spcBef>
              <a:spcAft>
                <a:spcPts val="0"/>
              </a:spcAft>
              <a:buNone/>
            </a:pPr>
            <a:r>
              <a:rPr lang="en" sz="1400">
                <a:solidFill>
                  <a:srgbClr val="000000"/>
                </a:solidFill>
                <a:highlight>
                  <a:srgbClr val="F3F3F3"/>
                </a:highlight>
                <a:latin typeface="Open Sans"/>
                <a:ea typeface="Open Sans"/>
                <a:cs typeface="Open Sans"/>
                <a:sym typeface="Open Sans"/>
              </a:rPr>
              <a:t>WHERE corpus_date </a:t>
            </a:r>
            <a:r>
              <a:rPr b="1" lang="en" sz="1400">
                <a:solidFill>
                  <a:srgbClr val="000000"/>
                </a:solidFill>
                <a:highlight>
                  <a:srgbClr val="F3F3F3"/>
                </a:highlight>
                <a:latin typeface="Open Sans"/>
                <a:ea typeface="Open Sans"/>
                <a:cs typeface="Open Sans"/>
                <a:sym typeface="Open Sans"/>
              </a:rPr>
              <a:t>BETWEEN</a:t>
            </a:r>
            <a:r>
              <a:rPr lang="en" sz="1400">
                <a:solidFill>
                  <a:srgbClr val="000000"/>
                </a:solidFill>
                <a:highlight>
                  <a:srgbClr val="F3F3F3"/>
                </a:highlight>
                <a:latin typeface="Open Sans"/>
                <a:ea typeface="Open Sans"/>
                <a:cs typeface="Open Sans"/>
                <a:sym typeface="Open Sans"/>
              </a:rPr>
              <a:t> 1600 </a:t>
            </a:r>
            <a:r>
              <a:rPr b="1" lang="en" sz="1400">
                <a:solidFill>
                  <a:srgbClr val="000000"/>
                </a:solidFill>
                <a:highlight>
                  <a:srgbClr val="F3F3F3"/>
                </a:highlight>
                <a:latin typeface="Open Sans"/>
                <a:ea typeface="Open Sans"/>
                <a:cs typeface="Open Sans"/>
                <a:sym typeface="Open Sans"/>
              </a:rPr>
              <a:t>AND</a:t>
            </a:r>
            <a:r>
              <a:rPr lang="en" sz="1400">
                <a:solidFill>
                  <a:srgbClr val="000000"/>
                </a:solidFill>
                <a:highlight>
                  <a:srgbClr val="F3F3F3"/>
                </a:highlight>
                <a:latin typeface="Open Sans"/>
                <a:ea typeface="Open Sans"/>
                <a:cs typeface="Open Sans"/>
                <a:sym typeface="Open Sans"/>
              </a:rPr>
              <a:t> 1603</a:t>
            </a:r>
            <a:endParaRPr sz="1400">
              <a:solidFill>
                <a:srgbClr val="000000"/>
              </a:solidFill>
              <a:highlight>
                <a:srgbClr val="F3F3F3"/>
              </a:highlight>
              <a:latin typeface="Open Sans"/>
              <a:ea typeface="Open Sans"/>
              <a:cs typeface="Open Sans"/>
              <a:sym typeface="Open Sans"/>
            </a:endParaRPr>
          </a:p>
          <a:p>
            <a:pPr indent="-317500" lvl="0" marL="457200" rtl="0" algn="l">
              <a:lnSpc>
                <a:spcPct val="150000"/>
              </a:lnSpc>
              <a:spcBef>
                <a:spcPts val="100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Lists all the corpora and their published year from 1600 to 1603 (inclusive)</a:t>
            </a:r>
            <a:endParaRPr sz="1400">
              <a:solidFill>
                <a:srgbClr val="000000"/>
              </a:solidFill>
              <a:latin typeface="Open Sans"/>
              <a:ea typeface="Open Sans"/>
              <a:cs typeface="Open Sans"/>
              <a:sym typeface="Open Sans"/>
            </a:endParaRPr>
          </a:p>
          <a:p>
            <a:pPr indent="0" lvl="0" marL="0" rtl="0" algn="l">
              <a:lnSpc>
                <a:spcPct val="140000"/>
              </a:lnSpc>
              <a:spcBef>
                <a:spcPts val="1000"/>
              </a:spcBef>
              <a:spcAft>
                <a:spcPts val="0"/>
              </a:spcAft>
              <a:buNone/>
            </a:pPr>
            <a:r>
              <a:rPr lang="en" sz="1400">
                <a:solidFill>
                  <a:srgbClr val="000000"/>
                </a:solidFill>
                <a:latin typeface="Open Sans"/>
                <a:ea typeface="Open Sans"/>
                <a:cs typeface="Open Sans"/>
                <a:sym typeface="Open Sans"/>
              </a:rPr>
              <a:t>This is a useful shorthand for filtering values within a specified range. It is equivalent to:</a:t>
            </a:r>
            <a:endParaRPr sz="1400">
              <a:solidFill>
                <a:srgbClr val="000000"/>
              </a:solidFill>
              <a:latin typeface="Open Sans"/>
              <a:ea typeface="Open Sans"/>
              <a:cs typeface="Open Sans"/>
              <a:sym typeface="Open Sans"/>
            </a:endParaRPr>
          </a:p>
          <a:p>
            <a:pPr indent="0" lvl="0" marL="0" rtl="0" algn="l">
              <a:lnSpc>
                <a:spcPct val="150000"/>
              </a:lnSpc>
              <a:spcBef>
                <a:spcPts val="1600"/>
              </a:spcBef>
              <a:spcAft>
                <a:spcPts val="0"/>
              </a:spcAft>
              <a:buNone/>
            </a:pPr>
            <a:r>
              <a:rPr lang="en" sz="1400">
                <a:solidFill>
                  <a:srgbClr val="000000"/>
                </a:solidFill>
                <a:highlight>
                  <a:srgbClr val="F3F3F3"/>
                </a:highlight>
                <a:latin typeface="Open Sans"/>
                <a:ea typeface="Open Sans"/>
                <a:cs typeface="Open Sans"/>
                <a:sym typeface="Open Sans"/>
              </a:rPr>
              <a:t>SELECT DISTINCT corpus, corpus_date FROM `bigquery-public-data.samples.shakespeare` </a:t>
            </a:r>
            <a:endParaRPr sz="1400">
              <a:solidFill>
                <a:srgbClr val="000000"/>
              </a:solidFill>
              <a:highlight>
                <a:srgbClr val="F3F3F3"/>
              </a:highlight>
              <a:latin typeface="Open Sans"/>
              <a:ea typeface="Open Sans"/>
              <a:cs typeface="Open Sans"/>
              <a:sym typeface="Open Sans"/>
            </a:endParaRPr>
          </a:p>
          <a:p>
            <a:pPr indent="0" lvl="0" marL="0" rtl="0" algn="l">
              <a:lnSpc>
                <a:spcPct val="150000"/>
              </a:lnSpc>
              <a:spcBef>
                <a:spcPts val="0"/>
              </a:spcBef>
              <a:spcAft>
                <a:spcPts val="0"/>
              </a:spcAft>
              <a:buNone/>
            </a:pPr>
            <a:r>
              <a:rPr lang="en" sz="1400">
                <a:solidFill>
                  <a:srgbClr val="000000"/>
                </a:solidFill>
                <a:highlight>
                  <a:srgbClr val="F3F3F3"/>
                </a:highlight>
                <a:latin typeface="Open Sans"/>
                <a:ea typeface="Open Sans"/>
                <a:cs typeface="Open Sans"/>
                <a:sym typeface="Open Sans"/>
              </a:rPr>
              <a:t>WHERE corpus_date &gt;= 1600 AND corpus_date &lt;= 1603</a:t>
            </a:r>
            <a:endParaRPr sz="1400">
              <a:solidFill>
                <a:srgbClr val="000000"/>
              </a:solidFill>
              <a:highlight>
                <a:srgbClr val="F3F3F3"/>
              </a:highlight>
              <a:latin typeface="Open Sans"/>
              <a:ea typeface="Open Sans"/>
              <a:cs typeface="Open Sans"/>
              <a:sym typeface="Open Sans"/>
            </a:endParaRPr>
          </a:p>
          <a:p>
            <a:pPr indent="0" lvl="0" marL="0" rtl="0" algn="l">
              <a:spcBef>
                <a:spcPts val="0"/>
              </a:spcBef>
              <a:spcAft>
                <a:spcPts val="1600"/>
              </a:spcAft>
              <a:buNone/>
            </a:pPr>
            <a:r>
              <a:t/>
            </a:r>
            <a:endParaRPr/>
          </a:p>
        </p:txBody>
      </p:sp>
      <p:pic>
        <p:nvPicPr>
          <p:cNvPr id="449" name="Google Shape;449;p43"/>
          <p:cNvPicPr preferRelativeResize="0"/>
          <p:nvPr/>
        </p:nvPicPr>
        <p:blipFill>
          <a:blip r:embed="rId3">
            <a:alphaModFix/>
          </a:blip>
          <a:stretch>
            <a:fillRect/>
          </a:stretch>
        </p:blipFill>
        <p:spPr>
          <a:xfrm>
            <a:off x="6988169" y="339519"/>
            <a:ext cx="1105950" cy="1105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LIKE and NOT LIKE</a:t>
            </a:r>
            <a:endParaRPr/>
          </a:p>
        </p:txBody>
      </p:sp>
      <p:sp>
        <p:nvSpPr>
          <p:cNvPr id="455" name="Google Shape;455;p44"/>
          <p:cNvSpPr txBox="1"/>
          <p:nvPr>
            <p:ph idx="1" type="body"/>
          </p:nvPr>
        </p:nvSpPr>
        <p:spPr>
          <a:xfrm>
            <a:off x="1113100" y="1532850"/>
            <a:ext cx="7846200" cy="3610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000000"/>
                </a:solidFill>
                <a:highlight>
                  <a:srgbClr val="EFEFEF"/>
                </a:highlight>
                <a:latin typeface="Open Sans"/>
                <a:ea typeface="Open Sans"/>
                <a:cs typeface="Open Sans"/>
                <a:sym typeface="Open Sans"/>
              </a:rPr>
              <a:t>SELECT word, word_count FROM `bigquery-public-data.samples.shakespeare` </a:t>
            </a:r>
            <a:endParaRPr sz="1400">
              <a:solidFill>
                <a:srgbClr val="000000"/>
              </a:solidFill>
              <a:highlight>
                <a:srgbClr val="EFEFEF"/>
              </a:highlight>
              <a:latin typeface="Open Sans"/>
              <a:ea typeface="Open Sans"/>
              <a:cs typeface="Open Sans"/>
              <a:sym typeface="Open Sans"/>
            </a:endParaRPr>
          </a:p>
          <a:p>
            <a:pPr indent="0" lvl="0" marL="0" rtl="0" algn="l">
              <a:lnSpc>
                <a:spcPct val="100000"/>
              </a:lnSpc>
              <a:spcBef>
                <a:spcPts val="0"/>
              </a:spcBef>
              <a:spcAft>
                <a:spcPts val="0"/>
              </a:spcAft>
              <a:buNone/>
            </a:pPr>
            <a:r>
              <a:rPr lang="en" sz="1400">
                <a:solidFill>
                  <a:srgbClr val="000000"/>
                </a:solidFill>
                <a:highlight>
                  <a:srgbClr val="EFEFEF"/>
                </a:highlight>
                <a:latin typeface="Open Sans"/>
                <a:ea typeface="Open Sans"/>
                <a:cs typeface="Open Sans"/>
                <a:sym typeface="Open Sans"/>
              </a:rPr>
              <a:t>WHERE corpus = "hamlet" AND word </a:t>
            </a:r>
            <a:r>
              <a:rPr b="1" lang="en" sz="1400">
                <a:solidFill>
                  <a:srgbClr val="000000"/>
                </a:solidFill>
                <a:highlight>
                  <a:srgbClr val="EFEFEF"/>
                </a:highlight>
                <a:latin typeface="Open Sans"/>
                <a:ea typeface="Open Sans"/>
                <a:cs typeface="Open Sans"/>
                <a:sym typeface="Open Sans"/>
              </a:rPr>
              <a:t>LIKE</a:t>
            </a:r>
            <a:r>
              <a:rPr lang="en" sz="1400">
                <a:solidFill>
                  <a:srgbClr val="000000"/>
                </a:solidFill>
                <a:highlight>
                  <a:srgbClr val="EFEFEF"/>
                </a:highlight>
                <a:latin typeface="Open Sans"/>
                <a:ea typeface="Open Sans"/>
                <a:cs typeface="Open Sans"/>
                <a:sym typeface="Open Sans"/>
              </a:rPr>
              <a:t> "%love%"</a:t>
            </a:r>
            <a:endParaRPr sz="1400">
              <a:solidFill>
                <a:srgbClr val="000000"/>
              </a:solidFill>
              <a:highlight>
                <a:srgbClr val="EFEFEF"/>
              </a:highlight>
              <a:latin typeface="Open Sans"/>
              <a:ea typeface="Open Sans"/>
              <a:cs typeface="Open Sans"/>
              <a:sym typeface="Open Sans"/>
            </a:endParaRPr>
          </a:p>
          <a:p>
            <a:pPr indent="-317500" lvl="0" marL="457200" rtl="0" algn="l">
              <a:lnSpc>
                <a:spcPct val="100000"/>
              </a:lnSpc>
              <a:spcBef>
                <a:spcPts val="100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SQL engine is looking for any character value that contains “love” and may or may not start with those character, and may or may not end with them. If we use “love%” instead, we wouldn’t get “beloved” in the outcome.</a:t>
            </a:r>
            <a:endParaRPr sz="1400">
              <a:solidFill>
                <a:srgbClr val="000000"/>
              </a:solidFill>
              <a:latin typeface="Open Sans"/>
              <a:ea typeface="Open Sans"/>
              <a:cs typeface="Open Sans"/>
              <a:sym typeface="Open Sans"/>
            </a:endParaRPr>
          </a:p>
          <a:p>
            <a:pPr indent="0" lvl="0" marL="0" rtl="0" algn="l">
              <a:lnSpc>
                <a:spcPct val="150000"/>
              </a:lnSpc>
              <a:spcBef>
                <a:spcPts val="1600"/>
              </a:spcBef>
              <a:spcAft>
                <a:spcPts val="0"/>
              </a:spcAft>
              <a:buNone/>
            </a:pPr>
            <a:r>
              <a:rPr lang="en" sz="1400">
                <a:solidFill>
                  <a:srgbClr val="000000"/>
                </a:solidFill>
                <a:highlight>
                  <a:srgbClr val="EFEFEF"/>
                </a:highlight>
                <a:latin typeface="Open Sans"/>
                <a:ea typeface="Open Sans"/>
                <a:cs typeface="Open Sans"/>
                <a:sym typeface="Open Sans"/>
              </a:rPr>
              <a:t>SELECT word, word_count FROM `bigquery-public-data.samples.shakespeare` </a:t>
            </a:r>
            <a:endParaRPr sz="1400">
              <a:solidFill>
                <a:srgbClr val="000000"/>
              </a:solidFill>
              <a:highlight>
                <a:srgbClr val="EFEFEF"/>
              </a:highlight>
              <a:latin typeface="Open Sans"/>
              <a:ea typeface="Open Sans"/>
              <a:cs typeface="Open Sans"/>
              <a:sym typeface="Open Sans"/>
            </a:endParaRPr>
          </a:p>
          <a:p>
            <a:pPr indent="0" lvl="0" marL="0" rtl="0" algn="l">
              <a:lnSpc>
                <a:spcPct val="150000"/>
              </a:lnSpc>
              <a:spcBef>
                <a:spcPts val="0"/>
              </a:spcBef>
              <a:spcAft>
                <a:spcPts val="0"/>
              </a:spcAft>
              <a:buNone/>
            </a:pPr>
            <a:r>
              <a:rPr lang="en" sz="1400">
                <a:solidFill>
                  <a:srgbClr val="000000"/>
                </a:solidFill>
                <a:highlight>
                  <a:srgbClr val="EFEFEF"/>
                </a:highlight>
                <a:latin typeface="Open Sans"/>
                <a:ea typeface="Open Sans"/>
                <a:cs typeface="Open Sans"/>
                <a:sym typeface="Open Sans"/>
              </a:rPr>
              <a:t>WHERE corpus = "hamlet" AND word LIKE "%love%" AND word </a:t>
            </a:r>
            <a:r>
              <a:rPr b="1" lang="en" sz="1400">
                <a:solidFill>
                  <a:srgbClr val="000000"/>
                </a:solidFill>
                <a:highlight>
                  <a:srgbClr val="EFEFEF"/>
                </a:highlight>
                <a:latin typeface="Open Sans"/>
                <a:ea typeface="Open Sans"/>
                <a:cs typeface="Open Sans"/>
                <a:sym typeface="Open Sans"/>
              </a:rPr>
              <a:t>NOT LIKE</a:t>
            </a:r>
            <a:r>
              <a:rPr lang="en" sz="1400">
                <a:solidFill>
                  <a:srgbClr val="000000"/>
                </a:solidFill>
                <a:highlight>
                  <a:srgbClr val="EFEFEF"/>
                </a:highlight>
                <a:latin typeface="Open Sans"/>
                <a:ea typeface="Open Sans"/>
                <a:cs typeface="Open Sans"/>
                <a:sym typeface="Open Sans"/>
              </a:rPr>
              <a:t> "%loved%"</a:t>
            </a:r>
            <a:endParaRPr sz="1400">
              <a:solidFill>
                <a:srgbClr val="000000"/>
              </a:solidFill>
              <a:highlight>
                <a:srgbClr val="EFEFEF"/>
              </a:highlight>
              <a:latin typeface="Open Sans"/>
              <a:ea typeface="Open Sans"/>
              <a:cs typeface="Open Sans"/>
              <a:sym typeface="Open Sans"/>
            </a:endParaRPr>
          </a:p>
          <a:p>
            <a:pPr indent="-317500" lvl="0" marL="457200" rtl="0" algn="l">
              <a:lnSpc>
                <a:spcPct val="100000"/>
              </a:lnSpc>
              <a:spcBef>
                <a:spcPts val="100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Selects words from Hamlet that contain “love”, but excludes the ones that contain “loved”.</a:t>
            </a:r>
            <a:endParaRPr sz="1400">
              <a:solidFill>
                <a:srgbClr val="000000"/>
              </a:solidFill>
              <a:latin typeface="Open Sans"/>
              <a:ea typeface="Open Sans"/>
              <a:cs typeface="Open Sans"/>
              <a:sym typeface="Open Sans"/>
            </a:endParaRPr>
          </a:p>
          <a:p>
            <a:pPr indent="0" lvl="0" marL="0" rtl="0" algn="l">
              <a:lnSpc>
                <a:spcPct val="140000"/>
              </a:lnSpc>
              <a:spcBef>
                <a:spcPts val="1000"/>
              </a:spcBef>
              <a:spcAft>
                <a:spcPts val="0"/>
              </a:spcAft>
              <a:buNone/>
            </a:pPr>
            <a:r>
              <a:rPr lang="en" sz="1400">
                <a:solidFill>
                  <a:srgbClr val="000000"/>
                </a:solidFill>
                <a:latin typeface="Open Sans"/>
                <a:ea typeface="Open Sans"/>
                <a:cs typeface="Open Sans"/>
                <a:sym typeface="Open Sans"/>
              </a:rPr>
              <a:t>Note: As we’ve seen SQL commands are case-insensitive but character values </a:t>
            </a:r>
            <a:r>
              <a:rPr lang="en" sz="1400" u="sng">
                <a:solidFill>
                  <a:srgbClr val="000000"/>
                </a:solidFill>
                <a:latin typeface="Open Sans"/>
                <a:ea typeface="Open Sans"/>
                <a:cs typeface="Open Sans"/>
                <a:sym typeface="Open Sans"/>
              </a:rPr>
              <a:t>are</a:t>
            </a:r>
            <a:r>
              <a:rPr lang="en" sz="1400">
                <a:solidFill>
                  <a:srgbClr val="000000"/>
                </a:solidFill>
                <a:latin typeface="Open Sans"/>
                <a:ea typeface="Open Sans"/>
                <a:cs typeface="Open Sans"/>
                <a:sym typeface="Open Sans"/>
              </a:rPr>
              <a:t> case-sensitive.</a:t>
            </a:r>
            <a:endParaRPr sz="1400">
              <a:solidFill>
                <a:srgbClr val="000000"/>
              </a:solidFill>
              <a:latin typeface="Open Sans"/>
              <a:ea typeface="Open Sans"/>
              <a:cs typeface="Open Sans"/>
              <a:sym typeface="Open Sans"/>
            </a:endParaRPr>
          </a:p>
          <a:p>
            <a:pPr indent="0" lvl="0" marL="0" rtl="0" algn="l">
              <a:spcBef>
                <a:spcPts val="1600"/>
              </a:spcBef>
              <a:spcAft>
                <a:spcPts val="1600"/>
              </a:spcAft>
              <a:buNone/>
            </a:pPr>
            <a:r>
              <a:t/>
            </a:r>
            <a:endParaRPr/>
          </a:p>
        </p:txBody>
      </p:sp>
      <p:pic>
        <p:nvPicPr>
          <p:cNvPr id="456" name="Google Shape;456;p44"/>
          <p:cNvPicPr preferRelativeResize="0"/>
          <p:nvPr/>
        </p:nvPicPr>
        <p:blipFill>
          <a:blip r:embed="rId3">
            <a:alphaModFix/>
          </a:blip>
          <a:stretch>
            <a:fillRect/>
          </a:stretch>
        </p:blipFill>
        <p:spPr>
          <a:xfrm>
            <a:off x="6988169" y="339519"/>
            <a:ext cx="1105950" cy="1105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Delete the Instance from Last Week</a:t>
            </a:r>
            <a:endParaRPr/>
          </a:p>
        </p:txBody>
      </p:sp>
      <p:sp>
        <p:nvSpPr>
          <p:cNvPr id="330" name="Google Shape;330;p2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won’t need this instance. Feel free to delete.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a:t>
            </a:r>
            <a:endParaRPr/>
          </a:p>
        </p:txBody>
      </p:sp>
      <p:sp>
        <p:nvSpPr>
          <p:cNvPr id="462" name="Google Shape;462;p4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000000"/>
                </a:solidFill>
                <a:highlight>
                  <a:srgbClr val="F3F3F3"/>
                </a:highlight>
                <a:latin typeface="Open Sans"/>
                <a:ea typeface="Open Sans"/>
                <a:cs typeface="Open Sans"/>
                <a:sym typeface="Open Sans"/>
              </a:rPr>
              <a:t>SELECT </a:t>
            </a:r>
            <a:r>
              <a:rPr b="1" lang="en" sz="1400">
                <a:solidFill>
                  <a:srgbClr val="000000"/>
                </a:solidFill>
                <a:highlight>
                  <a:srgbClr val="F3F3F3"/>
                </a:highlight>
                <a:latin typeface="Open Sans"/>
                <a:ea typeface="Open Sans"/>
                <a:cs typeface="Open Sans"/>
                <a:sym typeface="Open Sans"/>
              </a:rPr>
              <a:t>SUM</a:t>
            </a:r>
            <a:r>
              <a:rPr lang="en" sz="1400">
                <a:solidFill>
                  <a:srgbClr val="000000"/>
                </a:solidFill>
                <a:highlight>
                  <a:srgbClr val="F3F3F3"/>
                </a:highlight>
                <a:latin typeface="Open Sans"/>
                <a:ea typeface="Open Sans"/>
                <a:cs typeface="Open Sans"/>
                <a:sym typeface="Open Sans"/>
              </a:rPr>
              <a:t>(word_count) FROM `bigquery-public-data.samples.shakespeare` </a:t>
            </a:r>
            <a:endParaRPr sz="1400">
              <a:solidFill>
                <a:srgbClr val="000000"/>
              </a:solidFill>
              <a:highlight>
                <a:srgbClr val="F3F3F3"/>
              </a:highlight>
              <a:latin typeface="Open Sans"/>
              <a:ea typeface="Open Sans"/>
              <a:cs typeface="Open Sans"/>
              <a:sym typeface="Open Sans"/>
            </a:endParaRPr>
          </a:p>
          <a:p>
            <a:pPr indent="0" lvl="0" marL="0" rtl="0" algn="l">
              <a:lnSpc>
                <a:spcPct val="140000"/>
              </a:lnSpc>
              <a:spcBef>
                <a:spcPts val="0"/>
              </a:spcBef>
              <a:spcAft>
                <a:spcPts val="0"/>
              </a:spcAft>
              <a:buNone/>
            </a:pPr>
            <a:r>
              <a:rPr lang="en" sz="1400">
                <a:solidFill>
                  <a:srgbClr val="000000"/>
                </a:solidFill>
                <a:highlight>
                  <a:srgbClr val="F3F3F3"/>
                </a:highlight>
                <a:latin typeface="Open Sans"/>
                <a:ea typeface="Open Sans"/>
                <a:cs typeface="Open Sans"/>
                <a:sym typeface="Open Sans"/>
              </a:rPr>
              <a:t>WHERE corpus = "hamlet"</a:t>
            </a:r>
            <a:endParaRPr sz="1400">
              <a:solidFill>
                <a:srgbClr val="000000"/>
              </a:solidFill>
              <a:highlight>
                <a:srgbClr val="F3F3F3"/>
              </a:highlight>
              <a:latin typeface="Open Sans"/>
              <a:ea typeface="Open Sans"/>
              <a:cs typeface="Open Sans"/>
              <a:sym typeface="Open Sans"/>
            </a:endParaRPr>
          </a:p>
          <a:p>
            <a:pPr indent="-317500" lvl="0" marL="457200" rtl="0" algn="l">
              <a:lnSpc>
                <a:spcPct val="140000"/>
              </a:lnSpc>
              <a:spcBef>
                <a:spcPts val="160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The query returns 32,446, which is the number of words Shakespeare used to write Hamlet. </a:t>
            </a:r>
            <a:endParaRPr sz="1400">
              <a:solidFill>
                <a:srgbClr val="000000"/>
              </a:solidFill>
              <a:latin typeface="Open Sans"/>
              <a:ea typeface="Open Sans"/>
              <a:cs typeface="Open Sans"/>
              <a:sym typeface="Open Sans"/>
            </a:endParaRPr>
          </a:p>
          <a:p>
            <a:pPr indent="0" lvl="0" marL="0" rtl="0" algn="l">
              <a:spcBef>
                <a:spcPts val="1600"/>
              </a:spcBef>
              <a:spcAft>
                <a:spcPts val="1600"/>
              </a:spcAft>
              <a:buNone/>
            </a:pPr>
            <a:r>
              <a:t/>
            </a:r>
            <a:endParaRPr/>
          </a:p>
        </p:txBody>
      </p:sp>
      <p:pic>
        <p:nvPicPr>
          <p:cNvPr id="463" name="Google Shape;463;p45"/>
          <p:cNvPicPr preferRelativeResize="0"/>
          <p:nvPr/>
        </p:nvPicPr>
        <p:blipFill>
          <a:blip r:embed="rId3">
            <a:alphaModFix/>
          </a:blip>
          <a:stretch>
            <a:fillRect/>
          </a:stretch>
        </p:blipFill>
        <p:spPr>
          <a:xfrm>
            <a:off x="6988169" y="339519"/>
            <a:ext cx="1105950" cy="1105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MAX &amp; MIN</a:t>
            </a:r>
            <a:endParaRPr/>
          </a:p>
        </p:txBody>
      </p:sp>
      <p:sp>
        <p:nvSpPr>
          <p:cNvPr id="469" name="Google Shape;469;p4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 sz="1400">
                <a:solidFill>
                  <a:srgbClr val="000000"/>
                </a:solidFill>
                <a:highlight>
                  <a:srgbClr val="F3F3F3"/>
                </a:highlight>
                <a:latin typeface="Open Sans"/>
                <a:ea typeface="Open Sans"/>
                <a:cs typeface="Open Sans"/>
                <a:sym typeface="Open Sans"/>
              </a:rPr>
              <a:t>SELECT </a:t>
            </a:r>
            <a:r>
              <a:rPr b="1" lang="en" sz="1400">
                <a:solidFill>
                  <a:srgbClr val="000000"/>
                </a:solidFill>
                <a:highlight>
                  <a:srgbClr val="F3F3F3"/>
                </a:highlight>
                <a:latin typeface="Open Sans"/>
                <a:ea typeface="Open Sans"/>
                <a:cs typeface="Open Sans"/>
                <a:sym typeface="Open Sans"/>
              </a:rPr>
              <a:t>MAX</a:t>
            </a:r>
            <a:r>
              <a:rPr lang="en" sz="1400">
                <a:solidFill>
                  <a:srgbClr val="000000"/>
                </a:solidFill>
                <a:highlight>
                  <a:srgbClr val="F3F3F3"/>
                </a:highlight>
                <a:latin typeface="Open Sans"/>
                <a:ea typeface="Open Sans"/>
                <a:cs typeface="Open Sans"/>
                <a:sym typeface="Open Sans"/>
              </a:rPr>
              <a:t>(corpus_date) FROM `bigquery-public-data.samples.shakespeare`</a:t>
            </a:r>
            <a:endParaRPr sz="1400">
              <a:solidFill>
                <a:srgbClr val="000000"/>
              </a:solidFill>
              <a:highlight>
                <a:srgbClr val="F3F3F3"/>
              </a:highlight>
              <a:latin typeface="Open Sans"/>
              <a:ea typeface="Open Sans"/>
              <a:cs typeface="Open Sans"/>
              <a:sym typeface="Open Sans"/>
            </a:endParaRPr>
          </a:p>
          <a:p>
            <a:pPr indent="-317500" lvl="0" marL="457200" rtl="0" algn="l">
              <a:lnSpc>
                <a:spcPct val="140000"/>
              </a:lnSpc>
              <a:spcBef>
                <a:spcPts val="160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According to the database the last corpus written by Shakespeare goes back to 1612</a:t>
            </a:r>
            <a:endParaRPr sz="1400">
              <a:solidFill>
                <a:srgbClr val="000000"/>
              </a:solidFill>
              <a:latin typeface="Open Sans"/>
              <a:ea typeface="Open Sans"/>
              <a:cs typeface="Open Sans"/>
              <a:sym typeface="Open Sans"/>
            </a:endParaRPr>
          </a:p>
          <a:p>
            <a:pPr indent="0" lvl="0" marL="0" rtl="0" algn="l">
              <a:lnSpc>
                <a:spcPct val="150000"/>
              </a:lnSpc>
              <a:spcBef>
                <a:spcPts val="1600"/>
              </a:spcBef>
              <a:spcAft>
                <a:spcPts val="0"/>
              </a:spcAft>
              <a:buNone/>
            </a:pPr>
            <a:r>
              <a:rPr lang="en" sz="1400">
                <a:solidFill>
                  <a:srgbClr val="000000"/>
                </a:solidFill>
                <a:highlight>
                  <a:srgbClr val="F3F3F3"/>
                </a:highlight>
                <a:latin typeface="Open Sans"/>
                <a:ea typeface="Open Sans"/>
                <a:cs typeface="Open Sans"/>
                <a:sym typeface="Open Sans"/>
              </a:rPr>
              <a:t>SELECT </a:t>
            </a:r>
            <a:r>
              <a:rPr b="1" lang="en" sz="1400">
                <a:solidFill>
                  <a:srgbClr val="000000"/>
                </a:solidFill>
                <a:highlight>
                  <a:srgbClr val="F3F3F3"/>
                </a:highlight>
                <a:latin typeface="Open Sans"/>
                <a:ea typeface="Open Sans"/>
                <a:cs typeface="Open Sans"/>
                <a:sym typeface="Open Sans"/>
              </a:rPr>
              <a:t>MIN</a:t>
            </a:r>
            <a:r>
              <a:rPr lang="en" sz="1400">
                <a:solidFill>
                  <a:srgbClr val="000000"/>
                </a:solidFill>
                <a:highlight>
                  <a:srgbClr val="F3F3F3"/>
                </a:highlight>
                <a:latin typeface="Open Sans"/>
                <a:ea typeface="Open Sans"/>
                <a:cs typeface="Open Sans"/>
                <a:sym typeface="Open Sans"/>
              </a:rPr>
              <a:t>(corpus_date) FROM `bigquery-public-data.samples.shakespeare` </a:t>
            </a:r>
            <a:endParaRPr sz="1400">
              <a:solidFill>
                <a:srgbClr val="000000"/>
              </a:solidFill>
              <a:highlight>
                <a:srgbClr val="F3F3F3"/>
              </a:highlight>
              <a:latin typeface="Open Sans"/>
              <a:ea typeface="Open Sans"/>
              <a:cs typeface="Open Sans"/>
              <a:sym typeface="Open Sans"/>
            </a:endParaRPr>
          </a:p>
          <a:p>
            <a:pPr indent="0" lvl="0" marL="0" rtl="0" algn="l">
              <a:lnSpc>
                <a:spcPct val="140000"/>
              </a:lnSpc>
              <a:spcBef>
                <a:spcPts val="0"/>
              </a:spcBef>
              <a:spcAft>
                <a:spcPts val="0"/>
              </a:spcAft>
              <a:buNone/>
            </a:pPr>
            <a:r>
              <a:rPr lang="en" sz="1400">
                <a:solidFill>
                  <a:srgbClr val="000000"/>
                </a:solidFill>
                <a:highlight>
                  <a:srgbClr val="F3F3F3"/>
                </a:highlight>
                <a:latin typeface="Open Sans"/>
                <a:ea typeface="Open Sans"/>
                <a:cs typeface="Open Sans"/>
                <a:sym typeface="Open Sans"/>
              </a:rPr>
              <a:t>WHERE corpus_date &lt;&gt; 0 </a:t>
            </a:r>
            <a:endParaRPr sz="1400">
              <a:solidFill>
                <a:srgbClr val="000000"/>
              </a:solidFill>
              <a:highlight>
                <a:srgbClr val="F3F3F3"/>
              </a:highlight>
              <a:latin typeface="Open Sans"/>
              <a:ea typeface="Open Sans"/>
              <a:cs typeface="Open Sans"/>
              <a:sym typeface="Open Sans"/>
            </a:endParaRPr>
          </a:p>
          <a:p>
            <a:pPr indent="-317500" lvl="0" marL="457200" rtl="0" algn="l">
              <a:lnSpc>
                <a:spcPct val="140000"/>
              </a:lnSpc>
              <a:spcBef>
                <a:spcPts val="160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And the first ones is dated 1590. Notice that we have used unequal sign &lt;&gt; to exclude the year 0 which represents an unknown year</a:t>
            </a:r>
            <a:endParaRPr sz="1400">
              <a:solidFill>
                <a:srgbClr val="000000"/>
              </a:solidFill>
              <a:latin typeface="Open Sans"/>
              <a:ea typeface="Open Sans"/>
              <a:cs typeface="Open Sans"/>
              <a:sym typeface="Open Sans"/>
            </a:endParaRPr>
          </a:p>
          <a:p>
            <a:pPr indent="0" lvl="0" marL="0" rtl="0" algn="l">
              <a:spcBef>
                <a:spcPts val="1600"/>
              </a:spcBef>
              <a:spcAft>
                <a:spcPts val="1600"/>
              </a:spcAft>
              <a:buNone/>
            </a:pPr>
            <a:r>
              <a:t/>
            </a:r>
            <a:endParaRPr/>
          </a:p>
        </p:txBody>
      </p:sp>
      <p:pic>
        <p:nvPicPr>
          <p:cNvPr id="470" name="Google Shape;470;p46"/>
          <p:cNvPicPr preferRelativeResize="0"/>
          <p:nvPr/>
        </p:nvPicPr>
        <p:blipFill>
          <a:blip r:embed="rId3">
            <a:alphaModFix/>
          </a:blip>
          <a:stretch>
            <a:fillRect/>
          </a:stretch>
        </p:blipFill>
        <p:spPr>
          <a:xfrm>
            <a:off x="6988169" y="339519"/>
            <a:ext cx="1105950" cy="1105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ORDER BY multiple criteria</a:t>
            </a:r>
            <a:endParaRPr/>
          </a:p>
        </p:txBody>
      </p:sp>
      <p:sp>
        <p:nvSpPr>
          <p:cNvPr id="476" name="Google Shape;476;p47"/>
          <p:cNvSpPr txBox="1"/>
          <p:nvPr>
            <p:ph idx="1" type="body"/>
          </p:nvPr>
        </p:nvSpPr>
        <p:spPr>
          <a:xfrm>
            <a:off x="1303800" y="1990050"/>
            <a:ext cx="7746300" cy="2541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000000"/>
                </a:solidFill>
                <a:highlight>
                  <a:srgbClr val="F3F3F3"/>
                </a:highlight>
                <a:latin typeface="Open Sans"/>
                <a:ea typeface="Open Sans"/>
                <a:cs typeface="Open Sans"/>
                <a:sym typeface="Open Sans"/>
              </a:rPr>
              <a:t>SELECT DISTINCT corpus, corpus_date FROM `bigquery-public-data.samples.shakespeare`</a:t>
            </a:r>
            <a:endParaRPr sz="1400">
              <a:solidFill>
                <a:srgbClr val="000000"/>
              </a:solidFill>
              <a:highlight>
                <a:srgbClr val="F3F3F3"/>
              </a:highlight>
              <a:latin typeface="Open Sans"/>
              <a:ea typeface="Open Sans"/>
              <a:cs typeface="Open Sans"/>
              <a:sym typeface="Open Sans"/>
            </a:endParaRPr>
          </a:p>
          <a:p>
            <a:pPr indent="0" lvl="0" marL="0" rtl="0" algn="l">
              <a:lnSpc>
                <a:spcPct val="140000"/>
              </a:lnSpc>
              <a:spcBef>
                <a:spcPts val="0"/>
              </a:spcBef>
              <a:spcAft>
                <a:spcPts val="0"/>
              </a:spcAft>
              <a:buNone/>
            </a:pPr>
            <a:r>
              <a:rPr b="1" lang="en" sz="1400">
                <a:solidFill>
                  <a:srgbClr val="000000"/>
                </a:solidFill>
                <a:highlight>
                  <a:srgbClr val="F3F3F3"/>
                </a:highlight>
                <a:latin typeface="Open Sans"/>
                <a:ea typeface="Open Sans"/>
                <a:cs typeface="Open Sans"/>
                <a:sym typeface="Open Sans"/>
              </a:rPr>
              <a:t>ORDER BY</a:t>
            </a:r>
            <a:r>
              <a:rPr lang="en" sz="1400">
                <a:solidFill>
                  <a:srgbClr val="000000"/>
                </a:solidFill>
                <a:highlight>
                  <a:srgbClr val="F3F3F3"/>
                </a:highlight>
                <a:latin typeface="Open Sans"/>
                <a:ea typeface="Open Sans"/>
                <a:cs typeface="Open Sans"/>
                <a:sym typeface="Open Sans"/>
              </a:rPr>
              <a:t> corpus_date DESC, corpus</a:t>
            </a:r>
            <a:endParaRPr sz="1400">
              <a:solidFill>
                <a:srgbClr val="000000"/>
              </a:solidFill>
              <a:highlight>
                <a:srgbClr val="F3F3F3"/>
              </a:highlight>
              <a:latin typeface="Open Sans"/>
              <a:ea typeface="Open Sans"/>
              <a:cs typeface="Open Sans"/>
              <a:sym typeface="Open Sans"/>
            </a:endParaRPr>
          </a:p>
          <a:p>
            <a:pPr indent="-317500" lvl="0" marL="457200" rtl="0" algn="l">
              <a:lnSpc>
                <a:spcPct val="140000"/>
              </a:lnSpc>
              <a:spcBef>
                <a:spcPts val="160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This will give us a unique list of all the corpora and their year, ranked by year (most recent first), and breaks the ties by </a:t>
            </a:r>
            <a:r>
              <a:rPr i="1" lang="en" sz="1400">
                <a:solidFill>
                  <a:srgbClr val="000000"/>
                </a:solidFill>
                <a:latin typeface="Open Sans"/>
                <a:ea typeface="Open Sans"/>
                <a:cs typeface="Open Sans"/>
                <a:sym typeface="Open Sans"/>
              </a:rPr>
              <a:t>corpus</a:t>
            </a:r>
            <a:r>
              <a:rPr lang="en" sz="1400">
                <a:solidFill>
                  <a:srgbClr val="000000"/>
                </a:solidFill>
                <a:latin typeface="Open Sans"/>
                <a:ea typeface="Open Sans"/>
                <a:cs typeface="Open Sans"/>
                <a:sym typeface="Open Sans"/>
              </a:rPr>
              <a:t>, which will be based on alphabetical order.</a:t>
            </a:r>
            <a:endParaRPr sz="1400">
              <a:solidFill>
                <a:srgbClr val="000000"/>
              </a:solidFill>
              <a:latin typeface="Open Sans"/>
              <a:ea typeface="Open Sans"/>
              <a:cs typeface="Open Sans"/>
              <a:sym typeface="Open Sans"/>
            </a:endParaRPr>
          </a:p>
          <a:p>
            <a:pPr indent="0" lvl="0" marL="0" rtl="0" algn="l">
              <a:spcBef>
                <a:spcPts val="1600"/>
              </a:spcBef>
              <a:spcAft>
                <a:spcPts val="1600"/>
              </a:spcAft>
              <a:buNone/>
            </a:pPr>
            <a:r>
              <a:t/>
            </a:r>
            <a:endParaRPr/>
          </a:p>
        </p:txBody>
      </p:sp>
      <p:pic>
        <p:nvPicPr>
          <p:cNvPr id="477" name="Google Shape;477;p47"/>
          <p:cNvPicPr preferRelativeResize="0"/>
          <p:nvPr/>
        </p:nvPicPr>
        <p:blipFill>
          <a:blip r:embed="rId3">
            <a:alphaModFix/>
          </a:blip>
          <a:stretch>
            <a:fillRect/>
          </a:stretch>
        </p:blipFill>
        <p:spPr>
          <a:xfrm>
            <a:off x="6988169" y="339519"/>
            <a:ext cx="1105950" cy="1105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BY</a:t>
            </a:r>
            <a:endParaRPr/>
          </a:p>
        </p:txBody>
      </p:sp>
      <p:sp>
        <p:nvSpPr>
          <p:cNvPr id="483" name="Google Shape;483;p48"/>
          <p:cNvSpPr txBox="1"/>
          <p:nvPr>
            <p:ph idx="1" type="body"/>
          </p:nvPr>
        </p:nvSpPr>
        <p:spPr>
          <a:xfrm>
            <a:off x="1303800" y="1990050"/>
            <a:ext cx="7030500" cy="303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400">
                <a:solidFill>
                  <a:srgbClr val="000000"/>
                </a:solidFill>
                <a:highlight>
                  <a:srgbClr val="F3F3F3"/>
                </a:highlight>
                <a:latin typeface="Open Sans"/>
                <a:ea typeface="Open Sans"/>
                <a:cs typeface="Open Sans"/>
                <a:sym typeface="Open Sans"/>
              </a:rPr>
              <a:t>SELECT</a:t>
            </a:r>
            <a:endParaRPr sz="1400">
              <a:solidFill>
                <a:srgbClr val="000000"/>
              </a:solidFill>
              <a:highlight>
                <a:srgbClr val="F3F3F3"/>
              </a:highlight>
              <a:latin typeface="Open Sans"/>
              <a:ea typeface="Open Sans"/>
              <a:cs typeface="Open Sans"/>
              <a:sym typeface="Open Sans"/>
            </a:endParaRPr>
          </a:p>
          <a:p>
            <a:pPr indent="0" lvl="0" marL="0" rtl="0" algn="l">
              <a:spcBef>
                <a:spcPts val="0"/>
              </a:spcBef>
              <a:spcAft>
                <a:spcPts val="0"/>
              </a:spcAft>
              <a:buNone/>
            </a:pPr>
            <a:r>
              <a:rPr lang="en" sz="1400">
                <a:solidFill>
                  <a:srgbClr val="000000"/>
                </a:solidFill>
                <a:highlight>
                  <a:schemeClr val="lt1"/>
                </a:highlight>
                <a:latin typeface="Open Sans"/>
                <a:ea typeface="Open Sans"/>
                <a:cs typeface="Open Sans"/>
                <a:sym typeface="Open Sans"/>
              </a:rPr>
              <a:t>    </a:t>
            </a:r>
            <a:r>
              <a:rPr lang="en" sz="1400">
                <a:solidFill>
                  <a:srgbClr val="000000"/>
                </a:solidFill>
                <a:highlight>
                  <a:srgbClr val="F3F3F3"/>
                </a:highlight>
                <a:latin typeface="Open Sans"/>
                <a:ea typeface="Open Sans"/>
                <a:cs typeface="Open Sans"/>
                <a:sym typeface="Open Sans"/>
              </a:rPr>
              <a:t>corpus, </a:t>
            </a:r>
            <a:endParaRPr sz="1400">
              <a:solidFill>
                <a:srgbClr val="000000"/>
              </a:solidFill>
              <a:highlight>
                <a:srgbClr val="F3F3F3"/>
              </a:highlight>
              <a:latin typeface="Open Sans"/>
              <a:ea typeface="Open Sans"/>
              <a:cs typeface="Open Sans"/>
              <a:sym typeface="Open Sans"/>
            </a:endParaRPr>
          </a:p>
          <a:p>
            <a:pPr indent="0" lvl="0" marL="0" rtl="0" algn="l">
              <a:spcBef>
                <a:spcPts val="0"/>
              </a:spcBef>
              <a:spcAft>
                <a:spcPts val="0"/>
              </a:spcAft>
              <a:buNone/>
            </a:pPr>
            <a:r>
              <a:rPr lang="en" sz="1400">
                <a:solidFill>
                  <a:srgbClr val="000000"/>
                </a:solidFill>
                <a:highlight>
                  <a:schemeClr val="lt1"/>
                </a:highlight>
                <a:latin typeface="Open Sans"/>
                <a:ea typeface="Open Sans"/>
                <a:cs typeface="Open Sans"/>
                <a:sym typeface="Open Sans"/>
              </a:rPr>
              <a:t>    </a:t>
            </a:r>
            <a:r>
              <a:rPr lang="en" sz="1400">
                <a:solidFill>
                  <a:srgbClr val="000000"/>
                </a:solidFill>
                <a:highlight>
                  <a:srgbClr val="F3F3F3"/>
                </a:highlight>
                <a:latin typeface="Open Sans"/>
                <a:ea typeface="Open Sans"/>
                <a:cs typeface="Open Sans"/>
                <a:sym typeface="Open Sans"/>
              </a:rPr>
              <a:t>corpus_date AS year,</a:t>
            </a:r>
            <a:endParaRPr sz="1400">
              <a:solidFill>
                <a:srgbClr val="000000"/>
              </a:solidFill>
              <a:highlight>
                <a:srgbClr val="F3F3F3"/>
              </a:highlight>
              <a:latin typeface="Open Sans"/>
              <a:ea typeface="Open Sans"/>
              <a:cs typeface="Open Sans"/>
              <a:sym typeface="Open Sans"/>
            </a:endParaRPr>
          </a:p>
          <a:p>
            <a:pPr indent="0" lvl="0" marL="0" rtl="0" algn="l">
              <a:spcBef>
                <a:spcPts val="0"/>
              </a:spcBef>
              <a:spcAft>
                <a:spcPts val="0"/>
              </a:spcAft>
              <a:buNone/>
            </a:pPr>
            <a:r>
              <a:rPr lang="en" sz="1400">
                <a:solidFill>
                  <a:srgbClr val="000000"/>
                </a:solidFill>
                <a:latin typeface="Open Sans"/>
                <a:ea typeface="Open Sans"/>
                <a:cs typeface="Open Sans"/>
                <a:sym typeface="Open Sans"/>
              </a:rPr>
              <a:t>    </a:t>
            </a:r>
            <a:r>
              <a:rPr lang="en" sz="1400">
                <a:solidFill>
                  <a:srgbClr val="000000"/>
                </a:solidFill>
                <a:highlight>
                  <a:srgbClr val="F3F3F3"/>
                </a:highlight>
                <a:latin typeface="Open Sans"/>
                <a:ea typeface="Open Sans"/>
                <a:cs typeface="Open Sans"/>
                <a:sym typeface="Open Sans"/>
              </a:rPr>
              <a:t>SUM(word_count) AS word_count,</a:t>
            </a:r>
            <a:endParaRPr sz="1400">
              <a:solidFill>
                <a:srgbClr val="000000"/>
              </a:solidFill>
              <a:highlight>
                <a:srgbClr val="F3F3F3"/>
              </a:highlight>
              <a:latin typeface="Open Sans"/>
              <a:ea typeface="Open Sans"/>
              <a:cs typeface="Open Sans"/>
              <a:sym typeface="Open Sans"/>
            </a:endParaRPr>
          </a:p>
          <a:p>
            <a:pPr indent="0" lvl="0" marL="0" rtl="0" algn="l">
              <a:spcBef>
                <a:spcPts val="0"/>
              </a:spcBef>
              <a:spcAft>
                <a:spcPts val="0"/>
              </a:spcAft>
              <a:buNone/>
            </a:pPr>
            <a:r>
              <a:rPr lang="en" sz="1400">
                <a:solidFill>
                  <a:srgbClr val="000000"/>
                </a:solidFill>
                <a:latin typeface="Open Sans"/>
                <a:ea typeface="Open Sans"/>
                <a:cs typeface="Open Sans"/>
                <a:sym typeface="Open Sans"/>
              </a:rPr>
              <a:t>    </a:t>
            </a:r>
            <a:r>
              <a:rPr lang="en" sz="1400">
                <a:solidFill>
                  <a:srgbClr val="000000"/>
                </a:solidFill>
                <a:highlight>
                  <a:srgbClr val="F3F3F3"/>
                </a:highlight>
                <a:latin typeface="Open Sans"/>
                <a:ea typeface="Open Sans"/>
                <a:cs typeface="Open Sans"/>
                <a:sym typeface="Open Sans"/>
              </a:rPr>
              <a:t>COUNT(DISTINCT LOWER(word)) AS distinct_word_count</a:t>
            </a:r>
            <a:endParaRPr sz="1400">
              <a:solidFill>
                <a:srgbClr val="000000"/>
              </a:solidFill>
              <a:highlight>
                <a:srgbClr val="F3F3F3"/>
              </a:highlight>
              <a:latin typeface="Open Sans"/>
              <a:ea typeface="Open Sans"/>
              <a:cs typeface="Open Sans"/>
              <a:sym typeface="Open Sans"/>
            </a:endParaRPr>
          </a:p>
          <a:p>
            <a:pPr indent="0" lvl="0" marL="0" rtl="0" algn="l">
              <a:spcBef>
                <a:spcPts val="0"/>
              </a:spcBef>
              <a:spcAft>
                <a:spcPts val="0"/>
              </a:spcAft>
              <a:buNone/>
            </a:pPr>
            <a:r>
              <a:rPr lang="en" sz="1400">
                <a:solidFill>
                  <a:srgbClr val="000000"/>
                </a:solidFill>
                <a:highlight>
                  <a:srgbClr val="F3F3F3"/>
                </a:highlight>
                <a:latin typeface="Open Sans"/>
                <a:ea typeface="Open Sans"/>
                <a:cs typeface="Open Sans"/>
                <a:sym typeface="Open Sans"/>
              </a:rPr>
              <a:t>FROM `bigquery-public-data.samples.shakespeare`</a:t>
            </a:r>
            <a:endParaRPr sz="1400">
              <a:solidFill>
                <a:srgbClr val="000000"/>
              </a:solidFill>
              <a:highlight>
                <a:srgbClr val="F3F3F3"/>
              </a:highlight>
              <a:latin typeface="Open Sans"/>
              <a:ea typeface="Open Sans"/>
              <a:cs typeface="Open Sans"/>
              <a:sym typeface="Open Sans"/>
            </a:endParaRPr>
          </a:p>
          <a:p>
            <a:pPr indent="0" lvl="0" marL="0" rtl="0" algn="l">
              <a:spcBef>
                <a:spcPts val="0"/>
              </a:spcBef>
              <a:spcAft>
                <a:spcPts val="0"/>
              </a:spcAft>
              <a:buNone/>
            </a:pPr>
            <a:r>
              <a:rPr b="1" lang="en" sz="1400">
                <a:solidFill>
                  <a:srgbClr val="000000"/>
                </a:solidFill>
                <a:highlight>
                  <a:srgbClr val="F3F3F3"/>
                </a:highlight>
                <a:latin typeface="Open Sans"/>
                <a:ea typeface="Open Sans"/>
                <a:cs typeface="Open Sans"/>
                <a:sym typeface="Open Sans"/>
              </a:rPr>
              <a:t>GROUP BY</a:t>
            </a:r>
            <a:r>
              <a:rPr lang="en" sz="1400">
                <a:solidFill>
                  <a:srgbClr val="000000"/>
                </a:solidFill>
                <a:highlight>
                  <a:srgbClr val="F3F3F3"/>
                </a:highlight>
                <a:latin typeface="Open Sans"/>
                <a:ea typeface="Open Sans"/>
                <a:cs typeface="Open Sans"/>
                <a:sym typeface="Open Sans"/>
              </a:rPr>
              <a:t> corpus, year</a:t>
            </a:r>
            <a:endParaRPr sz="1400">
              <a:solidFill>
                <a:srgbClr val="000000"/>
              </a:solidFill>
              <a:highlight>
                <a:srgbClr val="F3F3F3"/>
              </a:highlight>
              <a:latin typeface="Open Sans"/>
              <a:ea typeface="Open Sans"/>
              <a:cs typeface="Open Sans"/>
              <a:sym typeface="Open Sans"/>
            </a:endParaRPr>
          </a:p>
          <a:p>
            <a:pPr indent="0" lvl="0" marL="0" rtl="0" algn="l">
              <a:lnSpc>
                <a:spcPct val="100000"/>
              </a:lnSpc>
              <a:spcBef>
                <a:spcPts val="0"/>
              </a:spcBef>
              <a:spcAft>
                <a:spcPts val="0"/>
              </a:spcAft>
              <a:buNone/>
            </a:pPr>
            <a:r>
              <a:rPr lang="en" sz="1400">
                <a:solidFill>
                  <a:srgbClr val="000000"/>
                </a:solidFill>
                <a:highlight>
                  <a:srgbClr val="F3F3F3"/>
                </a:highlight>
                <a:latin typeface="Open Sans"/>
                <a:ea typeface="Open Sans"/>
                <a:cs typeface="Open Sans"/>
                <a:sym typeface="Open Sans"/>
              </a:rPr>
              <a:t>ORDER BY word_count DESC</a:t>
            </a:r>
            <a:endParaRPr sz="1400">
              <a:solidFill>
                <a:srgbClr val="000000"/>
              </a:solidFill>
              <a:highlight>
                <a:srgbClr val="F3F3F3"/>
              </a:highlight>
              <a:latin typeface="Open Sans"/>
              <a:ea typeface="Open Sans"/>
              <a:cs typeface="Open Sans"/>
              <a:sym typeface="Open Sans"/>
            </a:endParaRPr>
          </a:p>
          <a:p>
            <a:pPr indent="0" lvl="0" marL="0" rtl="0" algn="l">
              <a:lnSpc>
                <a:spcPct val="100000"/>
              </a:lnSpc>
              <a:spcBef>
                <a:spcPts val="0"/>
              </a:spcBef>
              <a:spcAft>
                <a:spcPts val="0"/>
              </a:spcAft>
              <a:buNone/>
            </a:pPr>
            <a:r>
              <a:t/>
            </a:r>
            <a:endParaRPr sz="1400">
              <a:solidFill>
                <a:srgbClr val="000000"/>
              </a:solidFill>
              <a:latin typeface="Open Sans"/>
              <a:ea typeface="Open Sans"/>
              <a:cs typeface="Open Sans"/>
              <a:sym typeface="Open Sans"/>
            </a:endParaRPr>
          </a:p>
          <a:p>
            <a:pPr indent="-317500" lvl="0" marL="457200" rtl="0" algn="l">
              <a:lnSpc>
                <a:spcPct val="100000"/>
              </a:lnSpc>
              <a:spcBef>
                <a:spcPts val="100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Aggregates by groups (here </a:t>
            </a:r>
            <a:r>
              <a:rPr i="1" lang="en" sz="1400">
                <a:solidFill>
                  <a:srgbClr val="000000"/>
                </a:solidFill>
                <a:latin typeface="Open Sans"/>
                <a:ea typeface="Open Sans"/>
                <a:cs typeface="Open Sans"/>
                <a:sym typeface="Open Sans"/>
              </a:rPr>
              <a:t>corpus</a:t>
            </a:r>
            <a:r>
              <a:rPr lang="en" sz="1400">
                <a:solidFill>
                  <a:srgbClr val="000000"/>
                </a:solidFill>
                <a:latin typeface="Open Sans"/>
                <a:ea typeface="Open Sans"/>
                <a:cs typeface="Open Sans"/>
                <a:sym typeface="Open Sans"/>
              </a:rPr>
              <a:t> and </a:t>
            </a:r>
            <a:r>
              <a:rPr i="1" lang="en" sz="1400">
                <a:solidFill>
                  <a:srgbClr val="000000"/>
                </a:solidFill>
                <a:latin typeface="Open Sans"/>
                <a:ea typeface="Open Sans"/>
                <a:cs typeface="Open Sans"/>
                <a:sym typeface="Open Sans"/>
              </a:rPr>
              <a:t>corpus_date</a:t>
            </a:r>
            <a:r>
              <a:rPr lang="en" sz="1400">
                <a:solidFill>
                  <a:srgbClr val="000000"/>
                </a:solidFill>
                <a:latin typeface="Open Sans"/>
                <a:ea typeface="Open Sans"/>
                <a:cs typeface="Open Sans"/>
                <a:sym typeface="Open Sans"/>
              </a:rPr>
              <a:t>)</a:t>
            </a:r>
            <a:endParaRPr sz="1400">
              <a:solidFill>
                <a:srgbClr val="000000"/>
              </a:solidFill>
              <a:latin typeface="Open Sans"/>
              <a:ea typeface="Open Sans"/>
              <a:cs typeface="Open Sans"/>
              <a:sym typeface="Open Sans"/>
            </a:endParaRPr>
          </a:p>
          <a:p>
            <a:pPr indent="-317500" lvl="0" marL="457200" rtl="0" algn="l">
              <a:lnSpc>
                <a:spcPct val="100000"/>
              </a:lnSpc>
              <a:spcBef>
                <a:spcPts val="1000"/>
              </a:spcBef>
              <a:spcAft>
                <a:spcPts val="1000"/>
              </a:spcAft>
              <a:buClr>
                <a:srgbClr val="000000"/>
              </a:buClr>
              <a:buSzPts val="1400"/>
              <a:buFont typeface="Open Sans"/>
              <a:buChar char="●"/>
            </a:pPr>
            <a:r>
              <a:rPr lang="en" sz="1400">
                <a:solidFill>
                  <a:srgbClr val="000000"/>
                </a:solidFill>
                <a:latin typeface="Open Sans"/>
                <a:ea typeface="Open Sans"/>
                <a:cs typeface="Open Sans"/>
                <a:sym typeface="Open Sans"/>
              </a:rPr>
              <a:t>Note that we are using operator </a:t>
            </a:r>
            <a:r>
              <a:rPr b="1" lang="en" sz="1400">
                <a:solidFill>
                  <a:srgbClr val="000000"/>
                </a:solidFill>
                <a:latin typeface="Open Sans"/>
                <a:ea typeface="Open Sans"/>
                <a:cs typeface="Open Sans"/>
                <a:sym typeface="Open Sans"/>
              </a:rPr>
              <a:t>AS</a:t>
            </a:r>
            <a:r>
              <a:rPr lang="en" sz="1400">
                <a:solidFill>
                  <a:srgbClr val="000000"/>
                </a:solidFill>
                <a:latin typeface="Open Sans"/>
                <a:ea typeface="Open Sans"/>
                <a:cs typeface="Open Sans"/>
                <a:sym typeface="Open Sans"/>
              </a:rPr>
              <a:t> to rename some of columns</a:t>
            </a:r>
            <a:endParaRPr/>
          </a:p>
        </p:txBody>
      </p:sp>
      <p:pic>
        <p:nvPicPr>
          <p:cNvPr id="484" name="Google Shape;484;p48"/>
          <p:cNvPicPr preferRelativeResize="0"/>
          <p:nvPr/>
        </p:nvPicPr>
        <p:blipFill>
          <a:blip r:embed="rId3">
            <a:alphaModFix/>
          </a:blip>
          <a:stretch>
            <a:fillRect/>
          </a:stretch>
        </p:blipFill>
        <p:spPr>
          <a:xfrm>
            <a:off x="6988169" y="339519"/>
            <a:ext cx="1105950" cy="1105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HAVING</a:t>
            </a:r>
            <a:endParaRPr/>
          </a:p>
        </p:txBody>
      </p:sp>
      <p:sp>
        <p:nvSpPr>
          <p:cNvPr id="490" name="Google Shape;490;p4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000000"/>
                </a:solidFill>
                <a:highlight>
                  <a:srgbClr val="F3F3F3"/>
                </a:highlight>
                <a:latin typeface="Open Sans"/>
                <a:ea typeface="Open Sans"/>
                <a:cs typeface="Open Sans"/>
                <a:sym typeface="Open Sans"/>
              </a:rPr>
              <a:t>SELECT corpus FROM `bigquery-public-data.samples.shakespeare`</a:t>
            </a:r>
            <a:endParaRPr sz="1400">
              <a:solidFill>
                <a:srgbClr val="000000"/>
              </a:solidFill>
              <a:highlight>
                <a:srgbClr val="F3F3F3"/>
              </a:highlight>
              <a:latin typeface="Open Sans"/>
              <a:ea typeface="Open Sans"/>
              <a:cs typeface="Open Sans"/>
              <a:sym typeface="Open Sans"/>
            </a:endParaRPr>
          </a:p>
          <a:p>
            <a:pPr indent="0" lvl="0" marL="0" rtl="0" algn="l">
              <a:lnSpc>
                <a:spcPct val="150000"/>
              </a:lnSpc>
              <a:spcBef>
                <a:spcPts val="0"/>
              </a:spcBef>
              <a:spcAft>
                <a:spcPts val="0"/>
              </a:spcAft>
              <a:buNone/>
            </a:pPr>
            <a:r>
              <a:rPr lang="en" sz="1400">
                <a:solidFill>
                  <a:srgbClr val="000000"/>
                </a:solidFill>
                <a:highlight>
                  <a:srgbClr val="F3F3F3"/>
                </a:highlight>
                <a:latin typeface="Open Sans"/>
                <a:ea typeface="Open Sans"/>
                <a:cs typeface="Open Sans"/>
                <a:sym typeface="Open Sans"/>
              </a:rPr>
              <a:t>GROUP BY corpus</a:t>
            </a:r>
            <a:endParaRPr sz="1400">
              <a:solidFill>
                <a:srgbClr val="000000"/>
              </a:solidFill>
              <a:highlight>
                <a:srgbClr val="F3F3F3"/>
              </a:highlight>
              <a:latin typeface="Open Sans"/>
              <a:ea typeface="Open Sans"/>
              <a:cs typeface="Open Sans"/>
              <a:sym typeface="Open Sans"/>
            </a:endParaRPr>
          </a:p>
          <a:p>
            <a:pPr indent="0" lvl="0" marL="0" rtl="0" algn="l">
              <a:lnSpc>
                <a:spcPct val="140000"/>
              </a:lnSpc>
              <a:spcBef>
                <a:spcPts val="0"/>
              </a:spcBef>
              <a:spcAft>
                <a:spcPts val="0"/>
              </a:spcAft>
              <a:buNone/>
            </a:pPr>
            <a:r>
              <a:rPr b="1" lang="en" sz="1400">
                <a:solidFill>
                  <a:srgbClr val="000000"/>
                </a:solidFill>
                <a:highlight>
                  <a:srgbClr val="F3F3F3"/>
                </a:highlight>
                <a:latin typeface="Open Sans"/>
                <a:ea typeface="Open Sans"/>
                <a:cs typeface="Open Sans"/>
                <a:sym typeface="Open Sans"/>
              </a:rPr>
              <a:t>HAVING</a:t>
            </a:r>
            <a:r>
              <a:rPr lang="en" sz="1400">
                <a:solidFill>
                  <a:srgbClr val="000000"/>
                </a:solidFill>
                <a:highlight>
                  <a:srgbClr val="F3F3F3"/>
                </a:highlight>
                <a:latin typeface="Open Sans"/>
                <a:ea typeface="Open Sans"/>
                <a:cs typeface="Open Sans"/>
                <a:sym typeface="Open Sans"/>
              </a:rPr>
              <a:t> SUM(word_count) &gt; 30000</a:t>
            </a:r>
            <a:endParaRPr sz="1400">
              <a:solidFill>
                <a:srgbClr val="000000"/>
              </a:solidFill>
              <a:highlight>
                <a:srgbClr val="F3F3F3"/>
              </a:highlight>
              <a:latin typeface="Open Sans"/>
              <a:ea typeface="Open Sans"/>
              <a:cs typeface="Open Sans"/>
              <a:sym typeface="Open Sans"/>
            </a:endParaRPr>
          </a:p>
          <a:p>
            <a:pPr indent="-317500" lvl="0" marL="457200" rtl="0" algn="l">
              <a:lnSpc>
                <a:spcPct val="140000"/>
              </a:lnSpc>
              <a:spcBef>
                <a:spcPts val="160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We use HAVING clause to filter the outcome of a GROUP BY.</a:t>
            </a:r>
            <a:endParaRPr sz="1400">
              <a:solidFill>
                <a:srgbClr val="000000"/>
              </a:solidFill>
              <a:latin typeface="Open Sans"/>
              <a:ea typeface="Open Sans"/>
              <a:cs typeface="Open Sans"/>
              <a:sym typeface="Open Sans"/>
            </a:endParaRPr>
          </a:p>
          <a:p>
            <a:pPr indent="-317500" lvl="0" marL="457200" rtl="0" algn="l">
              <a:lnSpc>
                <a:spcPct val="140000"/>
              </a:lnSpc>
              <a:spcBef>
                <a:spcPts val="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This query will return any corpus that contains more than 30,000 words</a:t>
            </a:r>
            <a:endParaRPr sz="1400">
              <a:solidFill>
                <a:srgbClr val="000000"/>
              </a:solidFill>
              <a:latin typeface="Open Sans"/>
              <a:ea typeface="Open Sans"/>
              <a:cs typeface="Open Sans"/>
              <a:sym typeface="Open Sans"/>
            </a:endParaRPr>
          </a:p>
          <a:p>
            <a:pPr indent="0" lvl="0" marL="0" rtl="0" algn="l">
              <a:lnSpc>
                <a:spcPct val="140000"/>
              </a:lnSpc>
              <a:spcBef>
                <a:spcPts val="1600"/>
              </a:spcBef>
              <a:spcAft>
                <a:spcPts val="0"/>
              </a:spcAft>
              <a:buNone/>
            </a:pPr>
            <a:r>
              <a:rPr lang="en" sz="1400">
                <a:solidFill>
                  <a:srgbClr val="000000"/>
                </a:solidFill>
                <a:latin typeface="Open Sans"/>
                <a:ea typeface="Open Sans"/>
                <a:cs typeface="Open Sans"/>
                <a:sym typeface="Open Sans"/>
              </a:rPr>
              <a:t>Exercise: Recreate the query above without using HAVING.</a:t>
            </a:r>
            <a:endParaRPr sz="1400">
              <a:solidFill>
                <a:srgbClr val="000000"/>
              </a:solidFill>
              <a:latin typeface="Open Sans"/>
              <a:ea typeface="Open Sans"/>
              <a:cs typeface="Open Sans"/>
              <a:sym typeface="Open Sans"/>
            </a:endParaRPr>
          </a:p>
          <a:p>
            <a:pPr indent="0" lvl="0" marL="0" rtl="0" algn="l">
              <a:spcBef>
                <a:spcPts val="1600"/>
              </a:spcBef>
              <a:spcAft>
                <a:spcPts val="1600"/>
              </a:spcAft>
              <a:buNone/>
            </a:pPr>
            <a:r>
              <a:t/>
            </a:r>
            <a:endParaRPr/>
          </a:p>
        </p:txBody>
      </p:sp>
      <p:pic>
        <p:nvPicPr>
          <p:cNvPr id="491" name="Google Shape;491;p49"/>
          <p:cNvPicPr preferRelativeResize="0"/>
          <p:nvPr/>
        </p:nvPicPr>
        <p:blipFill>
          <a:blip r:embed="rId3">
            <a:alphaModFix/>
          </a:blip>
          <a:stretch>
            <a:fillRect/>
          </a:stretch>
        </p:blipFill>
        <p:spPr>
          <a:xfrm>
            <a:off x="6988169" y="339519"/>
            <a:ext cx="1105950" cy="1105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CASTing</a:t>
            </a:r>
            <a:endParaRPr/>
          </a:p>
        </p:txBody>
      </p:sp>
      <p:sp>
        <p:nvSpPr>
          <p:cNvPr id="497" name="Google Shape;497;p50"/>
          <p:cNvSpPr txBox="1"/>
          <p:nvPr>
            <p:ph idx="1" type="body"/>
          </p:nvPr>
        </p:nvSpPr>
        <p:spPr>
          <a:xfrm>
            <a:off x="1303800" y="1990050"/>
            <a:ext cx="7030500" cy="30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Consider the following query:</a:t>
            </a:r>
            <a:endParaRPr/>
          </a:p>
          <a:p>
            <a:pPr indent="0" lvl="0" marL="0" rtl="0" algn="l">
              <a:spcBef>
                <a:spcPts val="1600"/>
              </a:spcBef>
              <a:spcAft>
                <a:spcPts val="0"/>
              </a:spcAft>
              <a:buNone/>
            </a:pPr>
            <a:r>
              <a:rPr lang="en">
                <a:highlight>
                  <a:srgbClr val="EFEFEF"/>
                </a:highlight>
              </a:rPr>
              <a:t>SELECT * FROM `bigquery-public-data.noaa_gsod.gsod2020` </a:t>
            </a:r>
            <a:endParaRPr>
              <a:highlight>
                <a:srgbClr val="EFEFEF"/>
              </a:highlight>
            </a:endParaRPr>
          </a:p>
          <a:p>
            <a:pPr indent="0" lvl="0" marL="0" rtl="0" algn="l">
              <a:spcBef>
                <a:spcPts val="0"/>
              </a:spcBef>
              <a:spcAft>
                <a:spcPts val="0"/>
              </a:spcAft>
              <a:buNone/>
            </a:pPr>
            <a:r>
              <a:rPr lang="en">
                <a:highlight>
                  <a:srgbClr val="EFEFEF"/>
                </a:highlight>
              </a:rPr>
              <a:t>WHERE </a:t>
            </a:r>
            <a:r>
              <a:rPr b="1" lang="en">
                <a:highlight>
                  <a:srgbClr val="EFEFEF"/>
                </a:highlight>
              </a:rPr>
              <a:t>CAST</a:t>
            </a:r>
            <a:r>
              <a:rPr lang="en">
                <a:highlight>
                  <a:srgbClr val="EFEFEF"/>
                </a:highlight>
              </a:rPr>
              <a:t>(year AS INT64) = 2020</a:t>
            </a:r>
            <a:endParaRPr>
              <a:highlight>
                <a:srgbClr val="EFEFEF"/>
              </a:highlight>
            </a:endParaRPr>
          </a:p>
          <a:p>
            <a:pPr indent="0" lvl="0" marL="0" rtl="0" algn="l">
              <a:spcBef>
                <a:spcPts val="0"/>
              </a:spcBef>
              <a:spcAft>
                <a:spcPts val="0"/>
              </a:spcAft>
              <a:buNone/>
            </a:pPr>
            <a:r>
              <a:rPr lang="en">
                <a:highlight>
                  <a:srgbClr val="EFEFEF"/>
                </a:highlight>
              </a:rPr>
              <a:t>    AND </a:t>
            </a:r>
            <a:r>
              <a:rPr b="1" lang="en">
                <a:highlight>
                  <a:srgbClr val="EFEFEF"/>
                </a:highlight>
              </a:rPr>
              <a:t>CAST</a:t>
            </a:r>
            <a:r>
              <a:rPr lang="en">
                <a:highlight>
                  <a:srgbClr val="EFEFEF"/>
                </a:highlight>
              </a:rPr>
              <a:t>(mo AS INT64) = 2</a:t>
            </a:r>
            <a:endParaRPr>
              <a:highlight>
                <a:srgbClr val="EFEFEF"/>
              </a:highlight>
            </a:endParaRPr>
          </a:p>
          <a:p>
            <a:pPr indent="0" lvl="0" marL="0" rtl="0" algn="l">
              <a:spcBef>
                <a:spcPts val="0"/>
              </a:spcBef>
              <a:spcAft>
                <a:spcPts val="0"/>
              </a:spcAft>
              <a:buNone/>
            </a:pPr>
            <a:r>
              <a:rPr lang="en">
                <a:highlight>
                  <a:srgbClr val="EFEFEF"/>
                </a:highlight>
              </a:rPr>
              <a:t>    AND </a:t>
            </a:r>
            <a:r>
              <a:rPr b="1" lang="en">
                <a:highlight>
                  <a:srgbClr val="EFEFEF"/>
                </a:highlight>
              </a:rPr>
              <a:t>CAST</a:t>
            </a:r>
            <a:r>
              <a:rPr lang="en">
                <a:highlight>
                  <a:srgbClr val="EFEFEF"/>
                </a:highlight>
              </a:rPr>
              <a:t>(da AS INT64) = 2</a:t>
            </a:r>
            <a:endParaRPr>
              <a:highlight>
                <a:srgbClr val="EFEFEF"/>
              </a:highlight>
            </a:endParaRPr>
          </a:p>
          <a:p>
            <a:pPr indent="0" lvl="0" marL="0" rtl="0" algn="l">
              <a:spcBef>
                <a:spcPts val="0"/>
              </a:spcBef>
              <a:spcAft>
                <a:spcPts val="0"/>
              </a:spcAft>
              <a:buNone/>
            </a:pPr>
            <a:r>
              <a:rPr lang="en">
                <a:highlight>
                  <a:srgbClr val="EFEFEF"/>
                </a:highlight>
              </a:rPr>
              <a:t>    AND stn="994971" -- Boston</a:t>
            </a:r>
            <a:endParaRPr>
              <a:highlight>
                <a:srgbClr val="EFEFEF"/>
              </a:highlight>
            </a:endParaRPr>
          </a:p>
          <a:p>
            <a:pPr indent="0" lvl="0" marL="0" rtl="0" algn="l">
              <a:spcBef>
                <a:spcPts val="0"/>
              </a:spcBef>
              <a:spcAft>
                <a:spcPts val="0"/>
              </a:spcAft>
              <a:buNone/>
            </a:pPr>
            <a:r>
              <a:t/>
            </a:r>
            <a:endParaRPr/>
          </a:p>
          <a:p>
            <a:pPr indent="0" lvl="0" marL="0" rtl="0" algn="l">
              <a:spcBef>
                <a:spcPts val="1600"/>
              </a:spcBef>
              <a:spcAft>
                <a:spcPts val="0"/>
              </a:spcAft>
              <a:buNone/>
            </a:pPr>
            <a:r>
              <a:rPr lang="en">
                <a:highlight>
                  <a:srgbClr val="EFEFEF"/>
                </a:highlight>
              </a:rPr>
              <a:t>CAST()</a:t>
            </a:r>
            <a:r>
              <a:rPr lang="en"/>
              <a:t> function is used to convert the type of a column.</a:t>
            </a:r>
            <a:endParaRPr/>
          </a:p>
          <a:p>
            <a:pPr indent="0" lvl="0" marL="0" rtl="0" algn="l">
              <a:spcBef>
                <a:spcPts val="1600"/>
              </a:spcBef>
              <a:spcAft>
                <a:spcPts val="1600"/>
              </a:spcAft>
              <a:buNone/>
            </a:pPr>
            <a:r>
              <a:rPr lang="en"/>
              <a:t>Note: we can use “--” to leave comments inside our query. Any character after that will be ignored.</a:t>
            </a:r>
            <a:endParaRPr/>
          </a:p>
        </p:txBody>
      </p:sp>
      <p:pic>
        <p:nvPicPr>
          <p:cNvPr id="498" name="Google Shape;498;p50"/>
          <p:cNvPicPr preferRelativeResize="0"/>
          <p:nvPr/>
        </p:nvPicPr>
        <p:blipFill>
          <a:blip r:embed="rId3">
            <a:alphaModFix/>
          </a:blip>
          <a:stretch>
            <a:fillRect/>
          </a:stretch>
        </p:blipFill>
        <p:spPr>
          <a:xfrm>
            <a:off x="6988169" y="339519"/>
            <a:ext cx="1105950" cy="1105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CONCAT() Function</a:t>
            </a:r>
            <a:endParaRPr/>
          </a:p>
        </p:txBody>
      </p:sp>
      <p:sp>
        <p:nvSpPr>
          <p:cNvPr id="504" name="Google Shape;504;p51"/>
          <p:cNvSpPr txBox="1"/>
          <p:nvPr>
            <p:ph idx="1" type="body"/>
          </p:nvPr>
        </p:nvSpPr>
        <p:spPr>
          <a:xfrm>
            <a:off x="1303800" y="1990050"/>
            <a:ext cx="7030500" cy="283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concatenate strings with the CONCAT() function. E.g.:</a:t>
            </a:r>
            <a:endParaRPr/>
          </a:p>
          <a:p>
            <a:pPr indent="0" lvl="0" marL="0" rtl="0" algn="l">
              <a:spcBef>
                <a:spcPts val="1600"/>
              </a:spcBef>
              <a:spcAft>
                <a:spcPts val="0"/>
              </a:spcAft>
              <a:buNone/>
            </a:pPr>
            <a:r>
              <a:rPr lang="en">
                <a:highlight>
                  <a:srgbClr val="EFEFEF"/>
                </a:highlight>
              </a:rPr>
              <a:t>SELECT </a:t>
            </a:r>
            <a:r>
              <a:rPr b="1" lang="en">
                <a:highlight>
                  <a:srgbClr val="EFEFEF"/>
                </a:highlight>
              </a:rPr>
              <a:t>CONCAT</a:t>
            </a:r>
            <a:r>
              <a:rPr lang="en">
                <a:highlight>
                  <a:srgbClr val="EFEFEF"/>
                </a:highlight>
              </a:rPr>
              <a:t>(year,"-",mo,"-",da) AS date, * </a:t>
            </a:r>
            <a:endParaRPr>
              <a:highlight>
                <a:srgbClr val="EFEFEF"/>
              </a:highlight>
            </a:endParaRPr>
          </a:p>
          <a:p>
            <a:pPr indent="0" lvl="0" marL="0" rtl="0" algn="l">
              <a:spcBef>
                <a:spcPts val="0"/>
              </a:spcBef>
              <a:spcAft>
                <a:spcPts val="0"/>
              </a:spcAft>
              <a:buNone/>
            </a:pPr>
            <a:r>
              <a:rPr lang="en">
                <a:highlight>
                  <a:srgbClr val="EFEFEF"/>
                </a:highlight>
              </a:rPr>
              <a:t>FROM `bigquery-public-data.noaa_gsod.gsod2020` </a:t>
            </a:r>
            <a:endParaRPr>
              <a:highlight>
                <a:srgbClr val="EFEFEF"/>
              </a:highlight>
            </a:endParaRPr>
          </a:p>
          <a:p>
            <a:pPr indent="0" lvl="0" marL="0" rtl="0" algn="l">
              <a:spcBef>
                <a:spcPts val="0"/>
              </a:spcBef>
              <a:spcAft>
                <a:spcPts val="0"/>
              </a:spcAft>
              <a:buNone/>
            </a:pPr>
            <a:r>
              <a:rPr lang="en">
                <a:highlight>
                  <a:srgbClr val="EFEFEF"/>
                </a:highlight>
              </a:rPr>
              <a:t>WHERE CAST(year AS INT64) = 2020</a:t>
            </a:r>
            <a:endParaRPr>
              <a:highlight>
                <a:srgbClr val="EFEFEF"/>
              </a:highlight>
            </a:endParaRPr>
          </a:p>
          <a:p>
            <a:pPr indent="0" lvl="0" marL="0" rtl="0" algn="l">
              <a:spcBef>
                <a:spcPts val="0"/>
              </a:spcBef>
              <a:spcAft>
                <a:spcPts val="0"/>
              </a:spcAft>
              <a:buNone/>
            </a:pPr>
            <a:r>
              <a:rPr lang="en">
                <a:highlight>
                  <a:srgbClr val="EFEFEF"/>
                </a:highlight>
              </a:rPr>
              <a:t>    AND CAST(mo AS INT64) = 2</a:t>
            </a:r>
            <a:endParaRPr>
              <a:highlight>
                <a:srgbClr val="EFEFEF"/>
              </a:highlight>
            </a:endParaRPr>
          </a:p>
          <a:p>
            <a:pPr indent="0" lvl="0" marL="0" rtl="0" algn="l">
              <a:spcBef>
                <a:spcPts val="0"/>
              </a:spcBef>
              <a:spcAft>
                <a:spcPts val="0"/>
              </a:spcAft>
              <a:buNone/>
            </a:pPr>
            <a:r>
              <a:rPr lang="en">
                <a:highlight>
                  <a:srgbClr val="EFEFEF"/>
                </a:highlight>
              </a:rPr>
              <a:t>    AND CAST(da AS INT64) = 2</a:t>
            </a:r>
            <a:endParaRPr>
              <a:highlight>
                <a:srgbClr val="EFEFEF"/>
              </a:highlight>
            </a:endParaRPr>
          </a:p>
          <a:p>
            <a:pPr indent="0" lvl="0" marL="0" rtl="0" algn="l">
              <a:spcBef>
                <a:spcPts val="0"/>
              </a:spcBef>
              <a:spcAft>
                <a:spcPts val="0"/>
              </a:spcAft>
              <a:buNone/>
            </a:pPr>
            <a:r>
              <a:rPr lang="en">
                <a:highlight>
                  <a:srgbClr val="EFEFEF"/>
                </a:highlight>
              </a:rPr>
              <a:t>    AND stn="994971" -- Boston</a:t>
            </a:r>
            <a:endParaRPr>
              <a:highlight>
                <a:srgbClr val="EFEFEF"/>
              </a:highlight>
            </a:endParaRPr>
          </a:p>
          <a:p>
            <a:pPr indent="0" lvl="0" marL="0" rtl="0" algn="l">
              <a:spcBef>
                <a:spcPts val="0"/>
              </a:spcBef>
              <a:spcAft>
                <a:spcPts val="0"/>
              </a:spcAft>
              <a:buNone/>
            </a:pPr>
            <a:r>
              <a:rPr lang="en"/>
              <a:t> </a:t>
            </a:r>
            <a:endParaRPr/>
          </a:p>
          <a:p>
            <a:pPr indent="0" lvl="0" marL="0" rtl="0" algn="l">
              <a:spcBef>
                <a:spcPts val="1600"/>
              </a:spcBef>
              <a:spcAft>
                <a:spcPts val="1600"/>
              </a:spcAft>
              <a:buNone/>
            </a:pPr>
            <a:r>
              <a:rPr lang="en"/>
              <a:t>Note: This only works with characters. If you need to concatenate integers or other types you can first convert their type with a CAST and then concatenate them.</a:t>
            </a:r>
            <a:endParaRPr/>
          </a:p>
        </p:txBody>
      </p:sp>
      <p:pic>
        <p:nvPicPr>
          <p:cNvPr id="505" name="Google Shape;505;p51"/>
          <p:cNvPicPr preferRelativeResize="0"/>
          <p:nvPr/>
        </p:nvPicPr>
        <p:blipFill>
          <a:blip r:embed="rId3">
            <a:alphaModFix/>
          </a:blip>
          <a:stretch>
            <a:fillRect/>
          </a:stretch>
        </p:blipFill>
        <p:spPr>
          <a:xfrm>
            <a:off x="6988169" y="339519"/>
            <a:ext cx="1105950" cy="11059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5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EXTRACT() &amp; TIMESTAMP() Functions</a:t>
            </a:r>
            <a:endParaRPr/>
          </a:p>
        </p:txBody>
      </p:sp>
      <p:sp>
        <p:nvSpPr>
          <p:cNvPr id="511" name="Google Shape;511;p52"/>
          <p:cNvSpPr txBox="1"/>
          <p:nvPr>
            <p:ph idx="1" type="body"/>
          </p:nvPr>
        </p:nvSpPr>
        <p:spPr>
          <a:xfrm>
            <a:off x="1303800" y="1990050"/>
            <a:ext cx="68712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following query we are using a subquery to extract the </a:t>
            </a:r>
            <a:r>
              <a:rPr lang="en" u="sng"/>
              <a:t>day</a:t>
            </a:r>
            <a:r>
              <a:rPr lang="en"/>
              <a:t> component of the timestamp:</a:t>
            </a:r>
            <a:endParaRPr/>
          </a:p>
          <a:p>
            <a:pPr indent="0" lvl="0" marL="0" rtl="0" algn="l">
              <a:spcBef>
                <a:spcPts val="1600"/>
              </a:spcBef>
              <a:spcAft>
                <a:spcPts val="0"/>
              </a:spcAft>
              <a:buNone/>
            </a:pPr>
            <a:r>
              <a:rPr lang="en">
                <a:highlight>
                  <a:srgbClr val="EFEFEF"/>
                </a:highlight>
              </a:rPr>
              <a:t>SELECT </a:t>
            </a:r>
            <a:r>
              <a:rPr b="1" lang="en">
                <a:highlight>
                  <a:srgbClr val="EFEFEF"/>
                </a:highlight>
              </a:rPr>
              <a:t>EXTRACT</a:t>
            </a:r>
            <a:r>
              <a:rPr lang="en">
                <a:highlight>
                  <a:srgbClr val="EFEFEF"/>
                </a:highlight>
              </a:rPr>
              <a:t>(day FROM timestamp) AS day FROM </a:t>
            </a:r>
            <a:endParaRPr>
              <a:highlight>
                <a:srgbClr val="EFEFEF"/>
              </a:highlight>
            </a:endParaRPr>
          </a:p>
          <a:p>
            <a:pPr indent="0" lvl="0" marL="0" rtl="0" algn="l">
              <a:spcBef>
                <a:spcPts val="0"/>
              </a:spcBef>
              <a:spcAft>
                <a:spcPts val="0"/>
              </a:spcAft>
              <a:buNone/>
            </a:pPr>
            <a:r>
              <a:rPr lang="en">
                <a:highlight>
                  <a:srgbClr val="EFEFEF"/>
                </a:highlight>
              </a:rPr>
              <a:t>(</a:t>
            </a:r>
            <a:endParaRPr>
              <a:highlight>
                <a:srgbClr val="EFEFEF"/>
              </a:highlight>
            </a:endParaRPr>
          </a:p>
          <a:p>
            <a:pPr indent="0" lvl="0" marL="0" rtl="0" algn="l">
              <a:spcBef>
                <a:spcPts val="0"/>
              </a:spcBef>
              <a:spcAft>
                <a:spcPts val="0"/>
              </a:spcAft>
              <a:buNone/>
            </a:pPr>
            <a:r>
              <a:rPr lang="en">
                <a:highlight>
                  <a:srgbClr val="EFEFEF"/>
                </a:highlight>
              </a:rPr>
              <a:t>    SELECT </a:t>
            </a:r>
            <a:r>
              <a:rPr b="1" lang="en">
                <a:highlight>
                  <a:srgbClr val="EFEFEF"/>
                </a:highlight>
              </a:rPr>
              <a:t>TIMESTAMP</a:t>
            </a:r>
            <a:r>
              <a:rPr lang="en">
                <a:highlight>
                  <a:srgbClr val="EFEFEF"/>
                </a:highlight>
              </a:rPr>
              <a:t>(CONCAT(year,"-",mo,"-",da)) AS timestamp, * </a:t>
            </a:r>
            <a:endParaRPr>
              <a:highlight>
                <a:srgbClr val="EFEFEF"/>
              </a:highlight>
            </a:endParaRPr>
          </a:p>
          <a:p>
            <a:pPr indent="0" lvl="0" marL="0" rtl="0" algn="l">
              <a:spcBef>
                <a:spcPts val="0"/>
              </a:spcBef>
              <a:spcAft>
                <a:spcPts val="0"/>
              </a:spcAft>
              <a:buNone/>
            </a:pPr>
            <a:r>
              <a:rPr lang="en">
                <a:highlight>
                  <a:srgbClr val="EFEFEF"/>
                </a:highlight>
              </a:rPr>
              <a:t>    FROM `bigquery-public-data.noaa_gsod.gsod2020` </a:t>
            </a:r>
            <a:endParaRPr>
              <a:highlight>
                <a:srgbClr val="EFEFEF"/>
              </a:highlight>
            </a:endParaRPr>
          </a:p>
          <a:p>
            <a:pPr indent="0" lvl="0" marL="0" rtl="0" algn="l">
              <a:spcBef>
                <a:spcPts val="0"/>
              </a:spcBef>
              <a:spcAft>
                <a:spcPts val="0"/>
              </a:spcAft>
              <a:buNone/>
            </a:pPr>
            <a:r>
              <a:rPr lang="en">
                <a:highlight>
                  <a:srgbClr val="EFEFEF"/>
                </a:highlight>
              </a:rPr>
              <a:t>    WHERE CAST(year AS INT64) = 2020</a:t>
            </a:r>
            <a:endParaRPr>
              <a:highlight>
                <a:srgbClr val="EFEFEF"/>
              </a:highlight>
            </a:endParaRPr>
          </a:p>
          <a:p>
            <a:pPr indent="0" lvl="0" marL="0" rtl="0" algn="l">
              <a:spcBef>
                <a:spcPts val="0"/>
              </a:spcBef>
              <a:spcAft>
                <a:spcPts val="0"/>
              </a:spcAft>
              <a:buNone/>
            </a:pPr>
            <a:r>
              <a:rPr lang="en">
                <a:highlight>
                  <a:srgbClr val="EFEFEF"/>
                </a:highlight>
              </a:rPr>
              <a:t>        AND CAST(mo AS INT64) = 2</a:t>
            </a:r>
            <a:endParaRPr>
              <a:highlight>
                <a:srgbClr val="EFEFEF"/>
              </a:highlight>
            </a:endParaRPr>
          </a:p>
          <a:p>
            <a:pPr indent="0" lvl="0" marL="0" rtl="0" algn="l">
              <a:spcBef>
                <a:spcPts val="0"/>
              </a:spcBef>
              <a:spcAft>
                <a:spcPts val="0"/>
              </a:spcAft>
              <a:buNone/>
            </a:pPr>
            <a:r>
              <a:rPr lang="en">
                <a:highlight>
                  <a:srgbClr val="EFEFEF"/>
                </a:highlight>
              </a:rPr>
              <a:t>        AND CAST(da AS INT64) = 2</a:t>
            </a:r>
            <a:endParaRPr>
              <a:highlight>
                <a:srgbClr val="EFEFEF"/>
              </a:highlight>
            </a:endParaRPr>
          </a:p>
          <a:p>
            <a:pPr indent="0" lvl="0" marL="0" rtl="0" algn="l">
              <a:spcBef>
                <a:spcPts val="0"/>
              </a:spcBef>
              <a:spcAft>
                <a:spcPts val="0"/>
              </a:spcAft>
              <a:buNone/>
            </a:pPr>
            <a:r>
              <a:rPr lang="en">
                <a:highlight>
                  <a:srgbClr val="EFEFEF"/>
                </a:highlight>
              </a:rPr>
              <a:t>        AND stn="994971" -- Boston</a:t>
            </a:r>
            <a:endParaRPr>
              <a:highlight>
                <a:srgbClr val="EFEFEF"/>
              </a:highlight>
            </a:endParaRPr>
          </a:p>
          <a:p>
            <a:pPr indent="0" lvl="0" marL="0" rtl="0" algn="l">
              <a:spcBef>
                <a:spcPts val="0"/>
              </a:spcBef>
              <a:spcAft>
                <a:spcPts val="0"/>
              </a:spcAft>
              <a:buNone/>
            </a:pPr>
            <a:r>
              <a:rPr lang="en">
                <a:highlight>
                  <a:srgbClr val="EFEFEF"/>
                </a:highlight>
              </a:rPr>
              <a:t>)</a:t>
            </a:r>
            <a:endParaRPr>
              <a:highlight>
                <a:srgbClr val="EFEFEF"/>
              </a:highlight>
            </a:endParaRPr>
          </a:p>
        </p:txBody>
      </p:sp>
      <p:pic>
        <p:nvPicPr>
          <p:cNvPr id="512" name="Google Shape;512;p52"/>
          <p:cNvPicPr preferRelativeResize="0"/>
          <p:nvPr/>
        </p:nvPicPr>
        <p:blipFill>
          <a:blip r:embed="rId3">
            <a:alphaModFix/>
          </a:blip>
          <a:stretch>
            <a:fillRect/>
          </a:stretch>
        </p:blipFill>
        <p:spPr>
          <a:xfrm>
            <a:off x="6988169" y="339519"/>
            <a:ext cx="1105950" cy="11059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IF(cond, </a:t>
            </a:r>
            <a:r>
              <a:rPr lang="en">
                <a:solidFill>
                  <a:srgbClr val="6AA84F"/>
                </a:solidFill>
              </a:rPr>
              <a:t>true_result</a:t>
            </a:r>
            <a:r>
              <a:rPr lang="en"/>
              <a:t>, </a:t>
            </a:r>
            <a:r>
              <a:rPr lang="en">
                <a:solidFill>
                  <a:srgbClr val="E06666"/>
                </a:solidFill>
              </a:rPr>
              <a:t>else_result</a:t>
            </a:r>
            <a:r>
              <a:rPr lang="en"/>
              <a:t>)</a:t>
            </a:r>
            <a:endParaRPr/>
          </a:p>
        </p:txBody>
      </p:sp>
      <p:sp>
        <p:nvSpPr>
          <p:cNvPr id="518" name="Google Shape;518;p5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cond is true, returns true_result, else returns else_result. E.g.:</a:t>
            </a:r>
            <a:endParaRPr/>
          </a:p>
          <a:p>
            <a:pPr indent="0" lvl="0" marL="0" rtl="0" algn="l">
              <a:spcBef>
                <a:spcPts val="1600"/>
              </a:spcBef>
              <a:spcAft>
                <a:spcPts val="0"/>
              </a:spcAft>
              <a:buNone/>
            </a:pPr>
            <a:r>
              <a:rPr lang="en">
                <a:highlight>
                  <a:srgbClr val="EFEFEF"/>
                </a:highlight>
              </a:rPr>
              <a:t>SELECT </a:t>
            </a:r>
            <a:endParaRPr>
              <a:highlight>
                <a:srgbClr val="EFEFEF"/>
              </a:highlight>
            </a:endParaRPr>
          </a:p>
          <a:p>
            <a:pPr indent="0" lvl="0" marL="0" rtl="0" algn="l">
              <a:spcBef>
                <a:spcPts val="0"/>
              </a:spcBef>
              <a:spcAft>
                <a:spcPts val="0"/>
              </a:spcAft>
              <a:buNone/>
            </a:pPr>
            <a:r>
              <a:rPr lang="en">
                <a:highlight>
                  <a:srgbClr val="EFEFEF"/>
                </a:highlight>
              </a:rPr>
              <a:t>    TIMESTAMP(CONCAT(year,"-",mo,"-",da)) AS timestamp, </a:t>
            </a:r>
            <a:endParaRPr>
              <a:highlight>
                <a:srgbClr val="EFEFEF"/>
              </a:highlight>
            </a:endParaRPr>
          </a:p>
          <a:p>
            <a:pPr indent="0" lvl="0" marL="0" rtl="0" algn="l">
              <a:spcBef>
                <a:spcPts val="0"/>
              </a:spcBef>
              <a:spcAft>
                <a:spcPts val="0"/>
              </a:spcAft>
              <a:buNone/>
            </a:pPr>
            <a:r>
              <a:rPr lang="en">
                <a:highlight>
                  <a:srgbClr val="EFEFEF"/>
                </a:highlight>
              </a:rPr>
              <a:t>    </a:t>
            </a:r>
            <a:r>
              <a:rPr b="1" lang="en">
                <a:highlight>
                  <a:srgbClr val="EFEFEF"/>
                </a:highlight>
              </a:rPr>
              <a:t>IF</a:t>
            </a:r>
            <a:r>
              <a:rPr lang="en">
                <a:highlight>
                  <a:srgbClr val="EFEFEF"/>
                </a:highlight>
              </a:rPr>
              <a:t>(dewp = 9999.9, NULL, dewp) AS dewp</a:t>
            </a:r>
            <a:endParaRPr>
              <a:highlight>
                <a:srgbClr val="EFEFEF"/>
              </a:highlight>
            </a:endParaRPr>
          </a:p>
          <a:p>
            <a:pPr indent="0" lvl="0" marL="0" rtl="0" algn="l">
              <a:spcBef>
                <a:spcPts val="0"/>
              </a:spcBef>
              <a:spcAft>
                <a:spcPts val="0"/>
              </a:spcAft>
              <a:buNone/>
            </a:pPr>
            <a:r>
              <a:rPr lang="en">
                <a:highlight>
                  <a:srgbClr val="EFEFEF"/>
                </a:highlight>
              </a:rPr>
              <a:t>    FROM `bigquery-public-data.noaa_gsod.gsod2020` </a:t>
            </a:r>
            <a:endParaRPr>
              <a:highlight>
                <a:srgbClr val="EFEFEF"/>
              </a:highlight>
            </a:endParaRPr>
          </a:p>
          <a:p>
            <a:pPr indent="0" lvl="0" marL="0" rtl="0" algn="l">
              <a:spcBef>
                <a:spcPts val="0"/>
              </a:spcBef>
              <a:spcAft>
                <a:spcPts val="0"/>
              </a:spcAft>
              <a:buNone/>
            </a:pPr>
            <a:r>
              <a:rPr lang="en">
                <a:highlight>
                  <a:srgbClr val="EFEFEF"/>
                </a:highlight>
              </a:rPr>
              <a:t>WHERE CAST(year AS INT64) = 2020</a:t>
            </a:r>
            <a:endParaRPr>
              <a:highlight>
                <a:srgbClr val="EFEFEF"/>
              </a:highlight>
            </a:endParaRPr>
          </a:p>
          <a:p>
            <a:pPr indent="0" lvl="0" marL="0" rtl="0" algn="l">
              <a:spcBef>
                <a:spcPts val="0"/>
              </a:spcBef>
              <a:spcAft>
                <a:spcPts val="0"/>
              </a:spcAft>
              <a:buNone/>
            </a:pPr>
            <a:r>
              <a:rPr lang="en">
                <a:highlight>
                  <a:srgbClr val="EFEFEF"/>
                </a:highlight>
              </a:rPr>
              <a:t>    AND CAST(mo AS INT64) = 2</a:t>
            </a:r>
            <a:endParaRPr>
              <a:highlight>
                <a:srgbClr val="EFEFEF"/>
              </a:highlight>
            </a:endParaRPr>
          </a:p>
          <a:p>
            <a:pPr indent="0" lvl="0" marL="0" rtl="0" algn="l">
              <a:spcBef>
                <a:spcPts val="0"/>
              </a:spcBef>
              <a:spcAft>
                <a:spcPts val="0"/>
              </a:spcAft>
              <a:buNone/>
            </a:pPr>
            <a:r>
              <a:rPr lang="en">
                <a:highlight>
                  <a:srgbClr val="EFEFEF"/>
                </a:highlight>
              </a:rPr>
              <a:t>    AND CAST(da AS INT64) = 2</a:t>
            </a:r>
            <a:endParaRPr>
              <a:highlight>
                <a:srgbClr val="EFEFEF"/>
              </a:highlight>
            </a:endParaRPr>
          </a:p>
          <a:p>
            <a:pPr indent="0" lvl="0" marL="0" rtl="0" algn="l">
              <a:spcBef>
                <a:spcPts val="0"/>
              </a:spcBef>
              <a:spcAft>
                <a:spcPts val="0"/>
              </a:spcAft>
              <a:buNone/>
            </a:pPr>
            <a:r>
              <a:rPr lang="en">
                <a:highlight>
                  <a:srgbClr val="EFEFEF"/>
                </a:highlight>
              </a:rPr>
              <a:t>    AND stn="994971" -- Boston</a:t>
            </a:r>
            <a:endParaRPr>
              <a:highlight>
                <a:srgbClr val="EFEFEF"/>
              </a:highlight>
            </a:endParaRPr>
          </a:p>
        </p:txBody>
      </p:sp>
      <p:pic>
        <p:nvPicPr>
          <p:cNvPr id="519" name="Google Shape;519;p53"/>
          <p:cNvPicPr preferRelativeResize="0"/>
          <p:nvPr/>
        </p:nvPicPr>
        <p:blipFill>
          <a:blip r:embed="rId3">
            <a:alphaModFix/>
          </a:blip>
          <a:stretch>
            <a:fillRect/>
          </a:stretch>
        </p:blipFill>
        <p:spPr>
          <a:xfrm>
            <a:off x="6988169" y="339519"/>
            <a:ext cx="1105950" cy="11059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NULL &amp; IS NOT NULL</a:t>
            </a:r>
            <a:endParaRPr/>
          </a:p>
        </p:txBody>
      </p:sp>
      <p:sp>
        <p:nvSpPr>
          <p:cNvPr id="525" name="Google Shape;525;p5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 sz="1400">
                <a:solidFill>
                  <a:srgbClr val="000000"/>
                </a:solidFill>
                <a:latin typeface="Open Sans"/>
                <a:ea typeface="Open Sans"/>
                <a:cs typeface="Open Sans"/>
                <a:sym typeface="Open Sans"/>
              </a:rPr>
              <a:t>NULL represents a missing or unknown value. IS NULL operator can be used for filtering the NULL values. It is contrary to IS NOT NULL, where filters the records with a definite value.</a:t>
            </a:r>
            <a:endParaRPr sz="1400">
              <a:solidFill>
                <a:srgbClr val="000000"/>
              </a:solidFill>
              <a:latin typeface="Open Sans"/>
              <a:ea typeface="Open Sans"/>
              <a:cs typeface="Open Sans"/>
              <a:sym typeface="Open Sans"/>
            </a:endParaRPr>
          </a:p>
          <a:p>
            <a:pPr indent="0" lvl="0" marL="0" rtl="0" algn="l">
              <a:lnSpc>
                <a:spcPct val="150000"/>
              </a:lnSpc>
              <a:spcBef>
                <a:spcPts val="1600"/>
              </a:spcBef>
              <a:spcAft>
                <a:spcPts val="0"/>
              </a:spcAft>
              <a:buNone/>
            </a:pPr>
            <a:r>
              <a:rPr lang="en" sz="1400">
                <a:solidFill>
                  <a:srgbClr val="000000"/>
                </a:solidFill>
                <a:highlight>
                  <a:srgbClr val="F3F3F3"/>
                </a:highlight>
                <a:latin typeface="Open Sans"/>
                <a:ea typeface="Open Sans"/>
                <a:cs typeface="Open Sans"/>
                <a:sym typeface="Open Sans"/>
              </a:rPr>
              <a:t>SELECT * FROM `bigquery-public-data.cms_medicare.hospital_general_info`</a:t>
            </a:r>
            <a:endParaRPr sz="1400">
              <a:solidFill>
                <a:srgbClr val="000000"/>
              </a:solidFill>
              <a:highlight>
                <a:srgbClr val="F3F3F3"/>
              </a:highlight>
              <a:latin typeface="Open Sans"/>
              <a:ea typeface="Open Sans"/>
              <a:cs typeface="Open Sans"/>
              <a:sym typeface="Open Sans"/>
            </a:endParaRPr>
          </a:p>
          <a:p>
            <a:pPr indent="0" lvl="0" marL="0" rtl="0" algn="l">
              <a:lnSpc>
                <a:spcPct val="140000"/>
              </a:lnSpc>
              <a:spcBef>
                <a:spcPts val="0"/>
              </a:spcBef>
              <a:spcAft>
                <a:spcPts val="0"/>
              </a:spcAft>
              <a:buNone/>
            </a:pPr>
            <a:r>
              <a:rPr lang="en" sz="1400">
                <a:solidFill>
                  <a:srgbClr val="000000"/>
                </a:solidFill>
                <a:highlight>
                  <a:srgbClr val="F3F3F3"/>
                </a:highlight>
                <a:latin typeface="Open Sans"/>
                <a:ea typeface="Open Sans"/>
                <a:cs typeface="Open Sans"/>
                <a:sym typeface="Open Sans"/>
              </a:rPr>
              <a:t>WHERE hospital_overall_rating_footnote </a:t>
            </a:r>
            <a:r>
              <a:rPr b="1" lang="en" sz="1400">
                <a:solidFill>
                  <a:srgbClr val="000000"/>
                </a:solidFill>
                <a:highlight>
                  <a:srgbClr val="F3F3F3"/>
                </a:highlight>
                <a:latin typeface="Open Sans"/>
                <a:ea typeface="Open Sans"/>
                <a:cs typeface="Open Sans"/>
                <a:sym typeface="Open Sans"/>
              </a:rPr>
              <a:t>IS NOT NULL</a:t>
            </a:r>
            <a:endParaRPr b="1" sz="1400">
              <a:solidFill>
                <a:srgbClr val="000000"/>
              </a:solidFill>
              <a:highlight>
                <a:srgbClr val="F3F3F3"/>
              </a:highlight>
              <a:latin typeface="Open Sans"/>
              <a:ea typeface="Open Sans"/>
              <a:cs typeface="Open Sans"/>
              <a:sym typeface="Open Sans"/>
            </a:endParaRPr>
          </a:p>
          <a:p>
            <a:pPr indent="-317500" lvl="0" marL="457200" rtl="0" algn="l">
              <a:lnSpc>
                <a:spcPct val="140000"/>
              </a:lnSpc>
              <a:spcBef>
                <a:spcPts val="160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Returns 1,267 records where </a:t>
            </a:r>
            <a:r>
              <a:rPr i="1" lang="en" sz="1400">
                <a:solidFill>
                  <a:srgbClr val="000000"/>
                </a:solidFill>
                <a:latin typeface="Open Sans"/>
                <a:ea typeface="Open Sans"/>
                <a:cs typeface="Open Sans"/>
                <a:sym typeface="Open Sans"/>
              </a:rPr>
              <a:t>hospital_overall_rating_footnote</a:t>
            </a:r>
            <a:r>
              <a:rPr lang="en" sz="1400">
                <a:solidFill>
                  <a:srgbClr val="000000"/>
                </a:solidFill>
                <a:latin typeface="Open Sans"/>
                <a:ea typeface="Open Sans"/>
                <a:cs typeface="Open Sans"/>
                <a:sym typeface="Open Sans"/>
              </a:rPr>
              <a:t> is available.</a:t>
            </a:r>
            <a:endParaRPr sz="1400">
              <a:solidFill>
                <a:srgbClr val="000000"/>
              </a:solidFill>
              <a:latin typeface="Open Sans"/>
              <a:ea typeface="Open Sans"/>
              <a:cs typeface="Open Sans"/>
              <a:sym typeface="Open Sans"/>
            </a:endParaRPr>
          </a:p>
          <a:p>
            <a:pPr indent="0" lvl="0" marL="0" rtl="0" algn="l">
              <a:spcBef>
                <a:spcPts val="1600"/>
              </a:spcBef>
              <a:spcAft>
                <a:spcPts val="1600"/>
              </a:spcAft>
              <a:buNone/>
            </a:pPr>
            <a:r>
              <a:t/>
            </a:r>
            <a:endParaRPr/>
          </a:p>
        </p:txBody>
      </p:sp>
      <p:pic>
        <p:nvPicPr>
          <p:cNvPr id="526" name="Google Shape;526;p54"/>
          <p:cNvPicPr preferRelativeResize="0"/>
          <p:nvPr/>
        </p:nvPicPr>
        <p:blipFill>
          <a:blip r:embed="rId3">
            <a:alphaModFix/>
          </a:blip>
          <a:stretch>
            <a:fillRect/>
          </a:stretch>
        </p:blipFill>
        <p:spPr>
          <a:xfrm>
            <a:off x="6988169" y="339519"/>
            <a:ext cx="1105950" cy="1105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Databases</a:t>
            </a:r>
            <a:endParaRPr/>
          </a:p>
        </p:txBody>
      </p:sp>
      <p:sp>
        <p:nvSpPr>
          <p:cNvPr id="336" name="Google Shape;336;p28"/>
          <p:cNvSpPr txBox="1"/>
          <p:nvPr>
            <p:ph idx="1" type="body"/>
          </p:nvPr>
        </p:nvSpPr>
        <p:spPr>
          <a:xfrm>
            <a:off x="1303800" y="1990050"/>
            <a:ext cx="31632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kind of databases are out there?</a:t>
            </a:r>
            <a:endParaRPr/>
          </a:p>
          <a:p>
            <a:pPr indent="-311150" lvl="0" marL="457200" rtl="0" algn="l">
              <a:spcBef>
                <a:spcPts val="1600"/>
              </a:spcBef>
              <a:spcAft>
                <a:spcPts val="0"/>
              </a:spcAft>
              <a:buSzPts val="1300"/>
              <a:buChar char="●"/>
            </a:pPr>
            <a:r>
              <a:rPr lang="en"/>
              <a:t>Relational (tabular) databases</a:t>
            </a:r>
            <a:endParaRPr/>
          </a:p>
          <a:p>
            <a:pPr indent="-311150" lvl="0" marL="457200" rtl="0" algn="l">
              <a:spcBef>
                <a:spcPts val="0"/>
              </a:spcBef>
              <a:spcAft>
                <a:spcPts val="0"/>
              </a:spcAft>
              <a:buSzPts val="1300"/>
              <a:buChar char="●"/>
            </a:pPr>
            <a:r>
              <a:rPr lang="en"/>
              <a:t>Non-relational databases</a:t>
            </a:r>
            <a:endParaRPr/>
          </a:p>
          <a:p>
            <a:pPr indent="0" lvl="0" marL="0" rtl="0" algn="l">
              <a:spcBef>
                <a:spcPts val="1600"/>
              </a:spcBef>
              <a:spcAft>
                <a:spcPts val="1600"/>
              </a:spcAft>
              <a:buNone/>
            </a:pPr>
            <a:r>
              <a:rPr lang="en"/>
              <a:t>When to use a relational database?</a:t>
            </a:r>
            <a:endParaRPr/>
          </a:p>
        </p:txBody>
      </p:sp>
      <p:pic>
        <p:nvPicPr>
          <p:cNvPr id="337" name="Google Shape;337;p28"/>
          <p:cNvPicPr preferRelativeResize="0"/>
          <p:nvPr/>
        </p:nvPicPr>
        <p:blipFill>
          <a:blip r:embed="rId3">
            <a:alphaModFix/>
          </a:blip>
          <a:stretch>
            <a:fillRect/>
          </a:stretch>
        </p:blipFill>
        <p:spPr>
          <a:xfrm>
            <a:off x="4511375" y="1990050"/>
            <a:ext cx="4447800" cy="2541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 - Public Datasets on BigQuery</a:t>
            </a:r>
            <a:endParaRPr/>
          </a:p>
        </p:txBody>
      </p:sp>
      <p:sp>
        <p:nvSpPr>
          <p:cNvPr id="532" name="Google Shape;532;p55"/>
          <p:cNvSpPr txBox="1"/>
          <p:nvPr>
            <p:ph idx="1" type="body"/>
          </p:nvPr>
        </p:nvSpPr>
        <p:spPr>
          <a:xfrm>
            <a:off x="692975" y="1609050"/>
            <a:ext cx="8223600" cy="35346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 sz="1400" u="sng">
                <a:solidFill>
                  <a:srgbClr val="57BB8A"/>
                </a:solidFill>
                <a:latin typeface="Open Sans"/>
                <a:ea typeface="Open Sans"/>
                <a:cs typeface="Open Sans"/>
                <a:sym typeface="Open Sans"/>
                <a:hlinkClick r:id="rId3">
                  <a:extLst>
                    <a:ext uri="{A12FA001-AC4F-418D-AE19-62706E023703}">
                      <ahyp:hlinkClr val="tx"/>
                    </a:ext>
                  </a:extLst>
                </a:hlinkClick>
              </a:rPr>
              <a:t>https://cloud.google.com/public-datasets/</a:t>
            </a:r>
            <a:endParaRPr sz="1400">
              <a:solidFill>
                <a:srgbClr val="000000"/>
              </a:solidFill>
              <a:latin typeface="Open Sans"/>
              <a:ea typeface="Open Sans"/>
              <a:cs typeface="Open Sans"/>
              <a:sym typeface="Open Sans"/>
            </a:endParaRPr>
          </a:p>
          <a:p>
            <a:pPr indent="0" lvl="0" marL="0" rtl="0" algn="l">
              <a:lnSpc>
                <a:spcPct val="140000"/>
              </a:lnSpc>
              <a:spcBef>
                <a:spcPts val="1600"/>
              </a:spcBef>
              <a:spcAft>
                <a:spcPts val="0"/>
              </a:spcAft>
              <a:buNone/>
            </a:pPr>
            <a:r>
              <a:rPr lang="en" sz="1400">
                <a:solidFill>
                  <a:srgbClr val="000000"/>
                </a:solidFill>
                <a:latin typeface="Open Sans"/>
                <a:ea typeface="Open Sans"/>
                <a:cs typeface="Open Sans"/>
                <a:sym typeface="Open Sans"/>
              </a:rPr>
              <a:t>Some of not too large, and possibly interesting datasets:</a:t>
            </a:r>
            <a:endParaRPr sz="1400">
              <a:solidFill>
                <a:srgbClr val="000000"/>
              </a:solidFill>
              <a:latin typeface="Open Sans"/>
              <a:ea typeface="Open Sans"/>
              <a:cs typeface="Open Sans"/>
              <a:sym typeface="Open Sans"/>
            </a:endParaRPr>
          </a:p>
          <a:p>
            <a:pPr indent="-317500" lvl="0" marL="457200" rtl="0" algn="l">
              <a:lnSpc>
                <a:spcPct val="140000"/>
              </a:lnSpc>
              <a:spcBef>
                <a:spcPts val="0"/>
              </a:spcBef>
              <a:spcAft>
                <a:spcPts val="0"/>
              </a:spcAft>
              <a:buClr>
                <a:srgbClr val="000000"/>
              </a:buClr>
              <a:buSzPts val="1400"/>
              <a:buFont typeface="Open Sans"/>
              <a:buChar char="●"/>
            </a:pPr>
            <a:r>
              <a:rPr b="1" lang="en" sz="1400">
                <a:solidFill>
                  <a:srgbClr val="000000"/>
                </a:solidFill>
                <a:latin typeface="Open Sans"/>
                <a:ea typeface="Open Sans"/>
                <a:cs typeface="Open Sans"/>
                <a:sym typeface="Open Sans"/>
              </a:rPr>
              <a:t>london_bicycles</a:t>
            </a:r>
            <a:r>
              <a:rPr lang="en" sz="1400">
                <a:solidFill>
                  <a:srgbClr val="000000"/>
                </a:solidFill>
                <a:latin typeface="Open Sans"/>
                <a:ea typeface="Open Sans"/>
                <a:cs typeface="Open Sans"/>
                <a:sym typeface="Open Sans"/>
              </a:rPr>
              <a:t>: Bicycle rentals data in London</a:t>
            </a:r>
            <a:endParaRPr sz="1400">
              <a:solidFill>
                <a:srgbClr val="000000"/>
              </a:solidFill>
              <a:latin typeface="Open Sans"/>
              <a:ea typeface="Open Sans"/>
              <a:cs typeface="Open Sans"/>
              <a:sym typeface="Open Sans"/>
            </a:endParaRPr>
          </a:p>
          <a:p>
            <a:pPr indent="-317500" lvl="0" marL="457200" rtl="0" algn="l">
              <a:lnSpc>
                <a:spcPct val="140000"/>
              </a:lnSpc>
              <a:spcBef>
                <a:spcPts val="0"/>
              </a:spcBef>
              <a:spcAft>
                <a:spcPts val="0"/>
              </a:spcAft>
              <a:buClr>
                <a:srgbClr val="000000"/>
              </a:buClr>
              <a:buSzPts val="1400"/>
              <a:buFont typeface="Open Sans"/>
              <a:buChar char="●"/>
            </a:pPr>
            <a:r>
              <a:rPr b="1" lang="en" sz="1400">
                <a:solidFill>
                  <a:srgbClr val="000000"/>
                </a:solidFill>
                <a:latin typeface="Open Sans"/>
                <a:ea typeface="Open Sans"/>
                <a:cs typeface="Open Sans"/>
                <a:sym typeface="Open Sans"/>
              </a:rPr>
              <a:t>cms_medicare</a:t>
            </a:r>
            <a:r>
              <a:rPr lang="en" sz="1400">
                <a:solidFill>
                  <a:srgbClr val="000000"/>
                </a:solidFill>
                <a:latin typeface="Open Sans"/>
                <a:ea typeface="Open Sans"/>
                <a:cs typeface="Open Sans"/>
                <a:sym typeface="Open Sans"/>
              </a:rPr>
              <a:t>: The Centers for Medicare &amp; Medicaid Services</a:t>
            </a:r>
            <a:endParaRPr sz="1400">
              <a:solidFill>
                <a:srgbClr val="000000"/>
              </a:solidFill>
              <a:latin typeface="Open Sans"/>
              <a:ea typeface="Open Sans"/>
              <a:cs typeface="Open Sans"/>
              <a:sym typeface="Open Sans"/>
            </a:endParaRPr>
          </a:p>
          <a:p>
            <a:pPr indent="-317500" lvl="0" marL="457200" rtl="0" algn="l">
              <a:lnSpc>
                <a:spcPct val="140000"/>
              </a:lnSpc>
              <a:spcBef>
                <a:spcPts val="0"/>
              </a:spcBef>
              <a:spcAft>
                <a:spcPts val="0"/>
              </a:spcAft>
              <a:buClr>
                <a:srgbClr val="000000"/>
              </a:buClr>
              <a:buSzPts val="1400"/>
              <a:buFont typeface="Open Sans"/>
              <a:buChar char="●"/>
            </a:pPr>
            <a:r>
              <a:rPr b="1" lang="en" sz="1400">
                <a:solidFill>
                  <a:srgbClr val="000000"/>
                </a:solidFill>
                <a:latin typeface="Open Sans"/>
                <a:ea typeface="Open Sans"/>
                <a:cs typeface="Open Sans"/>
                <a:sym typeface="Open Sans"/>
              </a:rPr>
              <a:t>fda_food</a:t>
            </a:r>
            <a:r>
              <a:rPr lang="en" sz="1400">
                <a:solidFill>
                  <a:srgbClr val="000000"/>
                </a:solidFill>
                <a:latin typeface="Open Sans"/>
                <a:ea typeface="Open Sans"/>
                <a:cs typeface="Open Sans"/>
                <a:sym typeface="Open Sans"/>
              </a:rPr>
              <a:t>: FDA </a:t>
            </a:r>
            <a:endParaRPr sz="1400">
              <a:solidFill>
                <a:srgbClr val="000000"/>
              </a:solidFill>
              <a:latin typeface="Open Sans"/>
              <a:ea typeface="Open Sans"/>
              <a:cs typeface="Open Sans"/>
              <a:sym typeface="Open Sans"/>
            </a:endParaRPr>
          </a:p>
          <a:p>
            <a:pPr indent="-317500" lvl="0" marL="457200" rtl="0" algn="l">
              <a:lnSpc>
                <a:spcPct val="140000"/>
              </a:lnSpc>
              <a:spcBef>
                <a:spcPts val="0"/>
              </a:spcBef>
              <a:spcAft>
                <a:spcPts val="0"/>
              </a:spcAft>
              <a:buClr>
                <a:srgbClr val="000000"/>
              </a:buClr>
              <a:buSzPts val="1400"/>
              <a:buFont typeface="Open Sans"/>
              <a:buChar char="●"/>
            </a:pPr>
            <a:r>
              <a:rPr b="1" lang="en" sz="1400">
                <a:solidFill>
                  <a:srgbClr val="000000"/>
                </a:solidFill>
                <a:latin typeface="Open Sans"/>
                <a:ea typeface="Open Sans"/>
                <a:cs typeface="Open Sans"/>
                <a:sym typeface="Open Sans"/>
              </a:rPr>
              <a:t>ccaa_basketball</a:t>
            </a:r>
            <a:r>
              <a:rPr lang="en" sz="1400">
                <a:solidFill>
                  <a:srgbClr val="000000"/>
                </a:solidFill>
                <a:latin typeface="Open Sans"/>
                <a:ea typeface="Open Sans"/>
                <a:cs typeface="Open Sans"/>
                <a:sym typeface="Open Sans"/>
              </a:rPr>
              <a:t>: Contains data about NCAA Basketball games, teams, and players.</a:t>
            </a:r>
            <a:endParaRPr sz="1400">
              <a:solidFill>
                <a:srgbClr val="000000"/>
              </a:solidFill>
              <a:latin typeface="Open Sans"/>
              <a:ea typeface="Open Sans"/>
              <a:cs typeface="Open Sans"/>
              <a:sym typeface="Open Sans"/>
            </a:endParaRPr>
          </a:p>
          <a:p>
            <a:pPr indent="-317500" lvl="0" marL="457200" rtl="0" algn="l">
              <a:lnSpc>
                <a:spcPct val="140000"/>
              </a:lnSpc>
              <a:spcBef>
                <a:spcPts val="0"/>
              </a:spcBef>
              <a:spcAft>
                <a:spcPts val="0"/>
              </a:spcAft>
              <a:buClr>
                <a:srgbClr val="000000"/>
              </a:buClr>
              <a:buSzPts val="1400"/>
              <a:buFont typeface="Open Sans"/>
              <a:buChar char="●"/>
            </a:pPr>
            <a:r>
              <a:rPr b="1" lang="en" sz="1400">
                <a:solidFill>
                  <a:srgbClr val="000000"/>
                </a:solidFill>
                <a:latin typeface="Open Sans"/>
                <a:ea typeface="Open Sans"/>
                <a:cs typeface="Open Sans"/>
                <a:sym typeface="Open Sans"/>
              </a:rPr>
              <a:t>openaq</a:t>
            </a:r>
            <a:r>
              <a:rPr lang="en" sz="1400">
                <a:solidFill>
                  <a:srgbClr val="000000"/>
                </a:solidFill>
                <a:latin typeface="Open Sans"/>
                <a:ea typeface="Open Sans"/>
                <a:cs typeface="Open Sans"/>
                <a:sym typeface="Open Sans"/>
              </a:rPr>
              <a:t>: OpenAQ is an open-source project to surface live, real-time air quality data from around the world.</a:t>
            </a:r>
            <a:endParaRPr sz="1400">
              <a:solidFill>
                <a:srgbClr val="000000"/>
              </a:solidFill>
              <a:latin typeface="Open Sans"/>
              <a:ea typeface="Open Sans"/>
              <a:cs typeface="Open Sans"/>
              <a:sym typeface="Open Sans"/>
            </a:endParaRPr>
          </a:p>
          <a:p>
            <a:pPr indent="-317500" lvl="0" marL="457200" rtl="0" algn="l">
              <a:lnSpc>
                <a:spcPct val="140000"/>
              </a:lnSpc>
              <a:spcBef>
                <a:spcPts val="0"/>
              </a:spcBef>
              <a:spcAft>
                <a:spcPts val="0"/>
              </a:spcAft>
              <a:buClr>
                <a:srgbClr val="000000"/>
              </a:buClr>
              <a:buSzPts val="1400"/>
              <a:buFont typeface="Open Sans"/>
              <a:buChar char="●"/>
            </a:pPr>
            <a:r>
              <a:rPr b="1" lang="en" sz="1400">
                <a:solidFill>
                  <a:srgbClr val="000000"/>
                </a:solidFill>
                <a:latin typeface="Open Sans"/>
                <a:ea typeface="Open Sans"/>
                <a:cs typeface="Open Sans"/>
                <a:sym typeface="Open Sans"/>
              </a:rPr>
              <a:t>world_bank_intl_education</a:t>
            </a:r>
            <a:r>
              <a:rPr lang="en" sz="1400">
                <a:solidFill>
                  <a:srgbClr val="000000"/>
                </a:solidFill>
                <a:latin typeface="Open Sans"/>
                <a:ea typeface="Open Sans"/>
                <a:cs typeface="Open Sans"/>
                <a:sym typeface="Open Sans"/>
              </a:rPr>
              <a:t>: Education data from World Bank</a:t>
            </a:r>
            <a:endParaRPr sz="1400">
              <a:solidFill>
                <a:srgbClr val="000000"/>
              </a:solidFill>
              <a:latin typeface="Open Sans"/>
              <a:ea typeface="Open Sans"/>
              <a:cs typeface="Open Sans"/>
              <a:sym typeface="Open Sans"/>
            </a:endParaRPr>
          </a:p>
          <a:p>
            <a:pPr indent="0" lvl="0" marL="0" rtl="0" algn="l">
              <a:spcBef>
                <a:spcPts val="1600"/>
              </a:spcBef>
              <a:spcAft>
                <a:spcPts val="1600"/>
              </a:spcAft>
              <a:buNone/>
            </a:pPr>
            <a:r>
              <a:rPr lang="en"/>
              <a:t>Pick a dataset and explore.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Table in BigQuery</a:t>
            </a:r>
            <a:endParaRPr/>
          </a:p>
        </p:txBody>
      </p:sp>
      <p:sp>
        <p:nvSpPr>
          <p:cNvPr id="538" name="Google Shape;538;p56"/>
          <p:cNvSpPr txBox="1"/>
          <p:nvPr>
            <p:ph idx="1" type="body"/>
          </p:nvPr>
        </p:nvSpPr>
        <p:spPr>
          <a:xfrm>
            <a:off x="1303800" y="1456650"/>
            <a:ext cx="7030500" cy="36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create a table in BigQuery:</a:t>
            </a:r>
            <a:endParaRPr/>
          </a:p>
          <a:p>
            <a:pPr indent="-311150" lvl="0" marL="457200" rtl="0" algn="l">
              <a:spcBef>
                <a:spcPts val="1600"/>
              </a:spcBef>
              <a:spcAft>
                <a:spcPts val="0"/>
              </a:spcAft>
              <a:buSzPts val="1300"/>
              <a:buChar char="●"/>
            </a:pPr>
            <a:r>
              <a:rPr lang="en">
                <a:solidFill>
                  <a:srgbClr val="38761D"/>
                </a:solidFill>
              </a:rPr>
              <a:t>Manually using the GCP Console</a:t>
            </a:r>
            <a:r>
              <a:rPr lang="en"/>
              <a:t>, the classic BigQuery web UI, or the command-line tool's bq mk command</a:t>
            </a:r>
            <a:endParaRPr/>
          </a:p>
          <a:p>
            <a:pPr indent="-311150" lvl="0" marL="457200" rtl="0" algn="l">
              <a:spcBef>
                <a:spcPts val="0"/>
              </a:spcBef>
              <a:spcAft>
                <a:spcPts val="0"/>
              </a:spcAft>
              <a:buSzPts val="1300"/>
              <a:buChar char="●"/>
            </a:pPr>
            <a:r>
              <a:rPr lang="en"/>
              <a:t>Programmatically by calling the tables.insert API method</a:t>
            </a:r>
            <a:endParaRPr/>
          </a:p>
          <a:p>
            <a:pPr indent="-311150" lvl="0" marL="457200" rtl="0" algn="l">
              <a:spcBef>
                <a:spcPts val="0"/>
              </a:spcBef>
              <a:spcAft>
                <a:spcPts val="0"/>
              </a:spcAft>
              <a:buClr>
                <a:srgbClr val="38761D"/>
              </a:buClr>
              <a:buSzPts val="1300"/>
              <a:buChar char="●"/>
            </a:pPr>
            <a:r>
              <a:rPr lang="en">
                <a:solidFill>
                  <a:srgbClr val="38761D"/>
                </a:solidFill>
              </a:rPr>
              <a:t>From query results</a:t>
            </a:r>
            <a:endParaRPr>
              <a:solidFill>
                <a:srgbClr val="38761D"/>
              </a:solidFill>
            </a:endParaRPr>
          </a:p>
          <a:p>
            <a:pPr indent="-311150" lvl="0" marL="457200" rtl="0" algn="l">
              <a:spcBef>
                <a:spcPts val="0"/>
              </a:spcBef>
              <a:spcAft>
                <a:spcPts val="0"/>
              </a:spcAft>
              <a:buClr>
                <a:srgbClr val="38761D"/>
              </a:buClr>
              <a:buSzPts val="1300"/>
              <a:buChar char="●"/>
            </a:pPr>
            <a:r>
              <a:rPr lang="en">
                <a:solidFill>
                  <a:srgbClr val="38761D"/>
                </a:solidFill>
              </a:rPr>
              <a:t>By defining a table that references an external data source</a:t>
            </a:r>
            <a:endParaRPr>
              <a:solidFill>
                <a:srgbClr val="38761D"/>
              </a:solidFill>
            </a:endParaRPr>
          </a:p>
          <a:p>
            <a:pPr indent="0" lvl="0" marL="0" rtl="0" algn="l">
              <a:spcBef>
                <a:spcPts val="1600"/>
              </a:spcBef>
              <a:spcAft>
                <a:spcPts val="0"/>
              </a:spcAft>
              <a:buNone/>
            </a:pPr>
            <a:r>
              <a:rPr lang="en"/>
              <a:t>When you create a table in BigQuery, the table name must be unique per dataset. The table name can:</a:t>
            </a:r>
            <a:endParaRPr/>
          </a:p>
          <a:p>
            <a:pPr indent="-311150" lvl="0" marL="457200" rtl="0" algn="l">
              <a:spcBef>
                <a:spcPts val="1600"/>
              </a:spcBef>
              <a:spcAft>
                <a:spcPts val="0"/>
              </a:spcAft>
              <a:buSzPts val="1300"/>
              <a:buChar char="●"/>
            </a:pPr>
            <a:r>
              <a:rPr lang="en"/>
              <a:t>Contain up to 1,024 characters</a:t>
            </a:r>
            <a:endParaRPr/>
          </a:p>
          <a:p>
            <a:pPr indent="-311150" lvl="0" marL="457200" rtl="0" algn="l">
              <a:spcBef>
                <a:spcPts val="0"/>
              </a:spcBef>
              <a:spcAft>
                <a:spcPts val="0"/>
              </a:spcAft>
              <a:buSzPts val="1300"/>
              <a:buChar char="●"/>
            </a:pPr>
            <a:r>
              <a:rPr lang="en"/>
              <a:t>Contain letters (upper or lower case), numbers, and underscores</a:t>
            </a:r>
            <a:endParaRPr/>
          </a:p>
          <a:p>
            <a:pPr indent="0" lvl="0" marL="0" rtl="0" algn="l">
              <a:spcBef>
                <a:spcPts val="1600"/>
              </a:spcBef>
              <a:spcAft>
                <a:spcPts val="0"/>
              </a:spcAft>
              <a:buNone/>
            </a:pPr>
            <a:r>
              <a:rPr lang="en"/>
              <a:t>More info </a:t>
            </a:r>
            <a:r>
              <a:rPr lang="en" u="sng">
                <a:solidFill>
                  <a:schemeClr val="hlink"/>
                </a:solidFill>
                <a:hlinkClick r:id="rId3"/>
              </a:rPr>
              <a:t>here</a:t>
            </a:r>
            <a:r>
              <a:rPr lang="en"/>
              <a: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539" name="Google Shape;539;p56"/>
          <p:cNvPicPr preferRelativeResize="0"/>
          <p:nvPr/>
        </p:nvPicPr>
        <p:blipFill>
          <a:blip r:embed="rId4">
            <a:alphaModFix/>
          </a:blip>
          <a:stretch>
            <a:fillRect/>
          </a:stretch>
        </p:blipFill>
        <p:spPr>
          <a:xfrm>
            <a:off x="6988169" y="339519"/>
            <a:ext cx="1105950" cy="11059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5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an Empty Table Manually</a:t>
            </a:r>
            <a:endParaRPr/>
          </a:p>
        </p:txBody>
      </p:sp>
      <p:sp>
        <p:nvSpPr>
          <p:cNvPr id="545" name="Google Shape;545;p57"/>
          <p:cNvSpPr txBox="1"/>
          <p:nvPr>
            <p:ph idx="1" type="body"/>
          </p:nvPr>
        </p:nvSpPr>
        <p:spPr>
          <a:xfrm>
            <a:off x="1303800" y="1609050"/>
            <a:ext cx="5275500" cy="3425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Click on your project name under resources</a:t>
            </a:r>
            <a:endParaRPr/>
          </a:p>
          <a:p>
            <a:pPr indent="-311150" lvl="0" marL="457200" rtl="0" algn="l">
              <a:spcBef>
                <a:spcPts val="0"/>
              </a:spcBef>
              <a:spcAft>
                <a:spcPts val="0"/>
              </a:spcAft>
              <a:buSzPts val="1300"/>
              <a:buChar char="●"/>
            </a:pPr>
            <a:r>
              <a:rPr lang="en"/>
              <a:t>Create a new dataset</a:t>
            </a:r>
            <a:endParaRPr/>
          </a:p>
          <a:p>
            <a:pPr indent="-298450" lvl="1" marL="914400" rtl="0" algn="l">
              <a:spcBef>
                <a:spcPts val="0"/>
              </a:spcBef>
              <a:spcAft>
                <a:spcPts val="0"/>
              </a:spcAft>
              <a:buSzPts val="1100"/>
              <a:buChar char="○"/>
            </a:pPr>
            <a:r>
              <a:rPr lang="en"/>
              <a:t>On the right hand side click on CREATE DATASET</a:t>
            </a:r>
            <a:endParaRPr/>
          </a:p>
          <a:p>
            <a:pPr indent="-298450" lvl="1" marL="914400" rtl="0" algn="l">
              <a:spcBef>
                <a:spcPts val="0"/>
              </a:spcBef>
              <a:spcAft>
                <a:spcPts val="0"/>
              </a:spcAft>
              <a:buSzPts val="1100"/>
              <a:buChar char="○"/>
            </a:pPr>
            <a:r>
              <a:rPr lang="en"/>
              <a:t>Give a Dataset ID such as </a:t>
            </a:r>
            <a:r>
              <a:rPr lang="en">
                <a:highlight>
                  <a:srgbClr val="EFEFEF"/>
                </a:highlight>
              </a:rPr>
              <a:t>temp_dataset</a:t>
            </a:r>
            <a:endParaRPr>
              <a:highlight>
                <a:srgbClr val="EFEFEF"/>
              </a:highlight>
            </a:endParaRPr>
          </a:p>
          <a:p>
            <a:pPr indent="-298450" lvl="1" marL="914400" rtl="0" algn="l">
              <a:spcBef>
                <a:spcPts val="0"/>
              </a:spcBef>
              <a:spcAft>
                <a:spcPts val="0"/>
              </a:spcAft>
              <a:buSzPts val="1100"/>
              <a:buChar char="○"/>
            </a:pPr>
            <a:r>
              <a:rPr lang="en"/>
              <a:t>Optionally provide an expiration date for this dataset</a:t>
            </a:r>
            <a:endParaRPr/>
          </a:p>
          <a:p>
            <a:pPr indent="-298450" lvl="2" marL="1371600" rtl="0" algn="l">
              <a:spcBef>
                <a:spcPts val="0"/>
              </a:spcBef>
              <a:spcAft>
                <a:spcPts val="0"/>
              </a:spcAft>
              <a:buSzPts val="1100"/>
              <a:buChar char="■"/>
            </a:pPr>
            <a:r>
              <a:rPr b="1" lang="en"/>
              <a:t>Number of days after table creation: 3</a:t>
            </a:r>
            <a:endParaRPr b="1"/>
          </a:p>
          <a:p>
            <a:pPr indent="-298450" lvl="1" marL="914400" rtl="0" algn="l">
              <a:spcBef>
                <a:spcPts val="0"/>
              </a:spcBef>
              <a:spcAft>
                <a:spcPts val="0"/>
              </a:spcAft>
              <a:buSzPts val="1100"/>
              <a:buChar char="○"/>
            </a:pPr>
            <a:r>
              <a:rPr lang="en"/>
              <a:t>Click create</a:t>
            </a:r>
            <a:endParaRPr/>
          </a:p>
          <a:p>
            <a:pPr indent="-311150" lvl="0" marL="457200" rtl="0" algn="l">
              <a:spcBef>
                <a:spcPts val="0"/>
              </a:spcBef>
              <a:spcAft>
                <a:spcPts val="0"/>
              </a:spcAft>
              <a:buSzPts val="1300"/>
              <a:buChar char="●"/>
            </a:pPr>
            <a:r>
              <a:rPr lang="en"/>
              <a:t>Select the </a:t>
            </a:r>
            <a:r>
              <a:rPr lang="en" sz="1100">
                <a:highlight>
                  <a:srgbClr val="EFEFEF"/>
                </a:highlight>
              </a:rPr>
              <a:t>temp_dataset</a:t>
            </a:r>
            <a:r>
              <a:rPr lang="en"/>
              <a:t> dataset and click on CREATE TABLE</a:t>
            </a:r>
            <a:endParaRPr/>
          </a:p>
          <a:p>
            <a:pPr indent="-298450" lvl="1" marL="914400" rtl="0" algn="l">
              <a:spcBef>
                <a:spcPts val="0"/>
              </a:spcBef>
              <a:spcAft>
                <a:spcPts val="0"/>
              </a:spcAft>
              <a:buSzPts val="1100"/>
              <a:buChar char="○"/>
            </a:pPr>
            <a:r>
              <a:rPr lang="en"/>
              <a:t>For Dataset name, choose the appropriate dataset (</a:t>
            </a:r>
            <a:r>
              <a:rPr lang="en">
                <a:highlight>
                  <a:srgbClr val="EFEFEF"/>
                </a:highlight>
              </a:rPr>
              <a:t>temp_dataset</a:t>
            </a:r>
            <a:r>
              <a:rPr lang="en"/>
              <a:t>)</a:t>
            </a:r>
            <a:endParaRPr/>
          </a:p>
          <a:p>
            <a:pPr indent="-298450" lvl="1" marL="914400" rtl="0" algn="l">
              <a:spcBef>
                <a:spcPts val="0"/>
              </a:spcBef>
              <a:spcAft>
                <a:spcPts val="0"/>
              </a:spcAft>
              <a:buSzPts val="1100"/>
              <a:buChar char="○"/>
            </a:pPr>
            <a:r>
              <a:rPr lang="en"/>
              <a:t>In the Table name field, enter the name of the table you're creating in BigQuery (</a:t>
            </a:r>
            <a:r>
              <a:rPr lang="en">
                <a:highlight>
                  <a:srgbClr val="EFEFEF"/>
                </a:highlight>
              </a:rPr>
              <a:t>my_table</a:t>
            </a:r>
            <a:r>
              <a:rPr lang="en"/>
              <a:t>)</a:t>
            </a:r>
            <a:endParaRPr/>
          </a:p>
          <a:p>
            <a:pPr indent="-298450" lvl="1" marL="914400" rtl="0" algn="l">
              <a:spcBef>
                <a:spcPts val="0"/>
              </a:spcBef>
              <a:spcAft>
                <a:spcPts val="0"/>
              </a:spcAft>
              <a:buSzPts val="1100"/>
              <a:buChar char="○"/>
            </a:pPr>
            <a:r>
              <a:rPr lang="en"/>
              <a:t>Verify that Table type is set to Native table</a:t>
            </a:r>
            <a:endParaRPr/>
          </a:p>
          <a:p>
            <a:pPr indent="-298450" lvl="1" marL="914400" rtl="0" algn="l">
              <a:spcBef>
                <a:spcPts val="0"/>
              </a:spcBef>
              <a:spcAft>
                <a:spcPts val="0"/>
              </a:spcAft>
              <a:buSzPts val="1100"/>
              <a:buChar char="○"/>
            </a:pPr>
            <a:r>
              <a:rPr lang="en"/>
              <a:t>In the Schema section, enter the schema definition. Enter schema information manually by adding one field at a time. You will need to specify the name, type and mode of each column</a:t>
            </a:r>
            <a:endParaRPr/>
          </a:p>
          <a:p>
            <a:pPr indent="-298450" lvl="1" marL="914400" rtl="0" algn="l">
              <a:spcBef>
                <a:spcPts val="0"/>
              </a:spcBef>
              <a:spcAft>
                <a:spcPts val="0"/>
              </a:spcAft>
              <a:buSzPts val="1100"/>
              <a:buChar char="○"/>
            </a:pPr>
            <a:r>
              <a:rPr lang="en"/>
              <a:t>In the Advanced options section, leave the default values</a:t>
            </a:r>
            <a:endParaRPr/>
          </a:p>
          <a:p>
            <a:pPr indent="-298450" lvl="1" marL="914400" rtl="0" algn="l">
              <a:spcBef>
                <a:spcPts val="0"/>
              </a:spcBef>
              <a:spcAft>
                <a:spcPts val="0"/>
              </a:spcAft>
              <a:buSzPts val="1100"/>
              <a:buChar char="○"/>
            </a:pPr>
            <a:r>
              <a:rPr lang="en"/>
              <a:t>Click Create table</a:t>
            </a:r>
            <a:endParaRPr/>
          </a:p>
        </p:txBody>
      </p:sp>
      <p:pic>
        <p:nvPicPr>
          <p:cNvPr id="546" name="Google Shape;546;p57"/>
          <p:cNvPicPr preferRelativeResize="0"/>
          <p:nvPr/>
        </p:nvPicPr>
        <p:blipFill>
          <a:blip r:embed="rId3">
            <a:alphaModFix/>
          </a:blip>
          <a:stretch>
            <a:fillRect/>
          </a:stretch>
        </p:blipFill>
        <p:spPr>
          <a:xfrm>
            <a:off x="6646200" y="1726900"/>
            <a:ext cx="2338649" cy="3015349"/>
          </a:xfrm>
          <a:prstGeom prst="rect">
            <a:avLst/>
          </a:prstGeom>
          <a:noFill/>
          <a:ln>
            <a:noFill/>
          </a:ln>
          <a:effectLst>
            <a:outerShdw blurRad="57150" rotWithShape="0" algn="bl" dir="5400000" dist="19050">
              <a:srgbClr val="000000">
                <a:alpha val="50000"/>
              </a:srgbClr>
            </a:outerShdw>
          </a:effectLst>
        </p:spPr>
      </p:pic>
      <p:pic>
        <p:nvPicPr>
          <p:cNvPr id="547" name="Google Shape;547;p57"/>
          <p:cNvPicPr preferRelativeResize="0"/>
          <p:nvPr/>
        </p:nvPicPr>
        <p:blipFill>
          <a:blip r:embed="rId4">
            <a:alphaModFix/>
          </a:blip>
          <a:stretch>
            <a:fillRect/>
          </a:stretch>
        </p:blipFill>
        <p:spPr>
          <a:xfrm>
            <a:off x="7369169" y="339519"/>
            <a:ext cx="1105950" cy="11059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5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 the Dataset Description</a:t>
            </a:r>
            <a:endParaRPr/>
          </a:p>
        </p:txBody>
      </p:sp>
      <p:sp>
        <p:nvSpPr>
          <p:cNvPr id="553" name="Google Shape;553;p5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 on the </a:t>
            </a:r>
            <a:r>
              <a:rPr lang="en">
                <a:highlight>
                  <a:srgbClr val="EFEFEF"/>
                </a:highlight>
              </a:rPr>
              <a:t>temp_dataset</a:t>
            </a:r>
            <a:r>
              <a:rPr lang="en"/>
              <a:t> dataset and modify the description to something like:</a:t>
            </a:r>
            <a:endParaRPr/>
          </a:p>
          <a:p>
            <a:pPr indent="0" lvl="0" marL="0" rtl="0" algn="l">
              <a:spcBef>
                <a:spcPts val="1600"/>
              </a:spcBef>
              <a:spcAft>
                <a:spcPts val="1600"/>
              </a:spcAft>
              <a:buNone/>
            </a:pPr>
            <a:r>
              <a:rPr lang="en"/>
              <a:t>Tables in this temporary dataset have an expiration of 3 days and are used for practice.</a:t>
            </a:r>
            <a:endParaRPr/>
          </a:p>
        </p:txBody>
      </p:sp>
      <p:pic>
        <p:nvPicPr>
          <p:cNvPr id="554" name="Google Shape;554;p58"/>
          <p:cNvPicPr preferRelativeResize="0"/>
          <p:nvPr/>
        </p:nvPicPr>
        <p:blipFill>
          <a:blip r:embed="rId3">
            <a:alphaModFix/>
          </a:blip>
          <a:stretch>
            <a:fillRect/>
          </a:stretch>
        </p:blipFill>
        <p:spPr>
          <a:xfrm>
            <a:off x="6988169" y="339519"/>
            <a:ext cx="1105950" cy="11059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5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 Statement</a:t>
            </a:r>
            <a:endParaRPr/>
          </a:p>
        </p:txBody>
      </p:sp>
      <p:sp>
        <p:nvSpPr>
          <p:cNvPr id="560" name="Google Shape;560;p5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the INSERT statement when you want to add new rows to a table.</a:t>
            </a:r>
            <a:endParaRPr/>
          </a:p>
          <a:p>
            <a:pPr indent="0" lvl="0" marL="0" rtl="0" algn="l">
              <a:spcBef>
                <a:spcPts val="0"/>
              </a:spcBef>
              <a:spcAft>
                <a:spcPts val="0"/>
              </a:spcAft>
              <a:buNone/>
            </a:pPr>
            <a:r>
              <a:t/>
            </a:r>
            <a:endParaRPr>
              <a:highlight>
                <a:srgbClr val="EFEFEF"/>
              </a:highlight>
            </a:endParaRPr>
          </a:p>
          <a:p>
            <a:pPr indent="0" lvl="0" marL="0" rtl="0" algn="l">
              <a:spcBef>
                <a:spcPts val="0"/>
              </a:spcBef>
              <a:spcAft>
                <a:spcPts val="0"/>
              </a:spcAft>
              <a:buNone/>
            </a:pPr>
            <a:r>
              <a:rPr lang="en">
                <a:highlight>
                  <a:srgbClr val="EFEFEF"/>
                </a:highlight>
              </a:rPr>
              <a:t>CREATE OR REPLACE TABLE temp_dataset.sales </a:t>
            </a:r>
            <a:endParaRPr>
              <a:highlight>
                <a:srgbClr val="EFEFEF"/>
              </a:highlight>
            </a:endParaRPr>
          </a:p>
          <a:p>
            <a:pPr indent="0" lvl="0" marL="0" rtl="0" algn="l">
              <a:spcBef>
                <a:spcPts val="0"/>
              </a:spcBef>
              <a:spcAft>
                <a:spcPts val="0"/>
              </a:spcAft>
              <a:buNone/>
            </a:pPr>
            <a:r>
              <a:rPr lang="en">
                <a:highlight>
                  <a:srgbClr val="EFEFEF"/>
                </a:highlight>
              </a:rPr>
              <a:t>(SKU STRING,</a:t>
            </a:r>
            <a:endParaRPr>
              <a:highlight>
                <a:srgbClr val="EFEFEF"/>
              </a:highlight>
            </a:endParaRPr>
          </a:p>
          <a:p>
            <a:pPr indent="0" lvl="0" marL="0" rtl="0" algn="l">
              <a:spcBef>
                <a:spcPts val="0"/>
              </a:spcBef>
              <a:spcAft>
                <a:spcPts val="0"/>
              </a:spcAft>
              <a:buNone/>
            </a:pPr>
            <a:r>
              <a:rPr lang="en">
                <a:highlight>
                  <a:srgbClr val="EFEFEF"/>
                </a:highlight>
              </a:rPr>
              <a:t> total_ordered INT64)</a:t>
            </a:r>
            <a:endParaRPr>
              <a:highlight>
                <a:srgbClr val="EFEFEF"/>
              </a:highlight>
            </a:endParaRPr>
          </a:p>
          <a:p>
            <a:pPr indent="0" lvl="0" marL="0" rtl="0" algn="l">
              <a:spcBef>
                <a:spcPts val="0"/>
              </a:spcBef>
              <a:spcAft>
                <a:spcPts val="0"/>
              </a:spcAft>
              <a:buNone/>
            </a:pPr>
            <a:r>
              <a:t/>
            </a:r>
            <a:endParaRPr>
              <a:highlight>
                <a:srgbClr val="EFEFEF"/>
              </a:highlight>
            </a:endParaRPr>
          </a:p>
          <a:p>
            <a:pPr indent="0" lvl="0" marL="0" rtl="0" algn="l">
              <a:spcBef>
                <a:spcPts val="0"/>
              </a:spcBef>
              <a:spcAft>
                <a:spcPts val="0"/>
              </a:spcAft>
              <a:buNone/>
            </a:pPr>
            <a:r>
              <a:t/>
            </a:r>
            <a:endParaRPr>
              <a:highlight>
                <a:srgbClr val="EFEFEF"/>
              </a:highlight>
            </a:endParaRPr>
          </a:p>
          <a:p>
            <a:pPr indent="0" lvl="0" marL="0" rtl="0" algn="l">
              <a:spcBef>
                <a:spcPts val="0"/>
              </a:spcBef>
              <a:spcAft>
                <a:spcPts val="0"/>
              </a:spcAft>
              <a:buNone/>
            </a:pPr>
            <a:r>
              <a:rPr b="1" lang="en">
                <a:highlight>
                  <a:srgbClr val="EFEFEF"/>
                </a:highlight>
              </a:rPr>
              <a:t>INSERT INTO</a:t>
            </a:r>
            <a:r>
              <a:rPr lang="en">
                <a:highlight>
                  <a:srgbClr val="EFEFEF"/>
                </a:highlight>
              </a:rPr>
              <a:t> temp_dataset.sales</a:t>
            </a:r>
            <a:endParaRPr>
              <a:highlight>
                <a:srgbClr val="EFEFEF"/>
              </a:highlight>
            </a:endParaRPr>
          </a:p>
          <a:p>
            <a:pPr indent="0" lvl="0" marL="0" rtl="0" algn="l">
              <a:spcBef>
                <a:spcPts val="0"/>
              </a:spcBef>
              <a:spcAft>
                <a:spcPts val="0"/>
              </a:spcAft>
              <a:buNone/>
            </a:pPr>
            <a:r>
              <a:rPr lang="en">
                <a:highlight>
                  <a:srgbClr val="EFEFEF"/>
                </a:highlight>
              </a:rPr>
              <a:t>(SKU, total_ordered)</a:t>
            </a:r>
            <a:endParaRPr>
              <a:highlight>
                <a:srgbClr val="EFEFEF"/>
              </a:highlight>
            </a:endParaRPr>
          </a:p>
          <a:p>
            <a:pPr indent="0" lvl="0" marL="0" rtl="0" algn="l">
              <a:spcBef>
                <a:spcPts val="0"/>
              </a:spcBef>
              <a:spcAft>
                <a:spcPts val="0"/>
              </a:spcAft>
              <a:buNone/>
            </a:pPr>
            <a:r>
              <a:rPr lang="en">
                <a:highlight>
                  <a:srgbClr val="EFEFEF"/>
                </a:highlight>
              </a:rPr>
              <a:t>VALUES('GGOEGHPA002910', 101)</a:t>
            </a:r>
            <a:endParaRPr>
              <a:highlight>
                <a:srgbClr val="EFEFEF"/>
              </a:highlight>
            </a:endParaRPr>
          </a:p>
        </p:txBody>
      </p:sp>
      <p:pic>
        <p:nvPicPr>
          <p:cNvPr id="561" name="Google Shape;561;p59"/>
          <p:cNvPicPr preferRelativeResize="0"/>
          <p:nvPr/>
        </p:nvPicPr>
        <p:blipFill>
          <a:blip r:embed="rId3">
            <a:alphaModFix/>
          </a:blip>
          <a:stretch>
            <a:fillRect/>
          </a:stretch>
        </p:blipFill>
        <p:spPr>
          <a:xfrm>
            <a:off x="6988169" y="339519"/>
            <a:ext cx="1105950" cy="11059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6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EFEFEF"/>
                </a:highlight>
              </a:rPr>
              <a:t>CREATE TABLE</a:t>
            </a:r>
            <a:r>
              <a:rPr lang="en"/>
              <a:t> Statement</a:t>
            </a:r>
            <a:endParaRPr/>
          </a:p>
        </p:txBody>
      </p:sp>
      <p:sp>
        <p:nvSpPr>
          <p:cNvPr id="567" name="Google Shape;567;p60"/>
          <p:cNvSpPr txBox="1"/>
          <p:nvPr>
            <p:ph idx="1" type="body"/>
          </p:nvPr>
        </p:nvSpPr>
        <p:spPr>
          <a:xfrm>
            <a:off x="1208400" y="1396625"/>
            <a:ext cx="6470100" cy="353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arenR"/>
            </a:pPr>
            <a:r>
              <a:rPr b="1" lang="en"/>
              <a:t>Simple CREATE TABLE statement:</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311150" lvl="0" marL="457200" rtl="0" algn="l">
              <a:spcBef>
                <a:spcPts val="0"/>
              </a:spcBef>
              <a:spcAft>
                <a:spcPts val="0"/>
              </a:spcAft>
              <a:buSzPts val="1300"/>
              <a:buAutoNum type="arabicParenR"/>
            </a:pPr>
            <a:r>
              <a:rPr b="1" lang="en"/>
              <a:t>Using more options:</a:t>
            </a:r>
            <a:endParaRPr b="1"/>
          </a:p>
          <a:p>
            <a:pPr indent="0" lvl="0" marL="457200" rtl="0" algn="l">
              <a:spcBef>
                <a:spcPts val="0"/>
              </a:spcBef>
              <a:spcAft>
                <a:spcPts val="0"/>
              </a:spcAft>
              <a:buNone/>
            </a:pPr>
            <a:r>
              <a:t/>
            </a:r>
            <a:endParaRPr b="1"/>
          </a:p>
          <a:p>
            <a:pPr indent="0" lvl="0" marL="0" rtl="0" algn="l">
              <a:spcBef>
                <a:spcPts val="0"/>
              </a:spcBef>
              <a:spcAft>
                <a:spcPts val="0"/>
              </a:spcAft>
              <a:buNone/>
            </a:pPr>
            <a:r>
              <a:t/>
            </a:r>
            <a:endParaRPr>
              <a:highlight>
                <a:srgbClr val="EFEFEF"/>
              </a:highlight>
            </a:endParaRPr>
          </a:p>
          <a:p>
            <a:pPr indent="0" lvl="0" marL="0" rtl="0" algn="l">
              <a:spcBef>
                <a:spcPts val="0"/>
              </a:spcBef>
              <a:spcAft>
                <a:spcPts val="0"/>
              </a:spcAft>
              <a:buNone/>
            </a:pPr>
            <a:r>
              <a:t/>
            </a:r>
            <a:endParaRPr>
              <a:highlight>
                <a:srgbClr val="EFEFEF"/>
              </a:highlight>
            </a:endParaRPr>
          </a:p>
          <a:p>
            <a:pPr indent="0" lvl="0" marL="0" rtl="0" algn="l">
              <a:spcBef>
                <a:spcPts val="0"/>
              </a:spcBef>
              <a:spcAft>
                <a:spcPts val="0"/>
              </a:spcAft>
              <a:buNone/>
            </a:pPr>
            <a:r>
              <a:t/>
            </a:r>
            <a:endParaRPr>
              <a:highlight>
                <a:srgbClr val="EFEFEF"/>
              </a:highlight>
            </a:endParaRPr>
          </a:p>
          <a:p>
            <a:pPr indent="0" lvl="0" marL="0" rtl="0" algn="l">
              <a:spcBef>
                <a:spcPts val="0"/>
              </a:spcBef>
              <a:spcAft>
                <a:spcPts val="0"/>
              </a:spcAft>
              <a:buNone/>
            </a:pPr>
            <a:r>
              <a:t/>
            </a:r>
            <a:endParaRPr>
              <a:highlight>
                <a:srgbClr val="EFEFEF"/>
              </a:highlight>
            </a:endParaRPr>
          </a:p>
          <a:p>
            <a:pPr indent="0" lvl="0" marL="0" rtl="0" algn="l">
              <a:spcBef>
                <a:spcPts val="0"/>
              </a:spcBef>
              <a:spcAft>
                <a:spcPts val="0"/>
              </a:spcAft>
              <a:buNone/>
            </a:pPr>
            <a:r>
              <a:t/>
            </a:r>
            <a:endParaRPr>
              <a:highlight>
                <a:srgbClr val="EFEFEF"/>
              </a:highlight>
            </a:endParaRPr>
          </a:p>
          <a:p>
            <a:pPr indent="0" lvl="0" marL="0" rtl="0" algn="l">
              <a:spcBef>
                <a:spcPts val="0"/>
              </a:spcBef>
              <a:spcAft>
                <a:spcPts val="0"/>
              </a:spcAft>
              <a:buNone/>
            </a:pPr>
            <a:r>
              <a:t/>
            </a:r>
            <a:endParaRPr>
              <a:highlight>
                <a:srgbClr val="EFEFEF"/>
              </a:highlight>
            </a:endParaRPr>
          </a:p>
          <a:p>
            <a:pPr indent="0" lvl="0" marL="0" rtl="0" algn="l">
              <a:spcBef>
                <a:spcPts val="0"/>
              </a:spcBef>
              <a:spcAft>
                <a:spcPts val="0"/>
              </a:spcAft>
              <a:buNone/>
            </a:pPr>
            <a:r>
              <a:t/>
            </a:r>
            <a:endParaRPr>
              <a:solidFill>
                <a:srgbClr val="CC0000"/>
              </a:solidFill>
            </a:endParaRPr>
          </a:p>
          <a:p>
            <a:pPr indent="0" lvl="0" marL="0" rtl="0" algn="l">
              <a:spcBef>
                <a:spcPts val="0"/>
              </a:spcBef>
              <a:spcAft>
                <a:spcPts val="0"/>
              </a:spcAft>
              <a:buNone/>
            </a:pPr>
            <a:r>
              <a:rPr lang="en">
                <a:solidFill>
                  <a:srgbClr val="CC0000"/>
                </a:solidFill>
              </a:rPr>
              <a:t>NOTE: my_table2 already exists, so the query above won’t do anything. Relace </a:t>
            </a:r>
            <a:r>
              <a:rPr lang="en">
                <a:solidFill>
                  <a:srgbClr val="CC0000"/>
                </a:solidFill>
                <a:highlight>
                  <a:srgbClr val="EFEFEF"/>
                </a:highlight>
              </a:rPr>
              <a:t>CREATE TABLE IF NOT EXISTS</a:t>
            </a:r>
            <a:r>
              <a:rPr lang="en">
                <a:solidFill>
                  <a:srgbClr val="CC0000"/>
                </a:solidFill>
              </a:rPr>
              <a:t> with </a:t>
            </a:r>
            <a:r>
              <a:rPr lang="en">
                <a:solidFill>
                  <a:srgbClr val="CC0000"/>
                </a:solidFill>
                <a:highlight>
                  <a:srgbClr val="EFEFEF"/>
                </a:highlight>
              </a:rPr>
              <a:t>CREATE OR REPLACE TABLE</a:t>
            </a:r>
            <a:r>
              <a:rPr lang="en">
                <a:solidFill>
                  <a:srgbClr val="CC0000"/>
                </a:solidFill>
              </a:rPr>
              <a:t>.</a:t>
            </a:r>
            <a:endParaRPr>
              <a:solidFill>
                <a:srgbClr val="CC0000"/>
              </a:solidFill>
            </a:endParaRPr>
          </a:p>
          <a:p>
            <a:pPr indent="0" lvl="0" marL="0" rtl="0" algn="l">
              <a:spcBef>
                <a:spcPts val="0"/>
              </a:spcBef>
              <a:spcAft>
                <a:spcPts val="1600"/>
              </a:spcAft>
              <a:buNone/>
            </a:pPr>
            <a:r>
              <a:t/>
            </a:r>
            <a:endParaRPr/>
          </a:p>
        </p:txBody>
      </p:sp>
      <p:sp>
        <p:nvSpPr>
          <p:cNvPr id="568" name="Google Shape;568;p60"/>
          <p:cNvSpPr/>
          <p:nvPr/>
        </p:nvSpPr>
        <p:spPr>
          <a:xfrm>
            <a:off x="4408875" y="1446300"/>
            <a:ext cx="3269700" cy="1281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2"/>
                </a:solidFill>
                <a:highlight>
                  <a:srgbClr val="EFEFEF"/>
                </a:highlight>
                <a:latin typeface="Nunito"/>
                <a:ea typeface="Nunito"/>
                <a:cs typeface="Nunito"/>
                <a:sym typeface="Nunito"/>
              </a:rPr>
              <a:t>CREATE TABLE temp_dataset.my_table2</a:t>
            </a:r>
            <a:endParaRPr sz="1300">
              <a:solidFill>
                <a:schemeClr val="dk2"/>
              </a:solidFill>
              <a:highlight>
                <a:srgbClr val="EFEFEF"/>
              </a:highlight>
              <a:latin typeface="Nunito"/>
              <a:ea typeface="Nunito"/>
              <a:cs typeface="Nunito"/>
              <a:sym typeface="Nunito"/>
            </a:endParaRPr>
          </a:p>
          <a:p>
            <a:pPr indent="0" lvl="0" marL="0" rtl="0" algn="l">
              <a:lnSpc>
                <a:spcPct val="115000"/>
              </a:lnSpc>
              <a:spcBef>
                <a:spcPts val="0"/>
              </a:spcBef>
              <a:spcAft>
                <a:spcPts val="0"/>
              </a:spcAft>
              <a:buNone/>
            </a:pPr>
            <a:r>
              <a:rPr lang="en" sz="1300">
                <a:solidFill>
                  <a:schemeClr val="dk2"/>
                </a:solidFill>
                <a:highlight>
                  <a:srgbClr val="EFEFEF"/>
                </a:highlight>
                <a:latin typeface="Nunito"/>
                <a:ea typeface="Nunito"/>
                <a:cs typeface="Nunito"/>
                <a:sym typeface="Nunito"/>
              </a:rPr>
              <a:t>(</a:t>
            </a:r>
            <a:endParaRPr sz="1300">
              <a:solidFill>
                <a:schemeClr val="dk2"/>
              </a:solidFill>
              <a:highlight>
                <a:srgbClr val="EFEFEF"/>
              </a:highlight>
              <a:latin typeface="Nunito"/>
              <a:ea typeface="Nunito"/>
              <a:cs typeface="Nunito"/>
              <a:sym typeface="Nunito"/>
            </a:endParaRPr>
          </a:p>
          <a:p>
            <a:pPr indent="0" lvl="0" marL="0" rtl="0" algn="l">
              <a:lnSpc>
                <a:spcPct val="115000"/>
              </a:lnSpc>
              <a:spcBef>
                <a:spcPts val="0"/>
              </a:spcBef>
              <a:spcAft>
                <a:spcPts val="0"/>
              </a:spcAft>
              <a:buNone/>
            </a:pPr>
            <a:r>
              <a:rPr lang="en" sz="1300">
                <a:solidFill>
                  <a:schemeClr val="dk2"/>
                </a:solidFill>
                <a:highlight>
                  <a:srgbClr val="EFEFEF"/>
                </a:highlight>
                <a:latin typeface="Nunito"/>
                <a:ea typeface="Nunito"/>
                <a:cs typeface="Nunito"/>
                <a:sym typeface="Nunito"/>
              </a:rPr>
              <a:t>  name STRING, </a:t>
            </a:r>
            <a:endParaRPr sz="1300">
              <a:solidFill>
                <a:schemeClr val="dk2"/>
              </a:solidFill>
              <a:highlight>
                <a:srgbClr val="EFEFEF"/>
              </a:highlight>
              <a:latin typeface="Nunito"/>
              <a:ea typeface="Nunito"/>
              <a:cs typeface="Nunito"/>
              <a:sym typeface="Nunito"/>
            </a:endParaRPr>
          </a:p>
          <a:p>
            <a:pPr indent="0" lvl="0" marL="0" rtl="0" algn="l">
              <a:lnSpc>
                <a:spcPct val="115000"/>
              </a:lnSpc>
              <a:spcBef>
                <a:spcPts val="0"/>
              </a:spcBef>
              <a:spcAft>
                <a:spcPts val="0"/>
              </a:spcAft>
              <a:buNone/>
            </a:pPr>
            <a:r>
              <a:rPr lang="en" sz="1300">
                <a:solidFill>
                  <a:schemeClr val="dk2"/>
                </a:solidFill>
                <a:highlight>
                  <a:srgbClr val="EFEFEF"/>
                </a:highlight>
                <a:latin typeface="Nunito"/>
                <a:ea typeface="Nunito"/>
                <a:cs typeface="Nunito"/>
                <a:sym typeface="Nunito"/>
              </a:rPr>
              <a:t>  age INT64</a:t>
            </a:r>
            <a:endParaRPr sz="1300">
              <a:solidFill>
                <a:schemeClr val="dk2"/>
              </a:solidFill>
              <a:highlight>
                <a:srgbClr val="EFEFEF"/>
              </a:highlight>
              <a:latin typeface="Nunito"/>
              <a:ea typeface="Nunito"/>
              <a:cs typeface="Nunito"/>
              <a:sym typeface="Nunito"/>
            </a:endParaRPr>
          </a:p>
          <a:p>
            <a:pPr indent="0" lvl="0" marL="0" rtl="0" algn="l">
              <a:lnSpc>
                <a:spcPct val="115000"/>
              </a:lnSpc>
              <a:spcBef>
                <a:spcPts val="0"/>
              </a:spcBef>
              <a:spcAft>
                <a:spcPts val="0"/>
              </a:spcAft>
              <a:buNone/>
            </a:pPr>
            <a:r>
              <a:rPr lang="en" sz="1300">
                <a:solidFill>
                  <a:schemeClr val="dk2"/>
                </a:solidFill>
                <a:highlight>
                  <a:srgbClr val="EFEFEF"/>
                </a:highlight>
                <a:latin typeface="Nunito"/>
                <a:ea typeface="Nunito"/>
                <a:cs typeface="Nunito"/>
                <a:sym typeface="Nunito"/>
              </a:rPr>
              <a:t>)</a:t>
            </a:r>
            <a:endParaRPr/>
          </a:p>
        </p:txBody>
      </p:sp>
      <p:sp>
        <p:nvSpPr>
          <p:cNvPr id="569" name="Google Shape;569;p60"/>
          <p:cNvSpPr/>
          <p:nvPr/>
        </p:nvSpPr>
        <p:spPr>
          <a:xfrm>
            <a:off x="1784725" y="2803800"/>
            <a:ext cx="5899200" cy="1549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2"/>
                </a:solidFill>
                <a:highlight>
                  <a:srgbClr val="EFEFEF"/>
                </a:highlight>
                <a:latin typeface="Nunito"/>
                <a:ea typeface="Nunito"/>
                <a:cs typeface="Nunito"/>
                <a:sym typeface="Nunito"/>
              </a:rPr>
              <a:t>CREATE TABLE IF NOT EXISTS temp_dataset.my_table2</a:t>
            </a:r>
            <a:endParaRPr sz="1300">
              <a:solidFill>
                <a:schemeClr val="dk2"/>
              </a:solidFill>
              <a:highlight>
                <a:srgbClr val="EFEFEF"/>
              </a:highlight>
              <a:latin typeface="Nunito"/>
              <a:ea typeface="Nunito"/>
              <a:cs typeface="Nunito"/>
              <a:sym typeface="Nunito"/>
            </a:endParaRPr>
          </a:p>
          <a:p>
            <a:pPr indent="0" lvl="0" marL="0" rtl="0" algn="l">
              <a:lnSpc>
                <a:spcPct val="115000"/>
              </a:lnSpc>
              <a:spcBef>
                <a:spcPts val="0"/>
              </a:spcBef>
              <a:spcAft>
                <a:spcPts val="0"/>
              </a:spcAft>
              <a:buNone/>
            </a:pPr>
            <a:r>
              <a:rPr lang="en" sz="1300">
                <a:solidFill>
                  <a:schemeClr val="dk2"/>
                </a:solidFill>
                <a:highlight>
                  <a:srgbClr val="EFEFEF"/>
                </a:highlight>
                <a:latin typeface="Nunito"/>
                <a:ea typeface="Nunito"/>
                <a:cs typeface="Nunito"/>
                <a:sym typeface="Nunito"/>
              </a:rPr>
              <a:t>(</a:t>
            </a:r>
            <a:endParaRPr sz="1300">
              <a:solidFill>
                <a:schemeClr val="dk2"/>
              </a:solidFill>
              <a:highlight>
                <a:srgbClr val="EFEFEF"/>
              </a:highlight>
              <a:latin typeface="Nunito"/>
              <a:ea typeface="Nunito"/>
              <a:cs typeface="Nunito"/>
              <a:sym typeface="Nunito"/>
            </a:endParaRPr>
          </a:p>
          <a:p>
            <a:pPr indent="0" lvl="0" marL="0" rtl="0" algn="l">
              <a:lnSpc>
                <a:spcPct val="115000"/>
              </a:lnSpc>
              <a:spcBef>
                <a:spcPts val="0"/>
              </a:spcBef>
              <a:spcAft>
                <a:spcPts val="0"/>
              </a:spcAft>
              <a:buNone/>
            </a:pPr>
            <a:r>
              <a:rPr lang="en" sz="1300">
                <a:solidFill>
                  <a:schemeClr val="dk2"/>
                </a:solidFill>
                <a:highlight>
                  <a:srgbClr val="EFEFEF"/>
                </a:highlight>
                <a:latin typeface="Nunito"/>
                <a:ea typeface="Nunito"/>
                <a:cs typeface="Nunito"/>
                <a:sym typeface="Nunito"/>
              </a:rPr>
              <a:t>  name STRING NOT NULL OPTIONS(description="A required STRING field"),</a:t>
            </a:r>
            <a:endParaRPr sz="1300">
              <a:solidFill>
                <a:schemeClr val="dk2"/>
              </a:solidFill>
              <a:highlight>
                <a:srgbClr val="EFEFEF"/>
              </a:highlight>
              <a:latin typeface="Nunito"/>
              <a:ea typeface="Nunito"/>
              <a:cs typeface="Nunito"/>
              <a:sym typeface="Nunito"/>
            </a:endParaRPr>
          </a:p>
          <a:p>
            <a:pPr indent="0" lvl="0" marL="0" rtl="0" algn="l">
              <a:lnSpc>
                <a:spcPct val="115000"/>
              </a:lnSpc>
              <a:spcBef>
                <a:spcPts val="0"/>
              </a:spcBef>
              <a:spcAft>
                <a:spcPts val="0"/>
              </a:spcAft>
              <a:buNone/>
            </a:pPr>
            <a:r>
              <a:rPr lang="en" sz="1300">
                <a:solidFill>
                  <a:schemeClr val="dk2"/>
                </a:solidFill>
                <a:highlight>
                  <a:srgbClr val="EFEFEF"/>
                </a:highlight>
                <a:latin typeface="Nunito"/>
                <a:ea typeface="Nunito"/>
                <a:cs typeface="Nunito"/>
                <a:sym typeface="Nunito"/>
              </a:rPr>
              <a:t>  age INT64 OPTIONS(description="An optional INT64 field")</a:t>
            </a:r>
            <a:endParaRPr sz="1300">
              <a:solidFill>
                <a:schemeClr val="dk2"/>
              </a:solidFill>
              <a:highlight>
                <a:srgbClr val="EFEFEF"/>
              </a:highlight>
              <a:latin typeface="Nunito"/>
              <a:ea typeface="Nunito"/>
              <a:cs typeface="Nunito"/>
              <a:sym typeface="Nunito"/>
            </a:endParaRPr>
          </a:p>
          <a:p>
            <a:pPr indent="0" lvl="0" marL="0" rtl="0" algn="l">
              <a:lnSpc>
                <a:spcPct val="115000"/>
              </a:lnSpc>
              <a:spcBef>
                <a:spcPts val="0"/>
              </a:spcBef>
              <a:spcAft>
                <a:spcPts val="0"/>
              </a:spcAft>
              <a:buNone/>
            </a:pPr>
            <a:r>
              <a:rPr lang="en" sz="1300">
                <a:solidFill>
                  <a:schemeClr val="dk2"/>
                </a:solidFill>
                <a:highlight>
                  <a:srgbClr val="EFEFEF"/>
                </a:highlight>
                <a:latin typeface="Nunito"/>
                <a:ea typeface="Nunito"/>
                <a:cs typeface="Nunito"/>
                <a:sym typeface="Nunito"/>
              </a:rPr>
              <a:t>)</a:t>
            </a:r>
            <a:endParaRPr sz="1300">
              <a:solidFill>
                <a:schemeClr val="dk2"/>
              </a:solidFill>
              <a:highlight>
                <a:srgbClr val="EFEFEF"/>
              </a:highlight>
              <a:latin typeface="Nunito"/>
              <a:ea typeface="Nunito"/>
              <a:cs typeface="Nunito"/>
              <a:sym typeface="Nunito"/>
            </a:endParaRPr>
          </a:p>
          <a:p>
            <a:pPr indent="0" lvl="0" marL="0" rtl="0" algn="l">
              <a:lnSpc>
                <a:spcPct val="115000"/>
              </a:lnSpc>
              <a:spcBef>
                <a:spcPts val="0"/>
              </a:spcBef>
              <a:spcAft>
                <a:spcPts val="0"/>
              </a:spcAft>
              <a:buNone/>
            </a:pPr>
            <a:r>
              <a:rPr lang="en" sz="1300">
                <a:solidFill>
                  <a:schemeClr val="dk2"/>
                </a:solidFill>
                <a:highlight>
                  <a:srgbClr val="EFEFEF"/>
                </a:highlight>
                <a:latin typeface="Nunito"/>
                <a:ea typeface="Nunito"/>
                <a:cs typeface="Nunito"/>
                <a:sym typeface="Nunito"/>
              </a:rPr>
              <a:t>OPTIONS(description="Created by a SQL command")</a:t>
            </a:r>
            <a:endParaRPr/>
          </a:p>
        </p:txBody>
      </p:sp>
      <p:pic>
        <p:nvPicPr>
          <p:cNvPr id="570" name="Google Shape;570;p60"/>
          <p:cNvPicPr preferRelativeResize="0"/>
          <p:nvPr/>
        </p:nvPicPr>
        <p:blipFill>
          <a:blip r:embed="rId3">
            <a:alphaModFix/>
          </a:blip>
          <a:stretch>
            <a:fillRect/>
          </a:stretch>
        </p:blipFill>
        <p:spPr>
          <a:xfrm>
            <a:off x="7573144" y="264144"/>
            <a:ext cx="1105950" cy="11059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6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Table From a Query Result</a:t>
            </a:r>
            <a:endParaRPr/>
          </a:p>
        </p:txBody>
      </p:sp>
      <p:sp>
        <p:nvSpPr>
          <p:cNvPr id="576" name="Google Shape;576;p61"/>
          <p:cNvSpPr txBox="1"/>
          <p:nvPr>
            <p:ph idx="1" type="body"/>
          </p:nvPr>
        </p:nvSpPr>
        <p:spPr>
          <a:xfrm>
            <a:off x="1303800" y="1685250"/>
            <a:ext cx="4375800" cy="2808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Run the following query:</a:t>
            </a:r>
            <a:endParaRPr>
              <a:highlight>
                <a:srgbClr val="EFEFEF"/>
              </a:highlight>
            </a:endParaRPr>
          </a:p>
          <a:p>
            <a:pPr indent="0" lvl="0" marL="0" rtl="0" algn="l">
              <a:spcBef>
                <a:spcPts val="1600"/>
              </a:spcBef>
              <a:spcAft>
                <a:spcPts val="0"/>
              </a:spcAft>
              <a:buNone/>
            </a:pPr>
            <a:r>
              <a:rPr lang="en">
                <a:highlight>
                  <a:srgbClr val="EFEFEF"/>
                </a:highlight>
              </a:rPr>
              <a:t>SELECT * EXCEPT(corpus, corpus_date) </a:t>
            </a:r>
            <a:endParaRPr>
              <a:highlight>
                <a:srgbClr val="EFEFEF"/>
              </a:highlight>
            </a:endParaRPr>
          </a:p>
          <a:p>
            <a:pPr indent="0" lvl="0" marL="0" rtl="0" algn="l">
              <a:spcBef>
                <a:spcPts val="0"/>
              </a:spcBef>
              <a:spcAft>
                <a:spcPts val="0"/>
              </a:spcAft>
              <a:buNone/>
            </a:pPr>
            <a:r>
              <a:rPr lang="en">
                <a:highlight>
                  <a:srgbClr val="EFEFEF"/>
                </a:highlight>
              </a:rPr>
              <a:t>FROM `bigquery-public-data.samples.shakespeare` </a:t>
            </a:r>
            <a:endParaRPr>
              <a:highlight>
                <a:srgbClr val="EFEFEF"/>
              </a:highlight>
            </a:endParaRPr>
          </a:p>
          <a:p>
            <a:pPr indent="0" lvl="0" marL="0" rtl="0" algn="l">
              <a:spcBef>
                <a:spcPts val="0"/>
              </a:spcBef>
              <a:spcAft>
                <a:spcPts val="0"/>
              </a:spcAft>
              <a:buNone/>
            </a:pPr>
            <a:r>
              <a:rPr lang="en">
                <a:highlight>
                  <a:srgbClr val="EFEFEF"/>
                </a:highlight>
              </a:rPr>
              <a:t>WHERE corpus = 'hamlet'</a:t>
            </a:r>
            <a:endParaRPr>
              <a:highlight>
                <a:srgbClr val="EFEFEF"/>
              </a:highlight>
            </a:endParaRPr>
          </a:p>
          <a:p>
            <a:pPr indent="0" lvl="0" marL="0" rtl="0" algn="l">
              <a:spcBef>
                <a:spcPts val="0"/>
              </a:spcBef>
              <a:spcAft>
                <a:spcPts val="0"/>
              </a:spcAft>
              <a:buNone/>
            </a:pPr>
            <a:r>
              <a:t/>
            </a:r>
            <a:endParaRPr>
              <a:highlight>
                <a:srgbClr val="EFEFEF"/>
              </a:highlight>
            </a:endParaRPr>
          </a:p>
          <a:p>
            <a:pPr indent="-311150" lvl="0" marL="457200" rtl="0" algn="l">
              <a:spcBef>
                <a:spcPts val="1600"/>
              </a:spcBef>
              <a:spcAft>
                <a:spcPts val="0"/>
              </a:spcAft>
              <a:buSzPts val="1300"/>
              <a:buChar char="●"/>
            </a:pPr>
            <a:r>
              <a:rPr lang="en"/>
              <a:t>Under Save Results tab select BigQuery table</a:t>
            </a:r>
            <a:endParaRPr/>
          </a:p>
          <a:p>
            <a:pPr indent="-311150" lvl="0" marL="457200" rtl="0" algn="l">
              <a:spcBef>
                <a:spcPts val="0"/>
              </a:spcBef>
              <a:spcAft>
                <a:spcPts val="0"/>
              </a:spcAft>
              <a:buSzPts val="1300"/>
              <a:buChar char="●"/>
            </a:pPr>
            <a:r>
              <a:rPr lang="en"/>
              <a:t>Select correct project and </a:t>
            </a:r>
            <a:r>
              <a:rPr lang="en">
                <a:highlight>
                  <a:srgbClr val="EFEFEF"/>
                </a:highlight>
              </a:rPr>
              <a:t>temp_dataset</a:t>
            </a:r>
            <a:r>
              <a:rPr lang="en"/>
              <a:t> dataset</a:t>
            </a:r>
            <a:endParaRPr/>
          </a:p>
          <a:p>
            <a:pPr indent="-311150" lvl="0" marL="457200" rtl="0" algn="l">
              <a:spcBef>
                <a:spcPts val="0"/>
              </a:spcBef>
              <a:spcAft>
                <a:spcPts val="0"/>
              </a:spcAft>
              <a:buSzPts val="1300"/>
              <a:buChar char="●"/>
            </a:pPr>
            <a:r>
              <a:rPr lang="en"/>
              <a:t>Name it </a:t>
            </a:r>
            <a:r>
              <a:rPr lang="en">
                <a:highlight>
                  <a:srgbClr val="EFEFEF"/>
                </a:highlight>
              </a:rPr>
              <a:t>hamlet</a:t>
            </a:r>
            <a:endParaRPr>
              <a:highlight>
                <a:srgbClr val="EFEFEF"/>
              </a:highlight>
            </a:endParaRPr>
          </a:p>
          <a:p>
            <a:pPr indent="-311150" lvl="0" marL="457200" rtl="0" algn="l">
              <a:spcBef>
                <a:spcPts val="0"/>
              </a:spcBef>
              <a:spcAft>
                <a:spcPts val="0"/>
              </a:spcAft>
              <a:buSzPts val="1300"/>
              <a:buChar char="●"/>
            </a:pPr>
            <a:r>
              <a:rPr lang="en"/>
              <a:t>Click Create</a:t>
            </a:r>
            <a:endParaRPr/>
          </a:p>
          <a:p>
            <a:pPr indent="-311150" lvl="0" marL="457200" rtl="0" algn="l">
              <a:spcBef>
                <a:spcPts val="0"/>
              </a:spcBef>
              <a:spcAft>
                <a:spcPts val="0"/>
              </a:spcAft>
              <a:buSzPts val="1300"/>
              <a:buChar char="●"/>
            </a:pPr>
            <a:r>
              <a:rPr lang="en"/>
              <a:t>Confirm that your table is there</a:t>
            </a:r>
            <a:endParaRPr/>
          </a:p>
        </p:txBody>
      </p:sp>
      <p:pic>
        <p:nvPicPr>
          <p:cNvPr id="577" name="Google Shape;577;p61"/>
          <p:cNvPicPr preferRelativeResize="0"/>
          <p:nvPr/>
        </p:nvPicPr>
        <p:blipFill>
          <a:blip r:embed="rId3">
            <a:alphaModFix/>
          </a:blip>
          <a:stretch>
            <a:fillRect/>
          </a:stretch>
        </p:blipFill>
        <p:spPr>
          <a:xfrm>
            <a:off x="5835375" y="1643650"/>
            <a:ext cx="3019627" cy="3289650"/>
          </a:xfrm>
          <a:prstGeom prst="rect">
            <a:avLst/>
          </a:prstGeom>
          <a:noFill/>
          <a:ln>
            <a:noFill/>
          </a:ln>
          <a:effectLst>
            <a:outerShdw blurRad="57150" rotWithShape="0" algn="bl" dir="5400000" dist="19050">
              <a:srgbClr val="000000">
                <a:alpha val="50000"/>
              </a:srgbClr>
            </a:outerShdw>
          </a:effectLst>
        </p:spPr>
      </p:pic>
      <p:pic>
        <p:nvPicPr>
          <p:cNvPr id="578" name="Google Shape;578;p61"/>
          <p:cNvPicPr preferRelativeResize="0"/>
          <p:nvPr/>
        </p:nvPicPr>
        <p:blipFill>
          <a:blip r:embed="rId4">
            <a:alphaModFix/>
          </a:blip>
          <a:stretch>
            <a:fillRect/>
          </a:stretch>
        </p:blipFill>
        <p:spPr>
          <a:xfrm>
            <a:off x="7873319" y="231769"/>
            <a:ext cx="1105950" cy="11059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New Table from a Query</a:t>
            </a:r>
            <a:endParaRPr/>
          </a:p>
        </p:txBody>
      </p:sp>
      <p:sp>
        <p:nvSpPr>
          <p:cNvPr id="584" name="Google Shape;584;p6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following query writes the result of the query followed by AS to a new table:</a:t>
            </a:r>
            <a:endParaRPr/>
          </a:p>
          <a:p>
            <a:pPr indent="0" lvl="0" marL="0" rtl="0" algn="l">
              <a:spcBef>
                <a:spcPts val="1600"/>
              </a:spcBef>
              <a:spcAft>
                <a:spcPts val="0"/>
              </a:spcAft>
              <a:buNone/>
            </a:pPr>
            <a:r>
              <a:rPr lang="en">
                <a:highlight>
                  <a:srgbClr val="EFEFEF"/>
                </a:highlight>
              </a:rPr>
              <a:t>CREATE TABLE IF NOT EXISTS temp_dataset.hamlet2</a:t>
            </a:r>
            <a:endParaRPr>
              <a:highlight>
                <a:srgbClr val="EFEFEF"/>
              </a:highlight>
            </a:endParaRPr>
          </a:p>
          <a:p>
            <a:pPr indent="0" lvl="0" marL="0" rtl="0" algn="l">
              <a:spcBef>
                <a:spcPts val="0"/>
              </a:spcBef>
              <a:spcAft>
                <a:spcPts val="0"/>
              </a:spcAft>
              <a:buNone/>
            </a:pPr>
            <a:r>
              <a:rPr lang="en">
                <a:highlight>
                  <a:srgbClr val="EFEFEF"/>
                </a:highlight>
              </a:rPr>
              <a:t>OPTIONS(</a:t>
            </a:r>
            <a:endParaRPr>
              <a:highlight>
                <a:srgbClr val="EFEFEF"/>
              </a:highlight>
            </a:endParaRPr>
          </a:p>
          <a:p>
            <a:pPr indent="0" lvl="0" marL="0" rtl="0" algn="l">
              <a:spcBef>
                <a:spcPts val="0"/>
              </a:spcBef>
              <a:spcAft>
                <a:spcPts val="0"/>
              </a:spcAft>
              <a:buNone/>
            </a:pPr>
            <a:r>
              <a:rPr lang="en">
                <a:highlight>
                  <a:srgbClr val="EFEFEF"/>
                </a:highlight>
              </a:rPr>
              <a:t>   description="This table contains all the words and their counts from Hamlet"</a:t>
            </a:r>
            <a:endParaRPr>
              <a:highlight>
                <a:srgbClr val="EFEFEF"/>
              </a:highlight>
            </a:endParaRPr>
          </a:p>
          <a:p>
            <a:pPr indent="0" lvl="0" marL="0" rtl="0" algn="l">
              <a:spcBef>
                <a:spcPts val="0"/>
              </a:spcBef>
              <a:spcAft>
                <a:spcPts val="0"/>
              </a:spcAft>
              <a:buNone/>
            </a:pPr>
            <a:r>
              <a:rPr lang="en">
                <a:highlight>
                  <a:srgbClr val="EFEFEF"/>
                </a:highlight>
              </a:rPr>
              <a:t> ) AS</a:t>
            </a:r>
            <a:endParaRPr>
              <a:highlight>
                <a:srgbClr val="EFEFEF"/>
              </a:highlight>
            </a:endParaRPr>
          </a:p>
          <a:p>
            <a:pPr indent="0" lvl="0" marL="0" rtl="0" algn="l">
              <a:spcBef>
                <a:spcPts val="0"/>
              </a:spcBef>
              <a:spcAft>
                <a:spcPts val="0"/>
              </a:spcAft>
              <a:buNone/>
            </a:pPr>
            <a:r>
              <a:rPr lang="en">
                <a:highlight>
                  <a:srgbClr val="EFEFEF"/>
                </a:highlight>
              </a:rPr>
              <a:t>SELECT * EXCEPT(corpus, corpus_date) FROM `bigquery-public-data.samples.shakespeare` </a:t>
            </a:r>
            <a:endParaRPr>
              <a:highlight>
                <a:srgbClr val="EFEFEF"/>
              </a:highlight>
            </a:endParaRPr>
          </a:p>
          <a:p>
            <a:pPr indent="0" lvl="0" marL="0" rtl="0" algn="l">
              <a:spcBef>
                <a:spcPts val="0"/>
              </a:spcBef>
              <a:spcAft>
                <a:spcPts val="0"/>
              </a:spcAft>
              <a:buNone/>
            </a:pPr>
            <a:r>
              <a:rPr lang="en">
                <a:highlight>
                  <a:srgbClr val="EFEFEF"/>
                </a:highlight>
              </a:rPr>
              <a:t>WHERE corpus = 'hamlet'</a:t>
            </a:r>
            <a:endParaRPr>
              <a:highlight>
                <a:srgbClr val="EFEFEF"/>
              </a:highlight>
            </a:endParaRPr>
          </a:p>
        </p:txBody>
      </p:sp>
      <p:pic>
        <p:nvPicPr>
          <p:cNvPr id="585" name="Google Shape;585;p62"/>
          <p:cNvPicPr preferRelativeResize="0"/>
          <p:nvPr/>
        </p:nvPicPr>
        <p:blipFill>
          <a:blip r:embed="rId3">
            <a:alphaModFix/>
          </a:blip>
          <a:stretch>
            <a:fillRect/>
          </a:stretch>
        </p:blipFill>
        <p:spPr>
          <a:xfrm>
            <a:off x="7720919" y="231769"/>
            <a:ext cx="1105950" cy="11059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6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EFEFEF"/>
                </a:highlight>
              </a:rPr>
              <a:t>CREATE VIEW</a:t>
            </a:r>
            <a:r>
              <a:rPr lang="en"/>
              <a:t> Statement</a:t>
            </a:r>
            <a:endParaRPr/>
          </a:p>
        </p:txBody>
      </p:sp>
      <p:sp>
        <p:nvSpPr>
          <p:cNvPr id="591" name="Google Shape;591;p6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following query creates a view of our query: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EFEFEF"/>
                </a:highlight>
              </a:rPr>
              <a:t>CREATE OR REPLACE VIEW temp_dataset.hamlet_vw</a:t>
            </a:r>
            <a:endParaRPr>
              <a:highlight>
                <a:srgbClr val="EFEFEF"/>
              </a:highlight>
            </a:endParaRPr>
          </a:p>
          <a:p>
            <a:pPr indent="0" lvl="0" marL="0" rtl="0" algn="l">
              <a:spcBef>
                <a:spcPts val="0"/>
              </a:spcBef>
              <a:spcAft>
                <a:spcPts val="0"/>
              </a:spcAft>
              <a:buNone/>
            </a:pPr>
            <a:r>
              <a:rPr lang="en">
                <a:highlight>
                  <a:srgbClr val="EFEFEF"/>
                </a:highlight>
              </a:rPr>
              <a:t>OPTIONS(</a:t>
            </a:r>
            <a:endParaRPr>
              <a:highlight>
                <a:srgbClr val="EFEFEF"/>
              </a:highlight>
            </a:endParaRPr>
          </a:p>
          <a:p>
            <a:pPr indent="0" lvl="0" marL="0" rtl="0" algn="l">
              <a:spcBef>
                <a:spcPts val="0"/>
              </a:spcBef>
              <a:spcAft>
                <a:spcPts val="0"/>
              </a:spcAft>
              <a:buNone/>
            </a:pPr>
            <a:r>
              <a:rPr lang="en">
                <a:highlight>
                  <a:srgbClr val="EFEFEF"/>
                </a:highlight>
              </a:rPr>
              <a:t>   description="A view of Hamlet words and their counts"</a:t>
            </a:r>
            <a:endParaRPr>
              <a:highlight>
                <a:srgbClr val="EFEFEF"/>
              </a:highlight>
            </a:endParaRPr>
          </a:p>
          <a:p>
            <a:pPr indent="0" lvl="0" marL="0" rtl="0" algn="l">
              <a:spcBef>
                <a:spcPts val="0"/>
              </a:spcBef>
              <a:spcAft>
                <a:spcPts val="0"/>
              </a:spcAft>
              <a:buNone/>
            </a:pPr>
            <a:r>
              <a:rPr lang="en">
                <a:highlight>
                  <a:srgbClr val="EFEFEF"/>
                </a:highlight>
              </a:rPr>
              <a:t> ) AS</a:t>
            </a:r>
            <a:endParaRPr>
              <a:highlight>
                <a:srgbClr val="EFEFEF"/>
              </a:highlight>
            </a:endParaRPr>
          </a:p>
          <a:p>
            <a:pPr indent="0" lvl="0" marL="0" rtl="0" algn="l">
              <a:spcBef>
                <a:spcPts val="0"/>
              </a:spcBef>
              <a:spcAft>
                <a:spcPts val="0"/>
              </a:spcAft>
              <a:buNone/>
            </a:pPr>
            <a:r>
              <a:rPr lang="en">
                <a:highlight>
                  <a:srgbClr val="EFEFEF"/>
                </a:highlight>
              </a:rPr>
              <a:t>SELECT * EXCEPT(corpus, corpus_date) </a:t>
            </a:r>
            <a:endParaRPr>
              <a:highlight>
                <a:srgbClr val="EFEFEF"/>
              </a:highlight>
            </a:endParaRPr>
          </a:p>
          <a:p>
            <a:pPr indent="0" lvl="0" marL="0" rtl="0" algn="l">
              <a:spcBef>
                <a:spcPts val="0"/>
              </a:spcBef>
              <a:spcAft>
                <a:spcPts val="0"/>
              </a:spcAft>
              <a:buNone/>
            </a:pPr>
            <a:r>
              <a:rPr lang="en">
                <a:highlight>
                  <a:srgbClr val="EFEFEF"/>
                </a:highlight>
              </a:rPr>
              <a:t>FROM `bigquery-public-data.samples.shakespeare` </a:t>
            </a:r>
            <a:endParaRPr>
              <a:highlight>
                <a:srgbClr val="EFEFEF"/>
              </a:highlight>
            </a:endParaRPr>
          </a:p>
          <a:p>
            <a:pPr indent="0" lvl="0" marL="0" rtl="0" algn="l">
              <a:spcBef>
                <a:spcPts val="0"/>
              </a:spcBef>
              <a:spcAft>
                <a:spcPts val="0"/>
              </a:spcAft>
              <a:buNone/>
            </a:pPr>
            <a:r>
              <a:rPr lang="en">
                <a:highlight>
                  <a:srgbClr val="EFEFEF"/>
                </a:highlight>
              </a:rPr>
              <a:t>WHERE corpus = 'hamlet'</a:t>
            </a:r>
            <a:endParaRPr>
              <a:highlight>
                <a:srgbClr val="EFEFEF"/>
              </a:highlight>
            </a:endParaRPr>
          </a:p>
        </p:txBody>
      </p:sp>
      <p:pic>
        <p:nvPicPr>
          <p:cNvPr id="592" name="Google Shape;592;p63"/>
          <p:cNvPicPr preferRelativeResize="0"/>
          <p:nvPr/>
        </p:nvPicPr>
        <p:blipFill>
          <a:blip r:embed="rId3">
            <a:alphaModFix/>
          </a:blip>
          <a:stretch>
            <a:fillRect/>
          </a:stretch>
        </p:blipFill>
        <p:spPr>
          <a:xfrm>
            <a:off x="7492319" y="307969"/>
            <a:ext cx="1105950" cy="11059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3F4"/>
        </a:solidFill>
      </p:bgPr>
    </p:bg>
    <p:spTree>
      <p:nvGrpSpPr>
        <p:cNvPr id="596" name="Shape 596"/>
        <p:cNvGrpSpPr/>
        <p:nvPr/>
      </p:nvGrpSpPr>
      <p:grpSpPr>
        <a:xfrm>
          <a:off x="0" y="0"/>
          <a:ext cx="0" cy="0"/>
          <a:chOff x="0" y="0"/>
          <a:chExt cx="0" cy="0"/>
        </a:xfrm>
      </p:grpSpPr>
      <p:pic>
        <p:nvPicPr>
          <p:cNvPr id="597" name="Google Shape;597;p64"/>
          <p:cNvPicPr preferRelativeResize="0"/>
          <p:nvPr/>
        </p:nvPicPr>
        <p:blipFill rotWithShape="1">
          <a:blip r:embed="rId3">
            <a:alphaModFix/>
          </a:blip>
          <a:srcRect b="0" l="0" r="0" t="0"/>
          <a:stretch/>
        </p:blipFill>
        <p:spPr>
          <a:xfrm>
            <a:off x="0" y="0"/>
            <a:ext cx="9144000" cy="5145024"/>
          </a:xfrm>
          <a:prstGeom prst="rect">
            <a:avLst/>
          </a:prstGeom>
          <a:noFill/>
          <a:ln>
            <a:noFill/>
          </a:ln>
        </p:spPr>
      </p:pic>
      <p:sp>
        <p:nvSpPr>
          <p:cNvPr id="598" name="Google Shape;598;p64"/>
          <p:cNvSpPr txBox="1"/>
          <p:nvPr/>
        </p:nvSpPr>
        <p:spPr>
          <a:xfrm>
            <a:off x="2114400" y="1996963"/>
            <a:ext cx="4915200" cy="1151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3900">
                <a:solidFill>
                  <a:schemeClr val="dk1"/>
                </a:solidFill>
                <a:latin typeface="Google Sans"/>
                <a:ea typeface="Google Sans"/>
                <a:cs typeface="Google Sans"/>
                <a:sym typeface="Google Sans"/>
              </a:rPr>
              <a:t>DEMO</a:t>
            </a:r>
            <a:endParaRPr b="1" sz="3900">
              <a:solidFill>
                <a:schemeClr val="dk1"/>
              </a:solidFill>
              <a:latin typeface="Google Sans"/>
              <a:ea typeface="Google Sans"/>
              <a:cs typeface="Google Sans"/>
              <a:sym typeface="Google Sans"/>
            </a:endParaRPr>
          </a:p>
          <a:p>
            <a:pPr indent="0" lvl="0" marL="0" rtl="0" algn="ctr">
              <a:spcBef>
                <a:spcPts val="0"/>
              </a:spcBef>
              <a:spcAft>
                <a:spcPts val="0"/>
              </a:spcAft>
              <a:buNone/>
            </a:pPr>
            <a:r>
              <a:rPr lang="en" sz="2100">
                <a:solidFill>
                  <a:schemeClr val="accent1"/>
                </a:solidFill>
                <a:latin typeface="Roboto"/>
                <a:ea typeface="Roboto"/>
                <a:cs typeface="Roboto"/>
                <a:sym typeface="Roboto"/>
              </a:rPr>
              <a:t>Load Data into BigQuery</a:t>
            </a:r>
            <a:endParaRPr sz="2700">
              <a:solidFill>
                <a:schemeClr val="dk1"/>
              </a:solidFill>
              <a:latin typeface="Google Sans"/>
              <a:ea typeface="Google Sans"/>
              <a:cs typeface="Google Sans"/>
              <a:sym typeface="Google Sans"/>
            </a:endParaRPr>
          </a:p>
        </p:txBody>
      </p:sp>
      <p:pic>
        <p:nvPicPr>
          <p:cNvPr id="599" name="Google Shape;599;p64"/>
          <p:cNvPicPr preferRelativeResize="0"/>
          <p:nvPr/>
        </p:nvPicPr>
        <p:blipFill>
          <a:blip r:embed="rId4">
            <a:alphaModFix/>
          </a:blip>
          <a:stretch>
            <a:fillRect/>
          </a:stretch>
        </p:blipFill>
        <p:spPr>
          <a:xfrm>
            <a:off x="4146058" y="1161823"/>
            <a:ext cx="851878" cy="8518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p29"/>
          <p:cNvPicPr preferRelativeResize="0"/>
          <p:nvPr/>
        </p:nvPicPr>
        <p:blipFill>
          <a:blip r:embed="rId3">
            <a:alphaModFix/>
          </a:blip>
          <a:stretch>
            <a:fillRect/>
          </a:stretch>
        </p:blipFill>
        <p:spPr>
          <a:xfrm>
            <a:off x="2615813" y="3854800"/>
            <a:ext cx="4406476" cy="1198749"/>
          </a:xfrm>
          <a:prstGeom prst="rect">
            <a:avLst/>
          </a:prstGeom>
          <a:noFill/>
          <a:ln>
            <a:noFill/>
          </a:ln>
        </p:spPr>
      </p:pic>
      <p:sp>
        <p:nvSpPr>
          <p:cNvPr id="343" name="Google Shape;343;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Relational Databases</a:t>
            </a:r>
            <a:endParaRPr/>
          </a:p>
        </p:txBody>
      </p:sp>
      <p:sp>
        <p:nvSpPr>
          <p:cNvPr id="344" name="Google Shape;344;p29"/>
          <p:cNvSpPr txBox="1"/>
          <p:nvPr>
            <p:ph idx="1" type="body"/>
          </p:nvPr>
        </p:nvSpPr>
        <p:spPr>
          <a:xfrm>
            <a:off x="1303800" y="13804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These databases model data as rows and columns in a series of tables, and use SQL for writing and querying data.</a:t>
            </a:r>
            <a:endParaRPr/>
          </a:p>
        </p:txBody>
      </p:sp>
      <p:pic>
        <p:nvPicPr>
          <p:cNvPr id="345" name="Google Shape;345;p29"/>
          <p:cNvPicPr preferRelativeResize="0"/>
          <p:nvPr/>
        </p:nvPicPr>
        <p:blipFill>
          <a:blip r:embed="rId4">
            <a:alphaModFix/>
          </a:blip>
          <a:stretch>
            <a:fillRect/>
          </a:stretch>
        </p:blipFill>
        <p:spPr>
          <a:xfrm>
            <a:off x="2800288" y="2001575"/>
            <a:ext cx="4037524" cy="1795900"/>
          </a:xfrm>
          <a:prstGeom prst="rect">
            <a:avLst/>
          </a:prstGeom>
          <a:noFill/>
          <a:ln>
            <a:noFill/>
          </a:ln>
        </p:spPr>
      </p:pic>
      <p:pic>
        <p:nvPicPr>
          <p:cNvPr id="346" name="Google Shape;346;p29"/>
          <p:cNvPicPr preferRelativeResize="0"/>
          <p:nvPr/>
        </p:nvPicPr>
        <p:blipFill>
          <a:blip r:embed="rId5">
            <a:alphaModFix/>
          </a:blip>
          <a:stretch>
            <a:fillRect/>
          </a:stretch>
        </p:blipFill>
        <p:spPr>
          <a:xfrm>
            <a:off x="6128150" y="4059625"/>
            <a:ext cx="614175" cy="6141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6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Can I Learn More about SQL?</a:t>
            </a:r>
            <a:endParaRPr/>
          </a:p>
        </p:txBody>
      </p:sp>
      <p:sp>
        <p:nvSpPr>
          <p:cNvPr id="605" name="Google Shape;605;p6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 sz="1400" u="sng">
                <a:solidFill>
                  <a:srgbClr val="57BB8A"/>
                </a:solidFill>
                <a:latin typeface="Open Sans"/>
                <a:ea typeface="Open Sans"/>
                <a:cs typeface="Open Sans"/>
                <a:sym typeface="Open Sans"/>
                <a:hlinkClick r:id="rId3">
                  <a:extLst>
                    <a:ext uri="{A12FA001-AC4F-418D-AE19-62706E023703}">
                      <ahyp:hlinkClr val="tx"/>
                    </a:ext>
                  </a:extLst>
                </a:hlinkClick>
              </a:rPr>
              <a:t>Standard SQL Query Syntax</a:t>
            </a:r>
            <a:endParaRPr sz="1400">
              <a:solidFill>
                <a:srgbClr val="000000"/>
              </a:solidFill>
              <a:latin typeface="Open Sans"/>
              <a:ea typeface="Open Sans"/>
              <a:cs typeface="Open Sans"/>
              <a:sym typeface="Open Sans"/>
            </a:endParaRPr>
          </a:p>
          <a:p>
            <a:pPr indent="0" lvl="0" marL="0" rtl="0" algn="l">
              <a:lnSpc>
                <a:spcPct val="140000"/>
              </a:lnSpc>
              <a:spcBef>
                <a:spcPts val="1600"/>
              </a:spcBef>
              <a:spcAft>
                <a:spcPts val="0"/>
              </a:spcAft>
              <a:buNone/>
            </a:pPr>
            <a:r>
              <a:rPr lang="en" sz="1400" u="sng">
                <a:solidFill>
                  <a:srgbClr val="57BB8A"/>
                </a:solidFill>
                <a:latin typeface="Open Sans"/>
                <a:ea typeface="Open Sans"/>
                <a:cs typeface="Open Sans"/>
                <a:sym typeface="Open Sans"/>
                <a:hlinkClick r:id="rId4">
                  <a:extLst>
                    <a:ext uri="{A12FA001-AC4F-418D-AE19-62706E023703}">
                      <ahyp:hlinkClr val="tx"/>
                    </a:ext>
                  </a:extLst>
                </a:hlinkClick>
              </a:rPr>
              <a:t>Standard SQL Functions &amp; Operators</a:t>
            </a:r>
            <a:endParaRPr sz="1400">
              <a:solidFill>
                <a:srgbClr val="000000"/>
              </a:solidFill>
              <a:latin typeface="Open Sans"/>
              <a:ea typeface="Open Sans"/>
              <a:cs typeface="Open Sans"/>
              <a:sym typeface="Open Sans"/>
            </a:endParaRPr>
          </a:p>
          <a:p>
            <a:pPr indent="0" lvl="0" marL="0" rtl="0" algn="l">
              <a:lnSpc>
                <a:spcPct val="140000"/>
              </a:lnSpc>
              <a:spcBef>
                <a:spcPts val="1600"/>
              </a:spcBef>
              <a:spcAft>
                <a:spcPts val="0"/>
              </a:spcAft>
              <a:buNone/>
            </a:pPr>
            <a:r>
              <a:rPr lang="en" sz="1400" u="sng">
                <a:solidFill>
                  <a:srgbClr val="57BB8A"/>
                </a:solidFill>
                <a:latin typeface="Open Sans"/>
                <a:ea typeface="Open Sans"/>
                <a:cs typeface="Open Sans"/>
                <a:sym typeface="Open Sans"/>
                <a:hlinkClick r:id="rId5">
                  <a:extLst>
                    <a:ext uri="{A12FA001-AC4F-418D-AE19-62706E023703}">
                      <ahyp:hlinkClr val="tx"/>
                    </a:ext>
                  </a:extLst>
                </a:hlinkClick>
              </a:rPr>
              <a:t>SQL Style Guide</a:t>
            </a:r>
            <a:endParaRPr sz="1400">
              <a:solidFill>
                <a:srgbClr val="000000"/>
              </a:solidFill>
              <a:latin typeface="Open Sans"/>
              <a:ea typeface="Open Sans"/>
              <a:cs typeface="Open Sans"/>
              <a:sym typeface="Open Sans"/>
            </a:endParaRPr>
          </a:p>
          <a:p>
            <a:pPr indent="0" lvl="0" marL="0" rtl="0" algn="l">
              <a:lnSpc>
                <a:spcPct val="140000"/>
              </a:lnSpc>
              <a:spcBef>
                <a:spcPts val="1600"/>
              </a:spcBef>
              <a:spcAft>
                <a:spcPts val="0"/>
              </a:spcAft>
              <a:buNone/>
            </a:pPr>
            <a:r>
              <a:rPr lang="en" sz="1400" u="sng">
                <a:solidFill>
                  <a:srgbClr val="57BB8A"/>
                </a:solidFill>
                <a:latin typeface="Open Sans"/>
                <a:ea typeface="Open Sans"/>
                <a:cs typeface="Open Sans"/>
                <a:sym typeface="Open Sans"/>
                <a:hlinkClick r:id="rId6">
                  <a:extLst>
                    <a:ext uri="{A12FA001-AC4F-418D-AE19-62706E023703}">
                      <ahyp:hlinkClr val="tx"/>
                    </a:ext>
                  </a:extLst>
                </a:hlinkClick>
              </a:rPr>
              <a:t>stackoverflow.com</a:t>
            </a:r>
            <a:endParaRPr sz="1400">
              <a:solidFill>
                <a:srgbClr val="000000"/>
              </a:solidFill>
              <a:latin typeface="Open Sans"/>
              <a:ea typeface="Open Sans"/>
              <a:cs typeface="Open Sans"/>
              <a:sym typeface="Open Sans"/>
            </a:endParaRPr>
          </a:p>
          <a:p>
            <a:pPr indent="0" lvl="0" marL="0" rtl="0" algn="l">
              <a:lnSpc>
                <a:spcPct val="140000"/>
              </a:lnSpc>
              <a:spcBef>
                <a:spcPts val="1600"/>
              </a:spcBef>
              <a:spcAft>
                <a:spcPts val="1600"/>
              </a:spcAft>
              <a:buNone/>
            </a:pPr>
            <a:r>
              <a:rPr lang="en" sz="1400" u="sng">
                <a:solidFill>
                  <a:srgbClr val="57BB8A"/>
                </a:solidFill>
                <a:latin typeface="Open Sans"/>
                <a:ea typeface="Open Sans"/>
                <a:cs typeface="Open Sans"/>
                <a:sym typeface="Open Sans"/>
                <a:hlinkClick r:id="rId7">
                  <a:extLst>
                    <a:ext uri="{A12FA001-AC4F-418D-AE19-62706E023703}">
                      <ahyp:hlinkClr val="tx"/>
                    </a:ext>
                  </a:extLst>
                </a:hlinkClick>
              </a:rPr>
              <a:t>google.com</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6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Turn - Lab Session</a:t>
            </a:r>
            <a:endParaRPr/>
          </a:p>
        </p:txBody>
      </p:sp>
      <p:sp>
        <p:nvSpPr>
          <p:cNvPr id="611" name="Google Shape;611;p66"/>
          <p:cNvSpPr txBox="1"/>
          <p:nvPr>
            <p:ph idx="1" type="body"/>
          </p:nvPr>
        </p:nvSpPr>
        <p:spPr>
          <a:xfrm>
            <a:off x="1303800" y="1990050"/>
            <a:ext cx="7278000" cy="254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u="sng">
                <a:solidFill>
                  <a:schemeClr val="hlink"/>
                </a:solidFill>
                <a:latin typeface="Calibri"/>
                <a:ea typeface="Calibri"/>
                <a:cs typeface="Calibri"/>
                <a:sym typeface="Calibri"/>
                <a:hlinkClick r:id="rId3"/>
              </a:rPr>
              <a:t>QLab</a:t>
            </a:r>
            <a:r>
              <a:rPr lang="en" sz="1200">
                <a:solidFill>
                  <a:srgbClr val="000000"/>
                </a:solidFill>
                <a:latin typeface="Calibri"/>
                <a:ea typeface="Calibri"/>
                <a:cs typeface="Calibri"/>
                <a:sym typeface="Calibri"/>
              </a:rPr>
              <a:t>: </a:t>
            </a:r>
            <a:r>
              <a:rPr b="1" lang="en" sz="1200">
                <a:solidFill>
                  <a:srgbClr val="000000"/>
                </a:solidFill>
                <a:latin typeface="Calibri"/>
                <a:ea typeface="Calibri"/>
                <a:cs typeface="Calibri"/>
                <a:sym typeface="Calibri"/>
              </a:rPr>
              <a:t>Using BigQuery in the GCP Console</a:t>
            </a:r>
            <a:r>
              <a:rPr lang="en" sz="1200">
                <a:solidFill>
                  <a:srgbClr val="000000"/>
                </a:solidFill>
                <a:latin typeface="Calibri"/>
                <a:ea typeface="Calibri"/>
                <a:cs typeface="Calibri"/>
                <a:sym typeface="Calibri"/>
              </a:rPr>
              <a:t> - 00:40</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rPr b="1" lang="en" sz="1200">
                <a:solidFill>
                  <a:srgbClr val="000000"/>
                </a:solidFill>
                <a:latin typeface="Calibri"/>
                <a:ea typeface="Calibri"/>
                <a:cs typeface="Calibri"/>
                <a:sym typeface="Calibri"/>
              </a:rPr>
              <a:t>What you will learn in this lab</a:t>
            </a:r>
            <a:endParaRPr b="1"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Query a public dataset</a:t>
            </a:r>
            <a:endParaRPr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Create a dataset in your project and load data into a table.</a:t>
            </a:r>
            <a:endParaRPr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Query your own table using GROUP BY and ORDER BY keywords.</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spcBef>
                <a:spcPts val="0"/>
              </a:spcBef>
              <a:spcAft>
                <a:spcPts val="0"/>
              </a:spcAft>
              <a:buNone/>
            </a:pPr>
            <a:r>
              <a:t/>
            </a:r>
            <a:endParaRPr b="1">
              <a:solidFill>
                <a:srgbClr val="CC0000"/>
              </a:solidFill>
            </a:endParaRPr>
          </a:p>
          <a:p>
            <a:pPr indent="0" lvl="0" marL="0" rtl="0" algn="l">
              <a:spcBef>
                <a:spcPts val="1600"/>
              </a:spcBef>
              <a:spcAft>
                <a:spcPts val="0"/>
              </a:spcAft>
              <a:buNone/>
            </a:pPr>
            <a:r>
              <a:rPr lang="en">
                <a:solidFill>
                  <a:srgbClr val="CC0000"/>
                </a:solidFill>
              </a:rPr>
              <a:t>**NOTE** OPEN QWIKLABS IN AN incognito MODE GOOGLE CHROME PAGE</a:t>
            </a:r>
            <a:endParaRPr>
              <a:solidFill>
                <a:srgbClr val="CC0000"/>
              </a:solidFill>
            </a:endParaRPr>
          </a:p>
          <a:p>
            <a:pPr indent="0" lvl="0" marL="0" rtl="0" algn="l">
              <a:spcBef>
                <a:spcPts val="1600"/>
              </a:spcBef>
              <a:spcAft>
                <a:spcPts val="0"/>
              </a:spcAft>
              <a:buNone/>
            </a:pPr>
            <a:r>
              <a:t/>
            </a:r>
            <a:endParaRPr b="1">
              <a:solidFill>
                <a:srgbClr val="CC0000"/>
              </a:solidFill>
            </a:endParaRPr>
          </a:p>
          <a:p>
            <a:pPr indent="0" lvl="0" marL="0" rtl="0" algn="l">
              <a:lnSpc>
                <a:spcPct val="100000"/>
              </a:lnSpc>
              <a:spcBef>
                <a:spcPts val="1600"/>
              </a:spcBef>
              <a:spcAft>
                <a:spcPts val="0"/>
              </a:spcAft>
              <a:buNone/>
            </a:pPr>
            <a:r>
              <a:t/>
            </a:r>
            <a:endParaRPr sz="1200">
              <a:solidFill>
                <a:srgbClr val="000000"/>
              </a:solidFill>
              <a:latin typeface="Calibri"/>
              <a:ea typeface="Calibri"/>
              <a:cs typeface="Calibri"/>
              <a:sym typeface="Calibri"/>
            </a:endParaRPr>
          </a:p>
        </p:txBody>
      </p:sp>
      <p:pic>
        <p:nvPicPr>
          <p:cNvPr id="612" name="Google Shape;612;p66"/>
          <p:cNvPicPr preferRelativeResize="0"/>
          <p:nvPr/>
        </p:nvPicPr>
        <p:blipFill>
          <a:blip r:embed="rId4">
            <a:alphaModFix/>
          </a:blip>
          <a:stretch>
            <a:fillRect/>
          </a:stretch>
        </p:blipFill>
        <p:spPr>
          <a:xfrm>
            <a:off x="6340713" y="598575"/>
            <a:ext cx="2143125" cy="21336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67"/>
          <p:cNvSpPr txBox="1"/>
          <p:nvPr>
            <p:ph idx="1" type="body"/>
          </p:nvPr>
        </p:nvSpPr>
        <p:spPr>
          <a:xfrm>
            <a:off x="1303800" y="1990050"/>
            <a:ext cx="7030500" cy="10398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Assignment 1 is accessible under the Assessment tab in Blackboard. </a:t>
            </a:r>
            <a:endParaRPr/>
          </a:p>
          <a:p>
            <a:pPr indent="-298450" lvl="1" marL="914400" rtl="0" algn="l">
              <a:spcBef>
                <a:spcPts val="0"/>
              </a:spcBef>
              <a:spcAft>
                <a:spcPts val="0"/>
              </a:spcAft>
              <a:buSzPts val="1100"/>
              <a:buChar char="○"/>
            </a:pPr>
            <a:r>
              <a:rPr lang="en"/>
              <a:t>Due: March 1, 2022</a:t>
            </a:r>
            <a:endParaRPr/>
          </a:p>
          <a:p>
            <a:pPr indent="-311150" lvl="0" marL="457200" rtl="0" algn="l">
              <a:spcBef>
                <a:spcPts val="0"/>
              </a:spcBef>
              <a:spcAft>
                <a:spcPts val="0"/>
              </a:spcAft>
              <a:buSzPts val="1300"/>
              <a:buChar char="●"/>
            </a:pPr>
            <a:r>
              <a:rPr lang="en"/>
              <a:t>DataCamp assignments according to the syllabus</a:t>
            </a:r>
            <a:endParaRPr/>
          </a:p>
          <a:p>
            <a:pPr indent="-311150" lvl="0" marL="457200" rtl="0" algn="l">
              <a:spcBef>
                <a:spcPts val="0"/>
              </a:spcBef>
              <a:spcAft>
                <a:spcPts val="0"/>
              </a:spcAft>
              <a:buSzPts val="1300"/>
              <a:buChar char="●"/>
            </a:pPr>
            <a:r>
              <a:rPr lang="en"/>
              <a:t>Lab session: Using BigQuery in the GCP Console</a:t>
            </a:r>
            <a:endParaRPr/>
          </a:p>
        </p:txBody>
      </p:sp>
      <p:sp>
        <p:nvSpPr>
          <p:cNvPr id="618" name="Google Shape;618;p6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a:t>
            </a:r>
            <a:endParaRPr/>
          </a:p>
        </p:txBody>
      </p:sp>
      <p:pic>
        <p:nvPicPr>
          <p:cNvPr id="619" name="Google Shape;619;p67"/>
          <p:cNvPicPr preferRelativeResize="0"/>
          <p:nvPr/>
        </p:nvPicPr>
        <p:blipFill>
          <a:blip r:embed="rId3">
            <a:alphaModFix amt="84000"/>
          </a:blip>
          <a:stretch>
            <a:fillRect/>
          </a:stretch>
        </p:blipFill>
        <p:spPr>
          <a:xfrm>
            <a:off x="6477352" y="598575"/>
            <a:ext cx="1856951" cy="1289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BigQuery</a:t>
            </a:r>
            <a:endParaRPr/>
          </a:p>
          <a:p>
            <a:pPr indent="0" lvl="0" marL="0" rtl="0" algn="l">
              <a:spcBef>
                <a:spcPts val="0"/>
              </a:spcBef>
              <a:spcAft>
                <a:spcPts val="0"/>
              </a:spcAft>
              <a:buNone/>
            </a:pPr>
            <a:r>
              <a:rPr b="0" lang="en" sz="1800"/>
              <a:t>Google’s Big Data Database</a:t>
            </a:r>
            <a:endParaRPr b="0"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52" name="Google Shape;352;p30"/>
          <p:cNvSpPr txBox="1"/>
          <p:nvPr>
            <p:ph idx="1" type="body"/>
          </p:nvPr>
        </p:nvSpPr>
        <p:spPr>
          <a:xfrm>
            <a:off x="1303800" y="1990050"/>
            <a:ext cx="7030500" cy="2908800"/>
          </a:xfrm>
          <a:prstGeom prst="rect">
            <a:avLst/>
          </a:prstGeom>
        </p:spPr>
        <p:txBody>
          <a:bodyPr anchorCtr="0" anchor="t" bIns="91425" lIns="91425" spcFirstLastPara="1" rIns="91425" wrap="square" tIns="91425">
            <a:noAutofit/>
          </a:bodyPr>
          <a:lstStyle/>
          <a:p>
            <a:pPr indent="-317500" lvl="0" marL="457200" rtl="0" algn="l">
              <a:lnSpc>
                <a:spcPct val="140000"/>
              </a:lnSpc>
              <a:spcBef>
                <a:spcPts val="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BigQuery is a serverless analytics database and data warehousing service that enables interactive analysis of massively large datasets</a:t>
            </a:r>
            <a:endParaRPr sz="1400">
              <a:solidFill>
                <a:srgbClr val="000000"/>
              </a:solidFill>
              <a:latin typeface="Open Sans"/>
              <a:ea typeface="Open Sans"/>
              <a:cs typeface="Open Sans"/>
              <a:sym typeface="Open Sans"/>
            </a:endParaRPr>
          </a:p>
          <a:p>
            <a:pPr indent="-317500" lvl="0" marL="457200" rtl="0" algn="l">
              <a:lnSpc>
                <a:spcPct val="140000"/>
              </a:lnSpc>
              <a:spcBef>
                <a:spcPts val="100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It’s fast, highly scalable, cost-effective, NoOps, and fully managed</a:t>
            </a:r>
            <a:endParaRPr sz="1400">
              <a:solidFill>
                <a:srgbClr val="000000"/>
              </a:solidFill>
              <a:latin typeface="Open Sans"/>
              <a:ea typeface="Open Sans"/>
              <a:cs typeface="Open Sans"/>
              <a:sym typeface="Open Sans"/>
            </a:endParaRPr>
          </a:p>
          <a:p>
            <a:pPr indent="-317500" lvl="0" marL="457200" rtl="0" algn="l">
              <a:lnSpc>
                <a:spcPct val="140000"/>
              </a:lnSpc>
              <a:spcBef>
                <a:spcPts val="100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BigQuery is foundation for modern BIs</a:t>
            </a:r>
            <a:endParaRPr sz="1400">
              <a:solidFill>
                <a:srgbClr val="000000"/>
              </a:solidFill>
              <a:latin typeface="Open Sans"/>
              <a:ea typeface="Open Sans"/>
              <a:cs typeface="Open Sans"/>
              <a:sym typeface="Open Sans"/>
            </a:endParaRPr>
          </a:p>
          <a:p>
            <a:pPr indent="-317500" lvl="0" marL="457200" rtl="0" algn="l">
              <a:lnSpc>
                <a:spcPct val="140000"/>
              </a:lnSpc>
              <a:spcBef>
                <a:spcPts val="100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It’s been GA since November 2011</a:t>
            </a:r>
            <a:endParaRPr sz="1400">
              <a:solidFill>
                <a:srgbClr val="000000"/>
              </a:solidFill>
              <a:latin typeface="Open Sans"/>
              <a:ea typeface="Open Sans"/>
              <a:cs typeface="Open Sans"/>
              <a:sym typeface="Open Sans"/>
            </a:endParaRPr>
          </a:p>
          <a:p>
            <a:pPr indent="-317500" lvl="0" marL="457200" rtl="0" algn="l">
              <a:lnSpc>
                <a:spcPct val="140000"/>
              </a:lnSpc>
              <a:spcBef>
                <a:spcPts val="100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Datasets can be queried using standard SQL</a:t>
            </a:r>
            <a:endParaRPr sz="1400">
              <a:solidFill>
                <a:srgbClr val="000000"/>
              </a:solidFill>
              <a:latin typeface="Open Sans"/>
              <a:ea typeface="Open Sans"/>
              <a:cs typeface="Open Sans"/>
              <a:sym typeface="Open Sans"/>
            </a:endParaRPr>
          </a:p>
          <a:p>
            <a:pPr indent="-317500" lvl="0" marL="457200" rtl="0" algn="l">
              <a:lnSpc>
                <a:spcPct val="140000"/>
              </a:lnSpc>
              <a:spcBef>
                <a:spcPts val="100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More info </a:t>
            </a:r>
            <a:r>
              <a:rPr lang="en" sz="1400" u="sng">
                <a:solidFill>
                  <a:schemeClr val="hlink"/>
                </a:solidFill>
                <a:latin typeface="Open Sans"/>
                <a:ea typeface="Open Sans"/>
                <a:cs typeface="Open Sans"/>
                <a:sym typeface="Open Sans"/>
                <a:hlinkClick r:id="rId3"/>
              </a:rPr>
              <a:t>here</a:t>
            </a:r>
            <a:r>
              <a:rPr lang="en" sz="1400">
                <a:solidFill>
                  <a:srgbClr val="000000"/>
                </a:solidFill>
                <a:latin typeface="Open Sans"/>
                <a:ea typeface="Open Sans"/>
                <a:cs typeface="Open Sans"/>
                <a:sym typeface="Open Sans"/>
              </a:rPr>
              <a:t>!</a:t>
            </a:r>
            <a:endParaRPr sz="1400">
              <a:solidFill>
                <a:srgbClr val="000000"/>
              </a:solidFill>
              <a:latin typeface="Open Sans"/>
              <a:ea typeface="Open Sans"/>
              <a:cs typeface="Open Sans"/>
              <a:sym typeface="Open Sans"/>
            </a:endParaRPr>
          </a:p>
          <a:p>
            <a:pPr indent="0" lvl="0" marL="0" rtl="0" algn="l">
              <a:spcBef>
                <a:spcPts val="1000"/>
              </a:spcBef>
              <a:spcAft>
                <a:spcPts val="1600"/>
              </a:spcAft>
              <a:buNone/>
            </a:pPr>
            <a:r>
              <a:t/>
            </a:r>
            <a:endParaRPr>
              <a:solidFill>
                <a:srgbClr val="000000"/>
              </a:solidFill>
            </a:endParaRPr>
          </a:p>
        </p:txBody>
      </p:sp>
      <p:pic>
        <p:nvPicPr>
          <p:cNvPr id="353" name="Google Shape;353;p30"/>
          <p:cNvPicPr preferRelativeResize="0"/>
          <p:nvPr/>
        </p:nvPicPr>
        <p:blipFill>
          <a:blip r:embed="rId4">
            <a:alphaModFix/>
          </a:blip>
          <a:stretch>
            <a:fillRect/>
          </a:stretch>
        </p:blipFill>
        <p:spPr>
          <a:xfrm>
            <a:off x="6988169" y="339519"/>
            <a:ext cx="1105950" cy="1105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BigQuery Public Datasets</a:t>
            </a:r>
            <a:endParaRPr/>
          </a:p>
        </p:txBody>
      </p:sp>
      <p:sp>
        <p:nvSpPr>
          <p:cNvPr id="359" name="Google Shape;359;p31"/>
          <p:cNvSpPr txBox="1"/>
          <p:nvPr>
            <p:ph idx="1" type="body"/>
          </p:nvPr>
        </p:nvSpPr>
        <p:spPr>
          <a:xfrm>
            <a:off x="1303800" y="1990050"/>
            <a:ext cx="7030500" cy="2908800"/>
          </a:xfrm>
          <a:prstGeom prst="rect">
            <a:avLst/>
          </a:prstGeom>
        </p:spPr>
        <p:txBody>
          <a:bodyPr anchorCtr="0" anchor="t" bIns="91425" lIns="91425" spcFirstLastPara="1" rIns="91425" wrap="square" tIns="91425">
            <a:noAutofit/>
          </a:bodyPr>
          <a:lstStyle/>
          <a:p>
            <a:pPr indent="-317500" lvl="0" marL="457200" rtl="0" algn="l">
              <a:lnSpc>
                <a:spcPct val="140000"/>
              </a:lnSpc>
              <a:spcBef>
                <a:spcPts val="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Go to </a:t>
            </a:r>
            <a:r>
              <a:rPr lang="en" sz="1400" u="sng">
                <a:solidFill>
                  <a:srgbClr val="57BB8A"/>
                </a:solidFill>
                <a:latin typeface="Open Sans"/>
                <a:ea typeface="Open Sans"/>
                <a:cs typeface="Open Sans"/>
                <a:sym typeface="Open Sans"/>
                <a:hlinkClick r:id="rId3">
                  <a:extLst>
                    <a:ext uri="{A12FA001-AC4F-418D-AE19-62706E023703}">
                      <ahyp:hlinkClr val="tx"/>
                    </a:ext>
                  </a:extLst>
                </a:hlinkClick>
              </a:rPr>
              <a:t>console.cloud.google.com/bigquery</a:t>
            </a:r>
            <a:endParaRPr sz="1400">
              <a:solidFill>
                <a:srgbClr val="000000"/>
              </a:solidFill>
              <a:latin typeface="Open Sans"/>
              <a:ea typeface="Open Sans"/>
              <a:cs typeface="Open Sans"/>
              <a:sym typeface="Open Sans"/>
            </a:endParaRPr>
          </a:p>
          <a:p>
            <a:pPr indent="-304800" lvl="1" marL="914400" rtl="0" algn="l">
              <a:lnSpc>
                <a:spcPct val="120000"/>
              </a:lnSpc>
              <a:spcBef>
                <a:spcPts val="0"/>
              </a:spcBef>
              <a:spcAft>
                <a:spcPts val="0"/>
              </a:spcAft>
              <a:buClr>
                <a:srgbClr val="000000"/>
              </a:buClr>
              <a:buSzPts val="1200"/>
              <a:buFont typeface="Open Sans"/>
              <a:buChar char="○"/>
            </a:pPr>
            <a:r>
              <a:rPr lang="en" sz="1200">
                <a:solidFill>
                  <a:srgbClr val="000000"/>
                </a:solidFill>
                <a:latin typeface="Open Sans"/>
                <a:ea typeface="Open Sans"/>
                <a:cs typeface="Open Sans"/>
                <a:sym typeface="Open Sans"/>
              </a:rPr>
              <a:t>If it’s your first time, you will need to sign up and accept terms and conditions.</a:t>
            </a:r>
            <a:endParaRPr sz="1200">
              <a:solidFill>
                <a:srgbClr val="000000"/>
              </a:solidFill>
              <a:latin typeface="Open Sans"/>
              <a:ea typeface="Open Sans"/>
              <a:cs typeface="Open Sans"/>
              <a:sym typeface="Open Sans"/>
            </a:endParaRPr>
          </a:p>
          <a:p>
            <a:pPr indent="-304800" lvl="1" marL="914400" rtl="0" algn="l">
              <a:lnSpc>
                <a:spcPct val="120000"/>
              </a:lnSpc>
              <a:spcBef>
                <a:spcPts val="0"/>
              </a:spcBef>
              <a:spcAft>
                <a:spcPts val="0"/>
              </a:spcAft>
              <a:buClr>
                <a:srgbClr val="000000"/>
              </a:buClr>
              <a:buSzPts val="1200"/>
              <a:buFont typeface="Open Sans"/>
              <a:buChar char="○"/>
            </a:pPr>
            <a:r>
              <a:rPr lang="en" sz="1200">
                <a:solidFill>
                  <a:srgbClr val="000000"/>
                </a:solidFill>
                <a:latin typeface="Open Sans"/>
                <a:ea typeface="Open Sans"/>
                <a:cs typeface="Open Sans"/>
                <a:sym typeface="Open Sans"/>
              </a:rPr>
              <a:t>Please make sure you are within your BU account and IS843 project.</a:t>
            </a:r>
            <a:endParaRPr sz="1200">
              <a:solidFill>
                <a:srgbClr val="990000"/>
              </a:solidFill>
              <a:latin typeface="Open Sans"/>
              <a:ea typeface="Open Sans"/>
              <a:cs typeface="Open Sans"/>
              <a:sym typeface="Open Sans"/>
            </a:endParaRPr>
          </a:p>
          <a:p>
            <a:pPr indent="-317500" lvl="0" marL="457200" rtl="0" algn="l">
              <a:lnSpc>
                <a:spcPct val="140000"/>
              </a:lnSpc>
              <a:spcBef>
                <a:spcPts val="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Now, go to this </a:t>
            </a:r>
            <a:r>
              <a:rPr lang="en" sz="1400" u="sng">
                <a:solidFill>
                  <a:srgbClr val="57BB8A"/>
                </a:solidFill>
                <a:latin typeface="Open Sans"/>
                <a:ea typeface="Open Sans"/>
                <a:cs typeface="Open Sans"/>
                <a:sym typeface="Open Sans"/>
                <a:hlinkClick r:id="rId4">
                  <a:extLst>
                    <a:ext uri="{A12FA001-AC4F-418D-AE19-62706E023703}">
                      <ahyp:hlinkClr val="tx"/>
                    </a:ext>
                  </a:extLst>
                </a:hlinkClick>
              </a:rPr>
              <a:t>link</a:t>
            </a:r>
            <a:r>
              <a:rPr lang="en" sz="1400">
                <a:solidFill>
                  <a:srgbClr val="000000"/>
                </a:solidFill>
                <a:latin typeface="Open Sans"/>
                <a:ea typeface="Open Sans"/>
                <a:cs typeface="Open Sans"/>
                <a:sym typeface="Open Sans"/>
              </a:rPr>
              <a:t> to access BigQuery’s public dataset</a:t>
            </a:r>
            <a:endParaRPr sz="1400">
              <a:solidFill>
                <a:srgbClr val="000000"/>
              </a:solidFill>
              <a:latin typeface="Open Sans"/>
              <a:ea typeface="Open Sans"/>
              <a:cs typeface="Open Sans"/>
              <a:sym typeface="Open Sans"/>
            </a:endParaRPr>
          </a:p>
          <a:p>
            <a:pPr indent="-304800" lvl="1" marL="914400" rtl="0" algn="l">
              <a:lnSpc>
                <a:spcPct val="120000"/>
              </a:lnSpc>
              <a:spcBef>
                <a:spcPts val="0"/>
              </a:spcBef>
              <a:spcAft>
                <a:spcPts val="0"/>
              </a:spcAft>
              <a:buClr>
                <a:srgbClr val="000000"/>
              </a:buClr>
              <a:buSzPts val="1200"/>
              <a:buFont typeface="Open Sans"/>
              <a:buChar char="○"/>
            </a:pPr>
            <a:r>
              <a:rPr lang="en" sz="1200">
                <a:solidFill>
                  <a:srgbClr val="000000"/>
                </a:solidFill>
                <a:latin typeface="Open Sans"/>
                <a:ea typeface="Open Sans"/>
                <a:cs typeface="Open Sans"/>
                <a:sym typeface="Open Sans"/>
              </a:rPr>
              <a:t>Under Resources you should see a project called </a:t>
            </a:r>
            <a:r>
              <a:rPr b="1" lang="en" sz="1200">
                <a:solidFill>
                  <a:srgbClr val="000000"/>
                </a:solidFill>
                <a:latin typeface="Open Sans"/>
                <a:ea typeface="Open Sans"/>
                <a:cs typeface="Open Sans"/>
                <a:sym typeface="Open Sans"/>
              </a:rPr>
              <a:t>bigquery-public-data</a:t>
            </a:r>
            <a:r>
              <a:rPr lang="en" sz="1200">
                <a:solidFill>
                  <a:srgbClr val="000000"/>
                </a:solidFill>
                <a:latin typeface="Open Sans"/>
                <a:ea typeface="Open Sans"/>
                <a:cs typeface="Open Sans"/>
                <a:sym typeface="Open Sans"/>
              </a:rPr>
              <a:t>.</a:t>
            </a:r>
            <a:endParaRPr sz="1200">
              <a:solidFill>
                <a:srgbClr val="000000"/>
              </a:solidFill>
              <a:latin typeface="Open Sans"/>
              <a:ea typeface="Open Sans"/>
              <a:cs typeface="Open Sans"/>
              <a:sym typeface="Open Sans"/>
            </a:endParaRPr>
          </a:p>
          <a:p>
            <a:pPr indent="-304800" lvl="1" marL="914400" rtl="0" algn="l">
              <a:lnSpc>
                <a:spcPct val="120000"/>
              </a:lnSpc>
              <a:spcBef>
                <a:spcPts val="0"/>
              </a:spcBef>
              <a:spcAft>
                <a:spcPts val="0"/>
              </a:spcAft>
              <a:buClr>
                <a:srgbClr val="000000"/>
              </a:buClr>
              <a:buSzPts val="1200"/>
              <a:buFont typeface="Open Sans"/>
              <a:buChar char="○"/>
            </a:pPr>
            <a:r>
              <a:rPr lang="en" sz="1200">
                <a:solidFill>
                  <a:srgbClr val="000000"/>
                </a:solidFill>
                <a:latin typeface="Open Sans"/>
                <a:ea typeface="Open Sans"/>
                <a:cs typeface="Open Sans"/>
                <a:sym typeface="Open Sans"/>
              </a:rPr>
              <a:t>Click on it and then on the right hand side click on </a:t>
            </a:r>
            <a:r>
              <a:rPr b="1" lang="en" sz="1200">
                <a:solidFill>
                  <a:srgbClr val="000000"/>
                </a:solidFill>
                <a:latin typeface="Open Sans"/>
                <a:ea typeface="Open Sans"/>
                <a:cs typeface="Open Sans"/>
                <a:sym typeface="Open Sans"/>
              </a:rPr>
              <a:t>PIN PROJECT</a:t>
            </a:r>
            <a:r>
              <a:rPr lang="en" sz="1200">
                <a:solidFill>
                  <a:srgbClr val="000000"/>
                </a:solidFill>
                <a:latin typeface="Open Sans"/>
                <a:ea typeface="Open Sans"/>
                <a:cs typeface="Open Sans"/>
                <a:sym typeface="Open Sans"/>
              </a:rPr>
              <a:t>.</a:t>
            </a:r>
            <a:endParaRPr sz="1200">
              <a:solidFill>
                <a:srgbClr val="000000"/>
              </a:solidFill>
              <a:latin typeface="Open Sans"/>
              <a:ea typeface="Open Sans"/>
              <a:cs typeface="Open Sans"/>
              <a:sym typeface="Open Sans"/>
            </a:endParaRPr>
          </a:p>
          <a:p>
            <a:pPr indent="-304800" lvl="1" marL="914400" rtl="0" algn="l">
              <a:lnSpc>
                <a:spcPct val="120000"/>
              </a:lnSpc>
              <a:spcBef>
                <a:spcPts val="0"/>
              </a:spcBef>
              <a:spcAft>
                <a:spcPts val="0"/>
              </a:spcAft>
              <a:buClr>
                <a:srgbClr val="000000"/>
              </a:buClr>
              <a:buSzPts val="1200"/>
              <a:buFont typeface="Open Sans"/>
              <a:buChar char="○"/>
            </a:pPr>
            <a:r>
              <a:rPr lang="en" sz="1200">
                <a:solidFill>
                  <a:srgbClr val="000000"/>
                </a:solidFill>
                <a:latin typeface="Open Sans"/>
                <a:ea typeface="Open Sans"/>
                <a:cs typeface="Open Sans"/>
                <a:sym typeface="Open Sans"/>
              </a:rPr>
              <a:t>You can now browse all of the public data sources.</a:t>
            </a:r>
            <a:endParaRPr sz="1400">
              <a:solidFill>
                <a:srgbClr val="000000"/>
              </a:solidFill>
              <a:latin typeface="Open Sans"/>
              <a:ea typeface="Open Sans"/>
              <a:cs typeface="Open Sans"/>
              <a:sym typeface="Open Sans"/>
            </a:endParaRPr>
          </a:p>
        </p:txBody>
      </p:sp>
      <p:pic>
        <p:nvPicPr>
          <p:cNvPr id="360" name="Google Shape;360;p31"/>
          <p:cNvPicPr preferRelativeResize="0"/>
          <p:nvPr/>
        </p:nvPicPr>
        <p:blipFill>
          <a:blip r:embed="rId5">
            <a:alphaModFix/>
          </a:blip>
          <a:stretch>
            <a:fillRect/>
          </a:stretch>
        </p:blipFill>
        <p:spPr>
          <a:xfrm>
            <a:off x="6988169" y="339519"/>
            <a:ext cx="1105950" cy="1105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2"/>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 Introduction to SQL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 Language</a:t>
            </a:r>
            <a:endParaRPr/>
          </a:p>
        </p:txBody>
      </p:sp>
      <p:sp>
        <p:nvSpPr>
          <p:cNvPr id="371" name="Google Shape;371;p33"/>
          <p:cNvSpPr txBox="1"/>
          <p:nvPr>
            <p:ph idx="1" type="body"/>
          </p:nvPr>
        </p:nvSpPr>
        <p:spPr>
          <a:xfrm>
            <a:off x="1303800" y="1456650"/>
            <a:ext cx="7030500" cy="32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Structured Query Language, SQL, is designed for a specific purpose: to query data contained in a relational database.</a:t>
            </a:r>
            <a:endParaRPr/>
          </a:p>
          <a:p>
            <a:pPr indent="0" lvl="0" marL="0" rtl="0" algn="l">
              <a:spcBef>
                <a:spcPts val="1600"/>
              </a:spcBef>
              <a:spcAft>
                <a:spcPts val="0"/>
              </a:spcAft>
              <a:buNone/>
            </a:pPr>
            <a:r>
              <a:rPr lang="en"/>
              <a:t>There are many different variations of SQL. BigQuery supports two versions:</a:t>
            </a:r>
            <a:endParaRPr/>
          </a:p>
          <a:p>
            <a:pPr indent="-311150" lvl="0" marL="457200" rtl="0" algn="l">
              <a:spcBef>
                <a:spcPts val="1600"/>
              </a:spcBef>
              <a:spcAft>
                <a:spcPts val="0"/>
              </a:spcAft>
              <a:buSzPts val="1300"/>
              <a:buChar char="●"/>
            </a:pPr>
            <a:r>
              <a:rPr lang="en"/>
              <a:t>Standard SQL (preferred)</a:t>
            </a:r>
            <a:endParaRPr/>
          </a:p>
          <a:p>
            <a:pPr indent="-311150" lvl="0" marL="457200" rtl="0" algn="l">
              <a:spcBef>
                <a:spcPts val="0"/>
              </a:spcBef>
              <a:spcAft>
                <a:spcPts val="0"/>
              </a:spcAft>
              <a:buSzPts val="1300"/>
              <a:buChar char="●"/>
            </a:pPr>
            <a:r>
              <a:rPr lang="en"/>
              <a:t>Legacy SQL (previously known as BigQuery SQL)</a:t>
            </a:r>
            <a:endParaRPr/>
          </a:p>
          <a:p>
            <a:pPr indent="0" lvl="0" marL="0" rtl="0" algn="l">
              <a:spcBef>
                <a:spcPts val="1600"/>
              </a:spcBef>
              <a:spcAft>
                <a:spcPts val="0"/>
              </a:spcAft>
              <a:buNone/>
            </a:pPr>
            <a:r>
              <a:rPr lang="en"/>
              <a:t>We will get an overview of basic functionalities of standard SQL.</a:t>
            </a:r>
            <a:endParaRPr/>
          </a:p>
          <a:p>
            <a:pPr indent="0" lvl="0" marL="0" rtl="0" algn="l">
              <a:spcBef>
                <a:spcPts val="1600"/>
              </a:spcBef>
              <a:spcAft>
                <a:spcPts val="0"/>
              </a:spcAft>
              <a:buNone/>
            </a:pPr>
            <a:r>
              <a:rPr lang="en"/>
              <a:t>Note 1: Most SQL engines are cAse-iNseNsItivE by default</a:t>
            </a:r>
            <a:endParaRPr/>
          </a:p>
          <a:p>
            <a:pPr indent="0" lvl="0" marL="0" rtl="0" algn="l">
              <a:spcBef>
                <a:spcPts val="1600"/>
              </a:spcBef>
              <a:spcAft>
                <a:spcPts val="0"/>
              </a:spcAft>
              <a:buNone/>
            </a:pPr>
            <a:r>
              <a:rPr lang="en"/>
              <a:t>Note 2: Use UPPERCASE for the reserved keywords like SELECT and WHERE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72" name="Google Shape;372;p33"/>
          <p:cNvPicPr preferRelativeResize="0"/>
          <p:nvPr/>
        </p:nvPicPr>
        <p:blipFill>
          <a:blip r:embed="rId3">
            <a:alphaModFix/>
          </a:blip>
          <a:stretch>
            <a:fillRect/>
          </a:stretch>
        </p:blipFill>
        <p:spPr>
          <a:xfrm>
            <a:off x="6988169" y="339519"/>
            <a:ext cx="1105950" cy="1105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a:t>
            </a:r>
            <a:endParaRPr/>
          </a:p>
        </p:txBody>
      </p:sp>
      <p:sp>
        <p:nvSpPr>
          <p:cNvPr id="378" name="Google Shape;378;p34"/>
          <p:cNvSpPr txBox="1"/>
          <p:nvPr>
            <p:ph idx="1" type="body"/>
          </p:nvPr>
        </p:nvSpPr>
        <p:spPr>
          <a:xfrm>
            <a:off x="1303800" y="1685250"/>
            <a:ext cx="7771800" cy="2852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000000"/>
                </a:solidFill>
                <a:latin typeface="Open Sans"/>
                <a:ea typeface="Open Sans"/>
                <a:cs typeface="Open Sans"/>
                <a:sym typeface="Open Sans"/>
              </a:rPr>
              <a:t>Query is the command that gets executed in order to communicate with the database.</a:t>
            </a:r>
            <a:endParaRPr sz="1400">
              <a:solidFill>
                <a:srgbClr val="000000"/>
              </a:solidFill>
              <a:latin typeface="Open Sans"/>
              <a:ea typeface="Open Sans"/>
              <a:cs typeface="Open Sans"/>
              <a:sym typeface="Open Sans"/>
            </a:endParaRPr>
          </a:p>
          <a:p>
            <a:pPr indent="0" lvl="0" marL="0" rtl="0" algn="l">
              <a:lnSpc>
                <a:spcPct val="100000"/>
              </a:lnSpc>
              <a:spcBef>
                <a:spcPts val="1600"/>
              </a:spcBef>
              <a:spcAft>
                <a:spcPts val="0"/>
              </a:spcAft>
              <a:buNone/>
            </a:pPr>
            <a:r>
              <a:rPr lang="en" sz="1400">
                <a:solidFill>
                  <a:srgbClr val="000000"/>
                </a:solidFill>
                <a:latin typeface="Open Sans"/>
                <a:ea typeface="Open Sans"/>
                <a:cs typeface="Open Sans"/>
                <a:sym typeface="Open Sans"/>
              </a:rPr>
              <a:t>Consider the following query:</a:t>
            </a:r>
            <a:endParaRPr sz="1400">
              <a:solidFill>
                <a:srgbClr val="000000"/>
              </a:solidFill>
              <a:latin typeface="Open Sans"/>
              <a:ea typeface="Open Sans"/>
              <a:cs typeface="Open Sans"/>
              <a:sym typeface="Open Sans"/>
            </a:endParaRPr>
          </a:p>
          <a:p>
            <a:pPr indent="0" lvl="0" marL="0" rtl="0" algn="l">
              <a:lnSpc>
                <a:spcPct val="100000"/>
              </a:lnSpc>
              <a:spcBef>
                <a:spcPts val="1600"/>
              </a:spcBef>
              <a:spcAft>
                <a:spcPts val="0"/>
              </a:spcAft>
              <a:buNone/>
            </a:pPr>
            <a:r>
              <a:rPr lang="en" sz="1800">
                <a:solidFill>
                  <a:srgbClr val="9900FF"/>
                </a:solidFill>
                <a:highlight>
                  <a:srgbClr val="F3F3F3"/>
                </a:highlight>
                <a:latin typeface="Open Sans"/>
                <a:ea typeface="Open Sans"/>
                <a:cs typeface="Open Sans"/>
                <a:sym typeface="Open Sans"/>
              </a:rPr>
              <a:t>SELECT</a:t>
            </a:r>
            <a:r>
              <a:rPr lang="en" sz="1800">
                <a:solidFill>
                  <a:srgbClr val="000000"/>
                </a:solidFill>
                <a:highlight>
                  <a:srgbClr val="F3F3F3"/>
                </a:highlight>
                <a:latin typeface="Open Sans"/>
                <a:ea typeface="Open Sans"/>
                <a:cs typeface="Open Sans"/>
                <a:sym typeface="Open Sans"/>
              </a:rPr>
              <a:t> </a:t>
            </a:r>
            <a:r>
              <a:rPr lang="en" sz="1800">
                <a:solidFill>
                  <a:srgbClr val="0000FF"/>
                </a:solidFill>
                <a:highlight>
                  <a:srgbClr val="F3F3F3"/>
                </a:highlight>
                <a:latin typeface="Open Sans"/>
                <a:ea typeface="Open Sans"/>
                <a:cs typeface="Open Sans"/>
                <a:sym typeface="Open Sans"/>
              </a:rPr>
              <a:t>word</a:t>
            </a:r>
            <a:r>
              <a:rPr lang="en" sz="1800">
                <a:solidFill>
                  <a:srgbClr val="000000"/>
                </a:solidFill>
                <a:highlight>
                  <a:srgbClr val="F3F3F3"/>
                </a:highlight>
                <a:latin typeface="Open Sans"/>
                <a:ea typeface="Open Sans"/>
                <a:cs typeface="Open Sans"/>
                <a:sym typeface="Open Sans"/>
              </a:rPr>
              <a:t> </a:t>
            </a:r>
            <a:r>
              <a:rPr lang="en" sz="1800">
                <a:solidFill>
                  <a:srgbClr val="9900FF"/>
                </a:solidFill>
                <a:highlight>
                  <a:srgbClr val="F3F3F3"/>
                </a:highlight>
                <a:latin typeface="Open Sans"/>
                <a:ea typeface="Open Sans"/>
                <a:cs typeface="Open Sans"/>
                <a:sym typeface="Open Sans"/>
              </a:rPr>
              <a:t>FROM</a:t>
            </a:r>
            <a:r>
              <a:rPr lang="en" sz="1800">
                <a:solidFill>
                  <a:srgbClr val="000000"/>
                </a:solidFill>
                <a:highlight>
                  <a:srgbClr val="F3F3F3"/>
                </a:highlight>
                <a:latin typeface="Open Sans"/>
                <a:ea typeface="Open Sans"/>
                <a:cs typeface="Open Sans"/>
                <a:sym typeface="Open Sans"/>
              </a:rPr>
              <a:t> </a:t>
            </a:r>
            <a:r>
              <a:rPr lang="en" sz="1800">
                <a:solidFill>
                  <a:srgbClr val="0000FF"/>
                </a:solidFill>
                <a:highlight>
                  <a:srgbClr val="F3F3F3"/>
                </a:highlight>
                <a:latin typeface="Open Sans"/>
                <a:ea typeface="Open Sans"/>
                <a:cs typeface="Open Sans"/>
                <a:sym typeface="Open Sans"/>
              </a:rPr>
              <a:t>`bigquery-public-data.samples.shakespeare`</a:t>
            </a:r>
            <a:endParaRPr sz="1800">
              <a:solidFill>
                <a:srgbClr val="0000FF"/>
              </a:solidFill>
              <a:highlight>
                <a:srgbClr val="F3F3F3"/>
              </a:highlight>
              <a:latin typeface="Open Sans"/>
              <a:ea typeface="Open Sans"/>
              <a:cs typeface="Open Sans"/>
              <a:sym typeface="Open Sans"/>
            </a:endParaRPr>
          </a:p>
          <a:p>
            <a:pPr indent="0" lvl="0" marL="0" rtl="0" algn="l">
              <a:lnSpc>
                <a:spcPct val="100000"/>
              </a:lnSpc>
              <a:spcBef>
                <a:spcPts val="1600"/>
              </a:spcBef>
              <a:spcAft>
                <a:spcPts val="0"/>
              </a:spcAft>
              <a:buNone/>
            </a:pPr>
            <a:r>
              <a:rPr lang="en" sz="1200">
                <a:solidFill>
                  <a:srgbClr val="9900FF"/>
                </a:solidFill>
                <a:latin typeface="Open Sans"/>
                <a:ea typeface="Open Sans"/>
                <a:cs typeface="Open Sans"/>
                <a:sym typeface="Open Sans"/>
              </a:rPr>
              <a:t>Command  </a:t>
            </a:r>
            <a:r>
              <a:rPr lang="en" sz="1200">
                <a:solidFill>
                  <a:srgbClr val="0000FF"/>
                </a:solidFill>
                <a:latin typeface="Open Sans"/>
                <a:ea typeface="Open Sans"/>
                <a:cs typeface="Open Sans"/>
                <a:sym typeface="Open Sans"/>
              </a:rPr>
              <a:t>Column  </a:t>
            </a:r>
            <a:r>
              <a:rPr lang="en" sz="1200">
                <a:solidFill>
                  <a:srgbClr val="9900FF"/>
                </a:solidFill>
                <a:latin typeface="Open Sans"/>
                <a:ea typeface="Open Sans"/>
                <a:cs typeface="Open Sans"/>
                <a:sym typeface="Open Sans"/>
              </a:rPr>
              <a:t>Command                         </a:t>
            </a:r>
            <a:r>
              <a:rPr lang="en" sz="1200">
                <a:solidFill>
                  <a:srgbClr val="0000FF"/>
                </a:solidFill>
                <a:latin typeface="Open Sans"/>
                <a:ea typeface="Open Sans"/>
                <a:cs typeface="Open Sans"/>
                <a:sym typeface="Open Sans"/>
              </a:rPr>
              <a:t>Project                            Dataset                Table</a:t>
            </a:r>
            <a:endParaRPr sz="1400">
              <a:solidFill>
                <a:srgbClr val="000000"/>
              </a:solidFill>
              <a:latin typeface="Open Sans"/>
              <a:ea typeface="Open Sans"/>
              <a:cs typeface="Open Sans"/>
              <a:sym typeface="Open Sans"/>
            </a:endParaRPr>
          </a:p>
          <a:p>
            <a:pPr indent="0" lvl="0" marL="0" rtl="0" algn="l">
              <a:lnSpc>
                <a:spcPct val="100000"/>
              </a:lnSpc>
              <a:spcBef>
                <a:spcPts val="1600"/>
              </a:spcBef>
              <a:spcAft>
                <a:spcPts val="0"/>
              </a:spcAft>
              <a:buNone/>
            </a:pPr>
            <a:r>
              <a:rPr lang="en" sz="1400">
                <a:solidFill>
                  <a:srgbClr val="0000FF"/>
                </a:solidFill>
                <a:latin typeface="Open Sans"/>
                <a:ea typeface="Open Sans"/>
                <a:cs typeface="Open Sans"/>
                <a:sym typeface="Open Sans"/>
              </a:rPr>
              <a:t>shakespeare</a:t>
            </a:r>
            <a:r>
              <a:rPr lang="en" sz="1400">
                <a:solidFill>
                  <a:srgbClr val="000000"/>
                </a:solidFill>
                <a:latin typeface="Open Sans"/>
                <a:ea typeface="Open Sans"/>
                <a:cs typeface="Open Sans"/>
                <a:sym typeface="Open Sans"/>
              </a:rPr>
              <a:t> table: contains a word index of the works of Shakespeare, giving the number of times each word appears in each corpus.</a:t>
            </a:r>
            <a:endParaRPr sz="1400">
              <a:solidFill>
                <a:srgbClr val="000000"/>
              </a:solidFill>
              <a:latin typeface="Open Sans"/>
              <a:ea typeface="Open Sans"/>
              <a:cs typeface="Open Sans"/>
              <a:sym typeface="Open Sans"/>
            </a:endParaRPr>
          </a:p>
          <a:p>
            <a:pPr indent="0" lvl="0" marL="0" rtl="0" algn="l">
              <a:lnSpc>
                <a:spcPct val="100000"/>
              </a:lnSpc>
              <a:spcBef>
                <a:spcPts val="1600"/>
              </a:spcBef>
              <a:spcAft>
                <a:spcPts val="1600"/>
              </a:spcAft>
              <a:buNone/>
            </a:pPr>
            <a:r>
              <a:rPr lang="en" sz="1400">
                <a:solidFill>
                  <a:srgbClr val="000000"/>
                </a:solidFill>
                <a:latin typeface="Open Sans"/>
                <a:ea typeface="Open Sans"/>
                <a:cs typeface="Open Sans"/>
                <a:sym typeface="Open Sans"/>
              </a:rPr>
              <a:t>Note: `project.dataset.table` is surrounded by backticks ``</a:t>
            </a:r>
            <a:endParaRPr/>
          </a:p>
        </p:txBody>
      </p:sp>
      <p:pic>
        <p:nvPicPr>
          <p:cNvPr id="379" name="Google Shape;379;p34"/>
          <p:cNvPicPr preferRelativeResize="0"/>
          <p:nvPr/>
        </p:nvPicPr>
        <p:blipFill>
          <a:blip r:embed="rId3">
            <a:alphaModFix/>
          </a:blip>
          <a:stretch>
            <a:fillRect/>
          </a:stretch>
        </p:blipFill>
        <p:spPr>
          <a:xfrm>
            <a:off x="6988169" y="339519"/>
            <a:ext cx="1105950" cy="1105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