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Nuni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7.xml"/><Relationship Id="rId33" Type="http://schemas.openxmlformats.org/officeDocument/2006/relationships/font" Target="fonts/MavenPro-bold.fntdata"/><Relationship Id="rId10" Type="http://schemas.openxmlformats.org/officeDocument/2006/relationships/slide" Target="slides/slide6.xml"/><Relationship Id="rId32" Type="http://schemas.openxmlformats.org/officeDocument/2006/relationships/font" Target="fonts/MavenPro-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5e6dba019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e6dba019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5e6dba01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e6dba01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5e6dba01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e6dba01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990c6aec2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990c6aec2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5e6dba019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e6dba019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9ded79ac33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9ded79ac3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9ded79ac33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9ded79ac33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990c6aec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e990c6aec2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9ded79ac3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9ded79ac3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5da286cd2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da286cd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990c6ae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990c6ae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990c6ae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e990c6aec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e990c6aec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e990c6aec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5da286cd2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5da286cd2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5da286cd2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5da286cd2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990c6aec2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990c6aec2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5db3fcf08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db3fcf08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5d9f2e3f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d9f2e3f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ded79ac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9ded79ac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5da286cd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da286cd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990c6ae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990c6ae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5e6dba019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e6dba019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nytimes.com/interactive/2021/us/massachusetts-covid-cases.html" TargetMode="External"/><Relationship Id="rId4" Type="http://schemas.openxmlformats.org/officeDocument/2006/relationships/image" Target="../media/image3.gif"/><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nytimes.com/interactive/2021/us/massachusetts-covid-cases.html" TargetMode="External"/><Relationship Id="rId4" Type="http://schemas.openxmlformats.org/officeDocument/2006/relationships/image" Target="../media/image3.gif"/><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gif"/><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gif"/><Relationship Id="rId4" Type="http://schemas.openxmlformats.org/officeDocument/2006/relationships/image" Target="../media/image9.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oogle.qwiklabs.com/focuses/609?parent=catalog" TargetMode="External"/><Relationship Id="rId4" Type="http://schemas.openxmlformats.org/officeDocument/2006/relationships/image" Target="../media/image5.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google.com/forms/d/e/1FAIpQLSfHtHrkG9P6GRxG0Ro-ghESl-E3AcUPSwNdcIaItTZm_XYwiA/viewform?usp=sf_link" TargetMode="External"/><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ocs.google.com/spreadsheets/d/1U4M5gkRWwRprpoGaRXsr0CyC9fwX9BLrlESjhouM86k/edit?usp=sharing" TargetMode="Externa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tableau.com/academic/students" TargetMode="External"/><Relationship Id="rId4"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google.qwiklabs.com/focuses/624?parent=catalog"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soltaniehha/Business-Analytics-Toolbox/blob/master/03-Data-Warehousing/03-01-Vertex-AI-BigQuery.ipynb"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oogle.qwiklabs.com/focuses/604?catalog_rank=%7B%22rank%22%3A6%2C%22num_filters%22%3A0%2C%22has_search%22%3Atrue%7D&amp;parent=catalog&amp;search_id=2953077" TargetMode="External"/><Relationship Id="rId4"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soltaniehha/Business-Analytics-Toolbox/blob/master/03-Data-Warehousing/03-02-Colab-BigQuery.ipyn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8" y="1277975"/>
            <a:ext cx="85206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Analytics </a:t>
            </a:r>
            <a:endParaRPr/>
          </a:p>
          <a:p>
            <a:pPr indent="0" lvl="0" marL="0" rtl="0" algn="l">
              <a:spcBef>
                <a:spcPts val="0"/>
              </a:spcBef>
              <a:spcAft>
                <a:spcPts val="0"/>
              </a:spcAft>
              <a:buNone/>
            </a:pPr>
            <a:r>
              <a:rPr lang="en"/>
              <a:t>Toolbox - </a:t>
            </a:r>
            <a:r>
              <a:rPr lang="en" sz="3000"/>
              <a:t>BA</a:t>
            </a:r>
            <a:r>
              <a:rPr lang="en" sz="3000"/>
              <a:t>775</a:t>
            </a:r>
            <a:endParaRPr sz="3000"/>
          </a:p>
          <a:p>
            <a:pPr indent="0" lvl="0" marL="0" rtl="0" algn="l">
              <a:spcBef>
                <a:spcPts val="0"/>
              </a:spcBef>
              <a:spcAft>
                <a:spcPts val="0"/>
              </a:spcAft>
              <a:buNone/>
            </a:pPr>
            <a:r>
              <a:rPr i="1" lang="en" sz="2400">
                <a:solidFill>
                  <a:srgbClr val="B7B7B7"/>
                </a:solidFill>
              </a:rPr>
              <a:t>Summer 2021</a:t>
            </a:r>
            <a:endParaRPr i="1" sz="2400">
              <a:solidFill>
                <a:srgbClr val="B7B7B7"/>
              </a:solidFill>
            </a:endParaRPr>
          </a:p>
          <a:p>
            <a:pPr indent="0" lvl="0" marL="0" rtl="0" algn="l">
              <a:spcBef>
                <a:spcPts val="0"/>
              </a:spcBef>
              <a:spcAft>
                <a:spcPts val="0"/>
              </a:spcAft>
              <a:buNone/>
            </a:pPr>
            <a:r>
              <a:t/>
            </a:r>
            <a:endParaRPr b="0" sz="1800"/>
          </a:p>
          <a:p>
            <a:pPr indent="0" lvl="0" marL="0" rtl="0" algn="l">
              <a:spcBef>
                <a:spcPts val="0"/>
              </a:spcBef>
              <a:spcAft>
                <a:spcPts val="0"/>
              </a:spcAft>
              <a:buNone/>
            </a:pPr>
            <a:r>
              <a:rPr b="0" lang="en" sz="1800"/>
              <a:t>Lecture 03</a:t>
            </a:r>
            <a:endParaRPr b="0" sz="1800"/>
          </a:p>
        </p:txBody>
      </p:sp>
      <p:sp>
        <p:nvSpPr>
          <p:cNvPr id="278" name="Google Shape;278;p13"/>
          <p:cNvSpPr txBox="1"/>
          <p:nvPr>
            <p:ph idx="1" type="subTitle"/>
          </p:nvPr>
        </p:nvSpPr>
        <p:spPr>
          <a:xfrm>
            <a:off x="311700" y="37485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Professor: Mohammad Soltanieh-ha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CASTing</a:t>
            </a:r>
            <a:endParaRPr/>
          </a:p>
        </p:txBody>
      </p:sp>
      <p:sp>
        <p:nvSpPr>
          <p:cNvPr id="332" name="Google Shape;332;p22"/>
          <p:cNvSpPr txBox="1"/>
          <p:nvPr>
            <p:ph idx="1" type="body"/>
          </p:nvPr>
        </p:nvSpPr>
        <p:spPr>
          <a:xfrm>
            <a:off x="1303800" y="1990050"/>
            <a:ext cx="7030500" cy="30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the following query:</a:t>
            </a:r>
            <a:endParaRPr/>
          </a:p>
          <a:p>
            <a:pPr indent="0" lvl="0" marL="0" rtl="0" algn="l">
              <a:spcBef>
                <a:spcPts val="1600"/>
              </a:spcBef>
              <a:spcAft>
                <a:spcPts val="0"/>
              </a:spcAft>
              <a:buNone/>
            </a:pPr>
            <a:r>
              <a:rPr lang="en">
                <a:highlight>
                  <a:srgbClr val="EFEFEF"/>
                </a:highlight>
              </a:rPr>
              <a:t>SELECT * FROM `bigquery-public-data.noaa_gsod.gsod2021` </a:t>
            </a:r>
            <a:endParaRPr>
              <a:highlight>
                <a:srgbClr val="EFEFEF"/>
              </a:highlight>
            </a:endParaRPr>
          </a:p>
          <a:p>
            <a:pPr indent="0" lvl="0" marL="0" rtl="0" algn="l">
              <a:spcBef>
                <a:spcPts val="0"/>
              </a:spcBef>
              <a:spcAft>
                <a:spcPts val="0"/>
              </a:spcAft>
              <a:buNone/>
            </a:pPr>
            <a:r>
              <a:rPr lang="en">
                <a:highlight>
                  <a:srgbClr val="EFEFEF"/>
                </a:highlight>
              </a:rPr>
              <a:t>WHERE </a:t>
            </a:r>
            <a:r>
              <a:rPr b="1" lang="en">
                <a:highlight>
                  <a:srgbClr val="EFEFEF"/>
                </a:highlight>
              </a:rPr>
              <a:t>CAST</a:t>
            </a:r>
            <a:r>
              <a:rPr lang="en">
                <a:highlight>
                  <a:srgbClr val="EFEFEF"/>
                </a:highlight>
              </a:rPr>
              <a:t>(year AS INT64) = 2021</a:t>
            </a:r>
            <a:endParaRPr>
              <a:highlight>
                <a:srgbClr val="EFEFEF"/>
              </a:highlight>
            </a:endParaRPr>
          </a:p>
          <a:p>
            <a:pPr indent="0" lvl="0" marL="0" rtl="0" algn="l">
              <a:spcBef>
                <a:spcPts val="0"/>
              </a:spcBef>
              <a:spcAft>
                <a:spcPts val="0"/>
              </a:spcAft>
              <a:buNone/>
            </a:pPr>
            <a:r>
              <a:rPr lang="en">
                <a:highlight>
                  <a:srgbClr val="EFEFEF"/>
                </a:highlight>
              </a:rPr>
              <a:t>    AND </a:t>
            </a:r>
            <a:r>
              <a:rPr b="1" lang="en">
                <a:highlight>
                  <a:srgbClr val="EFEFEF"/>
                </a:highlight>
              </a:rPr>
              <a:t>CAST</a:t>
            </a:r>
            <a:r>
              <a:rPr lang="en">
                <a:highlight>
                  <a:srgbClr val="EFEFEF"/>
                </a:highlight>
              </a:rPr>
              <a:t>(mo AS INT64) = 8</a:t>
            </a:r>
            <a:endParaRPr>
              <a:highlight>
                <a:srgbClr val="EFEFEF"/>
              </a:highlight>
            </a:endParaRPr>
          </a:p>
          <a:p>
            <a:pPr indent="0" lvl="0" marL="0" rtl="0" algn="l">
              <a:spcBef>
                <a:spcPts val="0"/>
              </a:spcBef>
              <a:spcAft>
                <a:spcPts val="0"/>
              </a:spcAft>
              <a:buNone/>
            </a:pPr>
            <a:r>
              <a:rPr lang="en">
                <a:highlight>
                  <a:srgbClr val="EFEFEF"/>
                </a:highlight>
              </a:rPr>
              <a:t>    AND </a:t>
            </a:r>
            <a:r>
              <a:rPr b="1" lang="en">
                <a:highlight>
                  <a:srgbClr val="EFEFEF"/>
                </a:highlight>
              </a:rPr>
              <a:t>CAST</a:t>
            </a:r>
            <a:r>
              <a:rPr lang="en">
                <a:highlight>
                  <a:srgbClr val="EFEFEF"/>
                </a:highlight>
              </a:rPr>
              <a:t>(da AS INT64) = 12</a:t>
            </a:r>
            <a:endParaRPr>
              <a:highlight>
                <a:srgbClr val="EFEFEF"/>
              </a:highlight>
            </a:endParaRPr>
          </a:p>
          <a:p>
            <a:pPr indent="0" lvl="0" marL="0" rtl="0" algn="l">
              <a:spcBef>
                <a:spcPts val="0"/>
              </a:spcBef>
              <a:spcAft>
                <a:spcPts val="0"/>
              </a:spcAft>
              <a:buNone/>
            </a:pPr>
            <a:r>
              <a:rPr lang="en">
                <a:highlight>
                  <a:srgbClr val="EFEFEF"/>
                </a:highlight>
              </a:rPr>
              <a:t>    AND stn="994971" -- Boston</a:t>
            </a:r>
            <a:endParaRPr>
              <a:highlight>
                <a:srgbClr val="EFEFEF"/>
              </a:highlight>
            </a:endParaRPr>
          </a:p>
          <a:p>
            <a:pPr indent="0" lvl="0" marL="0" rtl="0" algn="l">
              <a:spcBef>
                <a:spcPts val="0"/>
              </a:spcBef>
              <a:spcAft>
                <a:spcPts val="0"/>
              </a:spcAft>
              <a:buNone/>
            </a:pPr>
            <a:r>
              <a:t/>
            </a:r>
            <a:endParaRPr/>
          </a:p>
          <a:p>
            <a:pPr indent="0" lvl="0" marL="0" rtl="0" algn="l">
              <a:spcBef>
                <a:spcPts val="1600"/>
              </a:spcBef>
              <a:spcAft>
                <a:spcPts val="0"/>
              </a:spcAft>
              <a:buNone/>
            </a:pPr>
            <a:r>
              <a:rPr lang="en">
                <a:highlight>
                  <a:srgbClr val="EFEFEF"/>
                </a:highlight>
              </a:rPr>
              <a:t>CAST()</a:t>
            </a:r>
            <a:r>
              <a:rPr lang="en"/>
              <a:t> function is used to convert the type of a column.</a:t>
            </a:r>
            <a:endParaRPr/>
          </a:p>
          <a:p>
            <a:pPr indent="0" lvl="0" marL="0" rtl="0" algn="l">
              <a:spcBef>
                <a:spcPts val="1600"/>
              </a:spcBef>
              <a:spcAft>
                <a:spcPts val="1600"/>
              </a:spcAft>
              <a:buNone/>
            </a:pPr>
            <a:r>
              <a:rPr lang="en"/>
              <a:t>Note: we can use “--” to leave comments inside our query. Any character after that will be ignored.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CONCAT() Function</a:t>
            </a:r>
            <a:endParaRPr/>
          </a:p>
        </p:txBody>
      </p:sp>
      <p:sp>
        <p:nvSpPr>
          <p:cNvPr id="338" name="Google Shape;338;p23"/>
          <p:cNvSpPr txBox="1"/>
          <p:nvPr>
            <p:ph idx="1" type="body"/>
          </p:nvPr>
        </p:nvSpPr>
        <p:spPr>
          <a:xfrm>
            <a:off x="1303800" y="1990050"/>
            <a:ext cx="7030500" cy="28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t>
            </a:r>
            <a:r>
              <a:rPr lang="en"/>
              <a:t>concatenate strings with the CONCAT() function. E.g.:</a:t>
            </a:r>
            <a:endParaRPr/>
          </a:p>
          <a:p>
            <a:pPr indent="0" lvl="0" marL="0" rtl="0" algn="l">
              <a:spcBef>
                <a:spcPts val="1600"/>
              </a:spcBef>
              <a:spcAft>
                <a:spcPts val="0"/>
              </a:spcAft>
              <a:buNone/>
            </a:pPr>
            <a:r>
              <a:rPr lang="en">
                <a:highlight>
                  <a:srgbClr val="EFEFEF"/>
                </a:highlight>
              </a:rPr>
              <a:t>SELECT </a:t>
            </a:r>
            <a:r>
              <a:rPr b="1" lang="en">
                <a:highlight>
                  <a:srgbClr val="EFEFEF"/>
                </a:highlight>
              </a:rPr>
              <a:t>CONCAT</a:t>
            </a:r>
            <a:r>
              <a:rPr lang="en">
                <a:highlight>
                  <a:srgbClr val="EFEFEF"/>
                </a:highlight>
              </a:rPr>
              <a:t>(year,"-",mo,"-",da) AS date2, * </a:t>
            </a:r>
            <a:endParaRPr>
              <a:highlight>
                <a:srgbClr val="EFEFEF"/>
              </a:highlight>
            </a:endParaRPr>
          </a:p>
          <a:p>
            <a:pPr indent="0" lvl="0" marL="0" rtl="0" algn="l">
              <a:spcBef>
                <a:spcPts val="0"/>
              </a:spcBef>
              <a:spcAft>
                <a:spcPts val="0"/>
              </a:spcAft>
              <a:buNone/>
            </a:pPr>
            <a:r>
              <a:rPr lang="en">
                <a:highlight>
                  <a:srgbClr val="EFEFEF"/>
                </a:highlight>
              </a:rPr>
              <a:t>FROM `bigquery-public-data.noaa_gsod.gsod2021` </a:t>
            </a:r>
            <a:endParaRPr>
              <a:highlight>
                <a:srgbClr val="EFEFEF"/>
              </a:highlight>
            </a:endParaRPr>
          </a:p>
          <a:p>
            <a:pPr indent="0" lvl="0" marL="0" rtl="0" algn="l">
              <a:spcBef>
                <a:spcPts val="0"/>
              </a:spcBef>
              <a:spcAft>
                <a:spcPts val="0"/>
              </a:spcAft>
              <a:buNone/>
            </a:pPr>
            <a:r>
              <a:rPr lang="en">
                <a:highlight>
                  <a:srgbClr val="EFEFEF"/>
                </a:highlight>
              </a:rPr>
              <a:t>WHERE CAST(year AS INT64) = 2021</a:t>
            </a:r>
            <a:endParaRPr>
              <a:highlight>
                <a:srgbClr val="EFEFEF"/>
              </a:highlight>
            </a:endParaRPr>
          </a:p>
          <a:p>
            <a:pPr indent="0" lvl="0" marL="0" rtl="0" algn="l">
              <a:spcBef>
                <a:spcPts val="0"/>
              </a:spcBef>
              <a:spcAft>
                <a:spcPts val="0"/>
              </a:spcAft>
              <a:buNone/>
            </a:pPr>
            <a:r>
              <a:rPr lang="en">
                <a:highlight>
                  <a:srgbClr val="EFEFEF"/>
                </a:highlight>
              </a:rPr>
              <a:t>    AND CAST(mo AS INT64) = 8</a:t>
            </a:r>
            <a:endParaRPr>
              <a:highlight>
                <a:srgbClr val="EFEFEF"/>
              </a:highlight>
            </a:endParaRPr>
          </a:p>
          <a:p>
            <a:pPr indent="0" lvl="0" marL="0" rtl="0" algn="l">
              <a:spcBef>
                <a:spcPts val="0"/>
              </a:spcBef>
              <a:spcAft>
                <a:spcPts val="0"/>
              </a:spcAft>
              <a:buNone/>
            </a:pPr>
            <a:r>
              <a:rPr lang="en">
                <a:highlight>
                  <a:srgbClr val="EFEFEF"/>
                </a:highlight>
              </a:rPr>
              <a:t>    AND CAST(da AS INT64) = 12</a:t>
            </a:r>
            <a:endParaRPr>
              <a:highlight>
                <a:srgbClr val="EFEFEF"/>
              </a:highlight>
            </a:endParaRPr>
          </a:p>
          <a:p>
            <a:pPr indent="0" lvl="0" marL="0" rtl="0" algn="l">
              <a:spcBef>
                <a:spcPts val="0"/>
              </a:spcBef>
              <a:spcAft>
                <a:spcPts val="0"/>
              </a:spcAft>
              <a:buNone/>
            </a:pPr>
            <a:r>
              <a:rPr lang="en">
                <a:highlight>
                  <a:srgbClr val="EFEFEF"/>
                </a:highlight>
              </a:rPr>
              <a:t>    AND stn="994971" -- Boston</a:t>
            </a:r>
            <a:endParaRPr>
              <a:highlight>
                <a:srgbClr val="EFEFEF"/>
              </a:highlight>
            </a:endParaRPr>
          </a:p>
          <a:p>
            <a:pPr indent="0" lvl="0" marL="0" rtl="0" algn="l">
              <a:spcBef>
                <a:spcPts val="0"/>
              </a:spcBef>
              <a:spcAft>
                <a:spcPts val="0"/>
              </a:spcAft>
              <a:buNone/>
            </a:pPr>
            <a:r>
              <a:rPr lang="en"/>
              <a:t> </a:t>
            </a:r>
            <a:endParaRPr/>
          </a:p>
          <a:p>
            <a:pPr indent="0" lvl="0" marL="0" rtl="0" algn="l">
              <a:spcBef>
                <a:spcPts val="1600"/>
              </a:spcBef>
              <a:spcAft>
                <a:spcPts val="1600"/>
              </a:spcAft>
              <a:buNone/>
            </a:pPr>
            <a:r>
              <a:rPr lang="en"/>
              <a:t>Note: This only works with characters. If you need to concatenate integers or other types you can first convert their type with a CAST and then concatenate them.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 &amp; TIMESTAMP() Functions</a:t>
            </a:r>
            <a:endParaRPr/>
          </a:p>
        </p:txBody>
      </p:sp>
      <p:sp>
        <p:nvSpPr>
          <p:cNvPr id="344" name="Google Shape;344;p24"/>
          <p:cNvSpPr txBox="1"/>
          <p:nvPr>
            <p:ph idx="1" type="body"/>
          </p:nvPr>
        </p:nvSpPr>
        <p:spPr>
          <a:xfrm>
            <a:off x="1303800" y="1990050"/>
            <a:ext cx="6871200" cy="289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 the following query we are using a subquery to extract the </a:t>
            </a:r>
            <a:r>
              <a:rPr lang="en" u="sng"/>
              <a:t>day</a:t>
            </a:r>
            <a:r>
              <a:rPr lang="en"/>
              <a:t> component of the timestamp:</a:t>
            </a:r>
            <a:endParaRPr/>
          </a:p>
          <a:p>
            <a:pPr indent="0" lvl="0" marL="0" rtl="0" algn="l">
              <a:spcBef>
                <a:spcPts val="1600"/>
              </a:spcBef>
              <a:spcAft>
                <a:spcPts val="0"/>
              </a:spcAft>
              <a:buNone/>
            </a:pPr>
            <a:r>
              <a:rPr lang="en">
                <a:highlight>
                  <a:srgbClr val="EFEFEF"/>
                </a:highlight>
              </a:rPr>
              <a:t>SELECT </a:t>
            </a:r>
            <a:r>
              <a:rPr b="1" lang="en">
                <a:highlight>
                  <a:srgbClr val="EFEFEF"/>
                </a:highlight>
              </a:rPr>
              <a:t>EXTRACT</a:t>
            </a:r>
            <a:r>
              <a:rPr lang="en">
                <a:highlight>
                  <a:srgbClr val="EFEFEF"/>
                </a:highlight>
              </a:rPr>
              <a:t>(day FROM timestamp) AS day FROM </a:t>
            </a:r>
            <a:endParaRPr>
              <a:highlight>
                <a:srgbClr val="EFEFEF"/>
              </a:highlight>
            </a:endParaRPr>
          </a:p>
          <a:p>
            <a:pPr indent="0" lvl="0" marL="0" rtl="0" algn="l">
              <a:spcBef>
                <a:spcPts val="0"/>
              </a:spcBef>
              <a:spcAft>
                <a:spcPts val="0"/>
              </a:spcAft>
              <a:buNone/>
            </a:pPr>
            <a:r>
              <a:rPr lang="en">
                <a:highlight>
                  <a:srgbClr val="EFEFEF"/>
                </a:highlight>
              </a:rPr>
              <a:t>(</a:t>
            </a:r>
            <a:endParaRPr>
              <a:highlight>
                <a:srgbClr val="EFEFEF"/>
              </a:highlight>
            </a:endParaRPr>
          </a:p>
          <a:p>
            <a:pPr indent="0" lvl="0" marL="0" rtl="0" algn="l">
              <a:spcBef>
                <a:spcPts val="0"/>
              </a:spcBef>
              <a:spcAft>
                <a:spcPts val="0"/>
              </a:spcAft>
              <a:buNone/>
            </a:pPr>
            <a:r>
              <a:rPr lang="en">
                <a:highlight>
                  <a:srgbClr val="EFEFEF"/>
                </a:highlight>
              </a:rPr>
              <a:t>    SELECT </a:t>
            </a:r>
            <a:r>
              <a:rPr b="1" lang="en">
                <a:highlight>
                  <a:srgbClr val="EFEFEF"/>
                </a:highlight>
              </a:rPr>
              <a:t>TIMESTAMP</a:t>
            </a:r>
            <a:r>
              <a:rPr lang="en">
                <a:highlight>
                  <a:srgbClr val="EFEFEF"/>
                </a:highlight>
              </a:rPr>
              <a:t>(CONCAT(year,"-",mo,"-",da)) AS timestamp, * </a:t>
            </a:r>
            <a:endParaRPr>
              <a:highlight>
                <a:srgbClr val="EFEFEF"/>
              </a:highlight>
            </a:endParaRPr>
          </a:p>
          <a:p>
            <a:pPr indent="0" lvl="0" marL="0" rtl="0" algn="l">
              <a:spcBef>
                <a:spcPts val="0"/>
              </a:spcBef>
              <a:spcAft>
                <a:spcPts val="0"/>
              </a:spcAft>
              <a:buNone/>
            </a:pPr>
            <a:r>
              <a:rPr lang="en">
                <a:highlight>
                  <a:srgbClr val="EFEFEF"/>
                </a:highlight>
              </a:rPr>
              <a:t>    FROM `bigquery-public-data.noaa_gsod.</a:t>
            </a:r>
            <a:r>
              <a:rPr lang="en">
                <a:highlight>
                  <a:srgbClr val="EFEFEF"/>
                </a:highlight>
              </a:rPr>
              <a:t>gsod2021</a:t>
            </a:r>
            <a:r>
              <a:rPr lang="en">
                <a:highlight>
                  <a:srgbClr val="EFEFEF"/>
                </a:highlight>
              </a:rPr>
              <a:t>` </a:t>
            </a:r>
            <a:endParaRPr>
              <a:highlight>
                <a:srgbClr val="EFEFEF"/>
              </a:highlight>
            </a:endParaRPr>
          </a:p>
          <a:p>
            <a:pPr indent="0" lvl="0" marL="0" rtl="0" algn="l">
              <a:spcBef>
                <a:spcPts val="0"/>
              </a:spcBef>
              <a:spcAft>
                <a:spcPts val="0"/>
              </a:spcAft>
              <a:buNone/>
            </a:pPr>
            <a:r>
              <a:rPr lang="en">
                <a:highlight>
                  <a:srgbClr val="EFEFEF"/>
                </a:highlight>
              </a:rPr>
              <a:t>    WHERE CAST(year AS INT64) = 2021</a:t>
            </a:r>
            <a:endParaRPr>
              <a:highlight>
                <a:srgbClr val="EFEFEF"/>
              </a:highlight>
            </a:endParaRPr>
          </a:p>
          <a:p>
            <a:pPr indent="0" lvl="0" marL="0" rtl="0" algn="l">
              <a:spcBef>
                <a:spcPts val="0"/>
              </a:spcBef>
              <a:spcAft>
                <a:spcPts val="0"/>
              </a:spcAft>
              <a:buNone/>
            </a:pPr>
            <a:r>
              <a:rPr lang="en">
                <a:highlight>
                  <a:srgbClr val="EFEFEF"/>
                </a:highlight>
              </a:rPr>
              <a:t>        AND CAST(mo AS INT64) = 8</a:t>
            </a:r>
            <a:endParaRPr>
              <a:highlight>
                <a:srgbClr val="EFEFEF"/>
              </a:highlight>
            </a:endParaRPr>
          </a:p>
          <a:p>
            <a:pPr indent="0" lvl="0" marL="0" rtl="0" algn="l">
              <a:spcBef>
                <a:spcPts val="0"/>
              </a:spcBef>
              <a:spcAft>
                <a:spcPts val="0"/>
              </a:spcAft>
              <a:buNone/>
            </a:pPr>
            <a:r>
              <a:rPr lang="en">
                <a:highlight>
                  <a:srgbClr val="EFEFEF"/>
                </a:highlight>
              </a:rPr>
              <a:t>        AND CAST(da AS INT64) = 12</a:t>
            </a:r>
            <a:endParaRPr>
              <a:highlight>
                <a:srgbClr val="EFEFEF"/>
              </a:highlight>
            </a:endParaRPr>
          </a:p>
          <a:p>
            <a:pPr indent="0" lvl="0" marL="0" rtl="0" algn="l">
              <a:spcBef>
                <a:spcPts val="0"/>
              </a:spcBef>
              <a:spcAft>
                <a:spcPts val="0"/>
              </a:spcAft>
              <a:buNone/>
            </a:pPr>
            <a:r>
              <a:rPr lang="en">
                <a:highlight>
                  <a:srgbClr val="EFEFEF"/>
                </a:highlight>
              </a:rPr>
              <a:t>        AND stn="994971" -- Boston</a:t>
            </a:r>
            <a:endParaRPr>
              <a:highlight>
                <a:srgbClr val="EFEFEF"/>
              </a:highlight>
            </a:endParaRPr>
          </a:p>
          <a:p>
            <a:pPr indent="0" lvl="0" marL="0" rtl="0" algn="l">
              <a:spcBef>
                <a:spcPts val="0"/>
              </a:spcBef>
              <a:spcAft>
                <a:spcPts val="0"/>
              </a:spcAft>
              <a:buNone/>
            </a:pPr>
            <a:r>
              <a:rPr lang="en">
                <a:highlight>
                  <a:srgbClr val="EFEFEF"/>
                </a:highlight>
              </a:rPr>
              <a:t>)</a:t>
            </a:r>
            <a:endParaRPr>
              <a:highlight>
                <a:srgbClr val="EFEFE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LAG</a:t>
            </a:r>
            <a:r>
              <a:rPr lang="en"/>
              <a:t>()</a:t>
            </a:r>
            <a:endParaRPr/>
          </a:p>
        </p:txBody>
      </p:sp>
      <p:sp>
        <p:nvSpPr>
          <p:cNvPr id="350" name="Google Shape;350;p25"/>
          <p:cNvSpPr txBox="1"/>
          <p:nvPr>
            <p:ph idx="1" type="body"/>
          </p:nvPr>
        </p:nvSpPr>
        <p:spPr>
          <a:xfrm>
            <a:off x="1303800" y="1990050"/>
            <a:ext cx="4753800" cy="2200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Returns the value of the </a:t>
            </a:r>
            <a:r>
              <a:rPr lang="en"/>
              <a:t>expression</a:t>
            </a:r>
            <a:r>
              <a:rPr lang="en"/>
              <a:t> on a preceding row:</a:t>
            </a:r>
            <a:endParaRPr/>
          </a:p>
          <a:p>
            <a:pPr indent="0" lvl="0" marL="0" rtl="0" algn="l">
              <a:spcBef>
                <a:spcPts val="1600"/>
              </a:spcBef>
              <a:spcAft>
                <a:spcPts val="0"/>
              </a:spcAft>
              <a:buNone/>
            </a:pPr>
            <a:r>
              <a:rPr lang="en">
                <a:highlight>
                  <a:srgbClr val="EFEFEF"/>
                </a:highlight>
              </a:rPr>
              <a:t>SELECT </a:t>
            </a:r>
            <a:endParaRPr>
              <a:highlight>
                <a:srgbClr val="EFEFEF"/>
              </a:highlight>
            </a:endParaRPr>
          </a:p>
          <a:p>
            <a:pPr indent="0" lvl="0" marL="0" rtl="0" algn="l">
              <a:spcBef>
                <a:spcPts val="0"/>
              </a:spcBef>
              <a:spcAft>
                <a:spcPts val="0"/>
              </a:spcAft>
              <a:buNone/>
            </a:pPr>
            <a:r>
              <a:rPr lang="en">
                <a:highlight>
                  <a:srgbClr val="EFEFEF"/>
                </a:highlight>
              </a:rPr>
              <a:t>    date, </a:t>
            </a:r>
            <a:endParaRPr>
              <a:highlight>
                <a:srgbClr val="EFEFEF"/>
              </a:highlight>
            </a:endParaRPr>
          </a:p>
          <a:p>
            <a:pPr indent="0" lvl="0" marL="0" rtl="0" algn="l">
              <a:spcBef>
                <a:spcPts val="0"/>
              </a:spcBef>
              <a:spcAft>
                <a:spcPts val="0"/>
              </a:spcAft>
              <a:buNone/>
            </a:pPr>
            <a:r>
              <a:rPr lang="en">
                <a:highlight>
                  <a:srgbClr val="EFEFEF"/>
                </a:highlight>
              </a:rPr>
              <a:t>    temp, </a:t>
            </a:r>
            <a:endParaRPr>
              <a:highlight>
                <a:srgbClr val="EFEFEF"/>
              </a:highlight>
            </a:endParaRPr>
          </a:p>
          <a:p>
            <a:pPr indent="0" lvl="0" marL="0" rtl="0" algn="l">
              <a:spcBef>
                <a:spcPts val="0"/>
              </a:spcBef>
              <a:spcAft>
                <a:spcPts val="0"/>
              </a:spcAft>
              <a:buNone/>
            </a:pPr>
            <a:r>
              <a:rPr lang="en">
                <a:highlight>
                  <a:srgbClr val="EFEFEF"/>
                </a:highlight>
              </a:rPr>
              <a:t>    LAG(temp) OVER(ORDER BY date) AS temp_yesterday </a:t>
            </a:r>
            <a:endParaRPr>
              <a:highlight>
                <a:srgbClr val="EFEFEF"/>
              </a:highlight>
            </a:endParaRPr>
          </a:p>
          <a:p>
            <a:pPr indent="0" lvl="0" marL="0" rtl="0" algn="l">
              <a:spcBef>
                <a:spcPts val="0"/>
              </a:spcBef>
              <a:spcAft>
                <a:spcPts val="0"/>
              </a:spcAft>
              <a:buNone/>
            </a:pPr>
            <a:r>
              <a:rPr lang="en">
                <a:highlight>
                  <a:srgbClr val="EFEFEF"/>
                </a:highlight>
              </a:rPr>
              <a:t>FROM `bigquery-public-data.noaa_gsod.gsod2021` </a:t>
            </a:r>
            <a:endParaRPr>
              <a:highlight>
                <a:srgbClr val="EFEFEF"/>
              </a:highlight>
            </a:endParaRPr>
          </a:p>
          <a:p>
            <a:pPr indent="0" lvl="0" marL="0" rtl="0" algn="l">
              <a:spcBef>
                <a:spcPts val="0"/>
              </a:spcBef>
              <a:spcAft>
                <a:spcPts val="0"/>
              </a:spcAft>
              <a:buNone/>
            </a:pPr>
            <a:r>
              <a:rPr lang="en">
                <a:highlight>
                  <a:srgbClr val="EFEFEF"/>
                </a:highlight>
              </a:rPr>
              <a:t>WHERE stn="994971" -- Boston</a:t>
            </a:r>
            <a:endParaRPr>
              <a:highlight>
                <a:srgbClr val="EFEFEF"/>
              </a:highlight>
            </a:endParaRPr>
          </a:p>
          <a:p>
            <a:pPr indent="0" lvl="0" marL="0" rtl="0" algn="l">
              <a:spcBef>
                <a:spcPts val="0"/>
              </a:spcBef>
              <a:spcAft>
                <a:spcPts val="0"/>
              </a:spcAft>
              <a:buNone/>
            </a:pPr>
            <a:r>
              <a:rPr lang="en">
                <a:highlight>
                  <a:srgbClr val="EFEFEF"/>
                </a:highlight>
              </a:rPr>
              <a:t>ORDER BY date</a:t>
            </a:r>
            <a:endParaRPr>
              <a:highlight>
                <a:srgbClr val="EFEFEF"/>
              </a:highlight>
            </a:endParaRPr>
          </a:p>
        </p:txBody>
      </p:sp>
      <p:pic>
        <p:nvPicPr>
          <p:cNvPr id="351" name="Google Shape;351;p25"/>
          <p:cNvPicPr preferRelativeResize="0"/>
          <p:nvPr/>
        </p:nvPicPr>
        <p:blipFill>
          <a:blip r:embed="rId3">
            <a:alphaModFix/>
          </a:blip>
          <a:stretch>
            <a:fillRect/>
          </a:stretch>
        </p:blipFill>
        <p:spPr>
          <a:xfrm>
            <a:off x="6151700" y="2060538"/>
            <a:ext cx="2616200" cy="20598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IF(cond, </a:t>
            </a:r>
            <a:r>
              <a:rPr lang="en">
                <a:solidFill>
                  <a:srgbClr val="6AA84F"/>
                </a:solidFill>
              </a:rPr>
              <a:t>true_result</a:t>
            </a:r>
            <a:r>
              <a:rPr lang="en"/>
              <a:t>, </a:t>
            </a:r>
            <a:r>
              <a:rPr lang="en">
                <a:solidFill>
                  <a:srgbClr val="E06666"/>
                </a:solidFill>
              </a:rPr>
              <a:t>else_result</a:t>
            </a:r>
            <a:r>
              <a:rPr lang="en"/>
              <a:t>)</a:t>
            </a:r>
            <a:endParaRPr/>
          </a:p>
        </p:txBody>
      </p:sp>
      <p:sp>
        <p:nvSpPr>
          <p:cNvPr id="357" name="Google Shape;357;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f cond is true, returns true_result, else returns else_result. E.g.:</a:t>
            </a:r>
            <a:endParaRPr/>
          </a:p>
          <a:p>
            <a:pPr indent="0" lvl="0" marL="0" rtl="0" algn="l">
              <a:spcBef>
                <a:spcPts val="1600"/>
              </a:spcBef>
              <a:spcAft>
                <a:spcPts val="0"/>
              </a:spcAft>
              <a:buNone/>
            </a:pPr>
            <a:r>
              <a:rPr lang="en">
                <a:highlight>
                  <a:srgbClr val="EFEFEF"/>
                </a:highlight>
              </a:rPr>
              <a:t>SELECT </a:t>
            </a:r>
            <a:endParaRPr>
              <a:highlight>
                <a:srgbClr val="EFEFEF"/>
              </a:highlight>
            </a:endParaRPr>
          </a:p>
          <a:p>
            <a:pPr indent="0" lvl="0" marL="0" rtl="0" algn="l">
              <a:spcBef>
                <a:spcPts val="0"/>
              </a:spcBef>
              <a:spcAft>
                <a:spcPts val="0"/>
              </a:spcAft>
              <a:buNone/>
            </a:pPr>
            <a:r>
              <a:rPr lang="en">
                <a:highlight>
                  <a:srgbClr val="EFEFEF"/>
                </a:highlight>
              </a:rPr>
              <a:t>  TIMESTAMP(CONCAT(year,"-",mo,"-",da)) AS timestamp, </a:t>
            </a:r>
            <a:endParaRPr>
              <a:highlight>
                <a:srgbClr val="EFEFEF"/>
              </a:highlight>
            </a:endParaRPr>
          </a:p>
          <a:p>
            <a:pPr indent="0" lvl="0" marL="0" rtl="0" algn="l">
              <a:spcBef>
                <a:spcPts val="0"/>
              </a:spcBef>
              <a:spcAft>
                <a:spcPts val="0"/>
              </a:spcAft>
              <a:buNone/>
            </a:pPr>
            <a:r>
              <a:rPr lang="en">
                <a:highlight>
                  <a:srgbClr val="EFEFEF"/>
                </a:highlight>
              </a:rPr>
              <a:t>  </a:t>
            </a:r>
            <a:r>
              <a:rPr b="1" lang="en">
                <a:highlight>
                  <a:srgbClr val="EFEFEF"/>
                </a:highlight>
              </a:rPr>
              <a:t>IF</a:t>
            </a:r>
            <a:r>
              <a:rPr lang="en">
                <a:highlight>
                  <a:srgbClr val="EFEFEF"/>
                </a:highlight>
              </a:rPr>
              <a:t>(dewp = 9999.9, NULL, dewp) AS dewp</a:t>
            </a:r>
            <a:endParaRPr>
              <a:highlight>
                <a:srgbClr val="EFEFEF"/>
              </a:highlight>
            </a:endParaRPr>
          </a:p>
          <a:p>
            <a:pPr indent="0" lvl="0" marL="0" rtl="0" algn="l">
              <a:spcBef>
                <a:spcPts val="0"/>
              </a:spcBef>
              <a:spcAft>
                <a:spcPts val="0"/>
              </a:spcAft>
              <a:buNone/>
            </a:pPr>
            <a:r>
              <a:rPr lang="en">
                <a:highlight>
                  <a:srgbClr val="EFEFEF"/>
                </a:highlight>
              </a:rPr>
              <a:t>  FROM `bigquery-public-data.noaa_gsod.gsod2021` </a:t>
            </a:r>
            <a:endParaRPr>
              <a:highlight>
                <a:srgbClr val="EFEFEF"/>
              </a:highlight>
            </a:endParaRPr>
          </a:p>
          <a:p>
            <a:pPr indent="0" lvl="0" marL="0" rtl="0" algn="l">
              <a:spcBef>
                <a:spcPts val="0"/>
              </a:spcBef>
              <a:spcAft>
                <a:spcPts val="0"/>
              </a:spcAft>
              <a:buNone/>
            </a:pPr>
            <a:r>
              <a:rPr lang="en">
                <a:highlight>
                  <a:srgbClr val="EFEFEF"/>
                </a:highlight>
              </a:rPr>
              <a:t>WHERE CAST(year AS INT64) = 2021</a:t>
            </a:r>
            <a:endParaRPr>
              <a:highlight>
                <a:srgbClr val="EFEFEF"/>
              </a:highlight>
            </a:endParaRPr>
          </a:p>
          <a:p>
            <a:pPr indent="0" lvl="0" marL="0" rtl="0" algn="l">
              <a:spcBef>
                <a:spcPts val="0"/>
              </a:spcBef>
              <a:spcAft>
                <a:spcPts val="0"/>
              </a:spcAft>
              <a:buNone/>
            </a:pPr>
            <a:r>
              <a:rPr lang="en">
                <a:highlight>
                  <a:srgbClr val="EFEFEF"/>
                </a:highlight>
              </a:rPr>
              <a:t>  AND CAST(mo AS INT64) = 8</a:t>
            </a:r>
            <a:endParaRPr>
              <a:highlight>
                <a:srgbClr val="EFEFEF"/>
              </a:highlight>
            </a:endParaRPr>
          </a:p>
          <a:p>
            <a:pPr indent="0" lvl="0" marL="0" rtl="0" algn="l">
              <a:spcBef>
                <a:spcPts val="0"/>
              </a:spcBef>
              <a:spcAft>
                <a:spcPts val="0"/>
              </a:spcAft>
              <a:buNone/>
            </a:pPr>
            <a:r>
              <a:rPr lang="en">
                <a:highlight>
                  <a:srgbClr val="EFEFEF"/>
                </a:highlight>
              </a:rPr>
              <a:t>  AND CAST(da AS INT64) = 12</a:t>
            </a:r>
            <a:endParaRPr>
              <a:highlight>
                <a:srgbClr val="EFEFEF"/>
              </a:highlight>
            </a:endParaRPr>
          </a:p>
          <a:p>
            <a:pPr indent="0" lvl="0" marL="0" rtl="0" algn="l">
              <a:spcBef>
                <a:spcPts val="0"/>
              </a:spcBef>
              <a:spcAft>
                <a:spcPts val="0"/>
              </a:spcAft>
              <a:buNone/>
            </a:pPr>
            <a:r>
              <a:rPr lang="en">
                <a:highlight>
                  <a:srgbClr val="EFEFEF"/>
                </a:highlight>
              </a:rPr>
              <a:t>  AND stn="994971" -- Boston</a:t>
            </a:r>
            <a:endParaRPr>
              <a:highlight>
                <a:srgbClr val="EFEFE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Hands-on Practice (1)</a:t>
            </a:r>
            <a:endParaRPr/>
          </a:p>
        </p:txBody>
      </p:sp>
      <p:sp>
        <p:nvSpPr>
          <p:cNvPr id="363" name="Google Shape;363;p27"/>
          <p:cNvSpPr txBox="1"/>
          <p:nvPr>
            <p:ph idx="1" type="body"/>
          </p:nvPr>
        </p:nvSpPr>
        <p:spPr>
          <a:xfrm>
            <a:off x="1020850" y="1990050"/>
            <a:ext cx="4574100" cy="29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practice use the following publicly available COVID-19 Johns Hopkins dataset on BigQuery: </a:t>
            </a:r>
            <a:r>
              <a:rPr lang="en">
                <a:highlight>
                  <a:srgbClr val="D9D9D9"/>
                </a:highlight>
              </a:rPr>
              <a:t>`bigquery-public-data.covid19_jhu_csse.summary`</a:t>
            </a:r>
            <a:endParaRPr>
              <a:highlight>
                <a:srgbClr val="D9D9D9"/>
              </a:highlight>
            </a:endParaRPr>
          </a:p>
          <a:p>
            <a:pPr indent="0" lvl="0" marL="0" rtl="0" algn="l">
              <a:spcBef>
                <a:spcPts val="1600"/>
              </a:spcBef>
              <a:spcAft>
                <a:spcPts val="0"/>
              </a:spcAft>
              <a:buNone/>
            </a:pPr>
            <a:r>
              <a:rPr lang="en"/>
              <a:t>Open questions: </a:t>
            </a:r>
            <a:endParaRPr/>
          </a:p>
          <a:p>
            <a:pPr indent="-311150" lvl="0" marL="457200" rtl="0" algn="l">
              <a:spcBef>
                <a:spcPts val="1600"/>
              </a:spcBef>
              <a:spcAft>
                <a:spcPts val="0"/>
              </a:spcAft>
              <a:buSzPts val="1300"/>
              <a:buChar char="●"/>
            </a:pPr>
            <a:r>
              <a:rPr lang="en"/>
              <a:t>How many TOTAL confirmed COVID-19 cases and deaths have we had at each day in Massachusetts during the month of August?</a:t>
            </a:r>
            <a:endParaRPr/>
          </a:p>
          <a:p>
            <a:pPr indent="-298450" lvl="1" marL="914400" rtl="0" algn="l">
              <a:spcBef>
                <a:spcPts val="0"/>
              </a:spcBef>
              <a:spcAft>
                <a:spcPts val="0"/>
              </a:spcAft>
              <a:buSzPts val="1100"/>
              <a:buChar char="○"/>
            </a:pPr>
            <a:r>
              <a:rPr lang="en"/>
              <a:t>Check your numbers with another data source to make sure your query is not off. E.g., </a:t>
            </a:r>
            <a:r>
              <a:rPr lang="en" u="sng">
                <a:solidFill>
                  <a:schemeClr val="hlink"/>
                </a:solidFill>
                <a:hlinkClick r:id="rId3"/>
              </a:rPr>
              <a:t>https://www.nytimes.com/interactive/2021/us/massachusetts-covid-cases.html</a:t>
            </a:r>
            <a:r>
              <a:rPr lang="en"/>
              <a:t> </a:t>
            </a:r>
            <a:endParaRPr/>
          </a:p>
        </p:txBody>
      </p:sp>
      <p:pic>
        <p:nvPicPr>
          <p:cNvPr id="364" name="Google Shape;364;p27"/>
          <p:cNvPicPr preferRelativeResize="0"/>
          <p:nvPr/>
        </p:nvPicPr>
        <p:blipFill>
          <a:blip r:embed="rId4">
            <a:alphaModFix/>
          </a:blip>
          <a:stretch>
            <a:fillRect/>
          </a:stretch>
        </p:blipFill>
        <p:spPr>
          <a:xfrm>
            <a:off x="6706700" y="299521"/>
            <a:ext cx="1856200" cy="1701500"/>
          </a:xfrm>
          <a:prstGeom prst="rect">
            <a:avLst/>
          </a:prstGeom>
          <a:noFill/>
          <a:ln>
            <a:noFill/>
          </a:ln>
        </p:spPr>
      </p:pic>
      <p:pic>
        <p:nvPicPr>
          <p:cNvPr id="365" name="Google Shape;365;p27"/>
          <p:cNvPicPr preferRelativeResize="0"/>
          <p:nvPr/>
        </p:nvPicPr>
        <p:blipFill>
          <a:blip r:embed="rId5">
            <a:alphaModFix/>
          </a:blip>
          <a:stretch>
            <a:fillRect/>
          </a:stretch>
        </p:blipFill>
        <p:spPr>
          <a:xfrm>
            <a:off x="5951675" y="2173038"/>
            <a:ext cx="2709126" cy="26304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Hands-on Practice (2)</a:t>
            </a:r>
            <a:endParaRPr/>
          </a:p>
        </p:txBody>
      </p:sp>
      <p:sp>
        <p:nvSpPr>
          <p:cNvPr id="371" name="Google Shape;371;p28"/>
          <p:cNvSpPr txBox="1"/>
          <p:nvPr>
            <p:ph idx="1" type="body"/>
          </p:nvPr>
        </p:nvSpPr>
        <p:spPr>
          <a:xfrm>
            <a:off x="1020850" y="1990050"/>
            <a:ext cx="4574100" cy="30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practice use the following publicly available COVID-19 John Hopkins dataset on BigQuery: </a:t>
            </a:r>
            <a:r>
              <a:rPr lang="en">
                <a:highlight>
                  <a:srgbClr val="D9D9D9"/>
                </a:highlight>
              </a:rPr>
              <a:t>`bigquery-public-data.covid19_jhu_csse.summary`</a:t>
            </a:r>
            <a:endParaRPr>
              <a:highlight>
                <a:srgbClr val="D9D9D9"/>
              </a:highlight>
            </a:endParaRPr>
          </a:p>
          <a:p>
            <a:pPr indent="0" lvl="0" marL="0" rtl="0" algn="l">
              <a:spcBef>
                <a:spcPts val="1600"/>
              </a:spcBef>
              <a:spcAft>
                <a:spcPts val="0"/>
              </a:spcAft>
              <a:buNone/>
            </a:pPr>
            <a:r>
              <a:rPr lang="en"/>
              <a:t>Open questions: </a:t>
            </a:r>
            <a:endParaRPr/>
          </a:p>
          <a:p>
            <a:pPr indent="-311150" lvl="0" marL="457200" rtl="0" algn="l">
              <a:spcBef>
                <a:spcPts val="1600"/>
              </a:spcBef>
              <a:spcAft>
                <a:spcPts val="0"/>
              </a:spcAft>
              <a:buSzPts val="1300"/>
              <a:buChar char="●"/>
            </a:pPr>
            <a:r>
              <a:rPr lang="en"/>
              <a:t>In addition, how many NEW confirmed COVID-19 cases and deaths have we had at each day in Massachusetts during the month of August?</a:t>
            </a:r>
            <a:endParaRPr/>
          </a:p>
          <a:p>
            <a:pPr indent="-298450" lvl="1" marL="914400" rtl="0" algn="l">
              <a:spcBef>
                <a:spcPts val="0"/>
              </a:spcBef>
              <a:spcAft>
                <a:spcPts val="0"/>
              </a:spcAft>
              <a:buSzPts val="1100"/>
              <a:buChar char="○"/>
            </a:pPr>
            <a:r>
              <a:rPr lang="en"/>
              <a:t>Hint: you will have to use a new function called LAG()</a:t>
            </a:r>
            <a:endParaRPr/>
          </a:p>
          <a:p>
            <a:pPr indent="-298450" lvl="1" marL="914400" rtl="0" algn="l">
              <a:spcBef>
                <a:spcPts val="0"/>
              </a:spcBef>
              <a:spcAft>
                <a:spcPts val="0"/>
              </a:spcAft>
              <a:buSzPts val="1100"/>
              <a:buChar char="○"/>
            </a:pPr>
            <a:r>
              <a:rPr lang="en"/>
              <a:t>Check your numbers with another data source to make sure your query is not off. E.g., </a:t>
            </a:r>
            <a:r>
              <a:rPr lang="en" u="sng">
                <a:solidFill>
                  <a:schemeClr val="accent5"/>
                </a:solidFill>
                <a:hlinkClick r:id="rId3">
                  <a:extLst>
                    <a:ext uri="{A12FA001-AC4F-418D-AE19-62706E023703}">
                      <ahyp:hlinkClr val="tx"/>
                    </a:ext>
                  </a:extLst>
                </a:hlinkClick>
              </a:rPr>
              <a:t>https://www.nytimes.com/interactive/2021/us/massachusetts-covid-cases.html</a:t>
            </a:r>
            <a:r>
              <a:rPr lang="en"/>
              <a:t>  </a:t>
            </a:r>
            <a:endParaRPr/>
          </a:p>
        </p:txBody>
      </p:sp>
      <p:pic>
        <p:nvPicPr>
          <p:cNvPr id="372" name="Google Shape;372;p28"/>
          <p:cNvPicPr preferRelativeResize="0"/>
          <p:nvPr/>
        </p:nvPicPr>
        <p:blipFill>
          <a:blip r:embed="rId4">
            <a:alphaModFix/>
          </a:blip>
          <a:stretch>
            <a:fillRect/>
          </a:stretch>
        </p:blipFill>
        <p:spPr>
          <a:xfrm>
            <a:off x="6706700" y="299521"/>
            <a:ext cx="1856200" cy="1701500"/>
          </a:xfrm>
          <a:prstGeom prst="rect">
            <a:avLst/>
          </a:prstGeom>
          <a:noFill/>
          <a:ln>
            <a:noFill/>
          </a:ln>
        </p:spPr>
      </p:pic>
      <p:pic>
        <p:nvPicPr>
          <p:cNvPr id="373" name="Google Shape;373;p28"/>
          <p:cNvPicPr preferRelativeResize="0"/>
          <p:nvPr/>
        </p:nvPicPr>
        <p:blipFill>
          <a:blip r:embed="rId5">
            <a:alphaModFix/>
          </a:blip>
          <a:stretch>
            <a:fillRect/>
          </a:stretch>
        </p:blipFill>
        <p:spPr>
          <a:xfrm>
            <a:off x="5677650" y="2631550"/>
            <a:ext cx="3327675" cy="18230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Hands-on Practice (3)</a:t>
            </a:r>
            <a:endParaRPr/>
          </a:p>
        </p:txBody>
      </p:sp>
      <p:sp>
        <p:nvSpPr>
          <p:cNvPr id="379" name="Google Shape;379;p29"/>
          <p:cNvSpPr txBox="1"/>
          <p:nvPr>
            <p:ph idx="1" type="body"/>
          </p:nvPr>
        </p:nvSpPr>
        <p:spPr>
          <a:xfrm>
            <a:off x="1020850" y="1990050"/>
            <a:ext cx="4046100" cy="1945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For this practice use the following publicly available COVID-19 John Hopkins dataset on BigQuery: </a:t>
            </a:r>
            <a:r>
              <a:rPr lang="en">
                <a:highlight>
                  <a:srgbClr val="D9D9D9"/>
                </a:highlight>
              </a:rPr>
              <a:t>`bigquery-public-data.covid19_jhu_csse.summary`</a:t>
            </a:r>
            <a:endParaRPr>
              <a:highlight>
                <a:srgbClr val="D9D9D9"/>
              </a:highlight>
            </a:endParaRPr>
          </a:p>
          <a:p>
            <a:pPr indent="0" lvl="0" marL="0" rtl="0" algn="l">
              <a:spcBef>
                <a:spcPts val="1600"/>
              </a:spcBef>
              <a:spcAft>
                <a:spcPts val="0"/>
              </a:spcAft>
              <a:buNone/>
            </a:pPr>
            <a:r>
              <a:rPr lang="en"/>
              <a:t>Open questions: </a:t>
            </a:r>
            <a:endParaRPr/>
          </a:p>
          <a:p>
            <a:pPr indent="-311150" lvl="0" marL="457200" rtl="0" algn="l">
              <a:spcBef>
                <a:spcPts val="1600"/>
              </a:spcBef>
              <a:spcAft>
                <a:spcPts val="0"/>
              </a:spcAft>
              <a:buSzPts val="1300"/>
              <a:buChar char="●"/>
            </a:pPr>
            <a:r>
              <a:rPr lang="en"/>
              <a:t>Can you include 7-day moving average with the previous results? </a:t>
            </a:r>
            <a:endParaRPr/>
          </a:p>
        </p:txBody>
      </p:sp>
      <p:pic>
        <p:nvPicPr>
          <p:cNvPr id="380" name="Google Shape;380;p29"/>
          <p:cNvPicPr preferRelativeResize="0"/>
          <p:nvPr/>
        </p:nvPicPr>
        <p:blipFill>
          <a:blip r:embed="rId3">
            <a:alphaModFix/>
          </a:blip>
          <a:stretch>
            <a:fillRect/>
          </a:stretch>
        </p:blipFill>
        <p:spPr>
          <a:xfrm>
            <a:off x="6706700" y="299521"/>
            <a:ext cx="1856200" cy="1701500"/>
          </a:xfrm>
          <a:prstGeom prst="rect">
            <a:avLst/>
          </a:prstGeom>
          <a:noFill/>
          <a:ln>
            <a:noFill/>
          </a:ln>
        </p:spPr>
      </p:pic>
      <p:pic>
        <p:nvPicPr>
          <p:cNvPr id="381" name="Google Shape;381;p29"/>
          <p:cNvPicPr preferRelativeResize="0"/>
          <p:nvPr/>
        </p:nvPicPr>
        <p:blipFill>
          <a:blip r:embed="rId4">
            <a:alphaModFix/>
          </a:blip>
          <a:stretch>
            <a:fillRect/>
          </a:stretch>
        </p:blipFill>
        <p:spPr>
          <a:xfrm>
            <a:off x="5067050" y="2340150"/>
            <a:ext cx="3964900" cy="18414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Hands-on Practice (4)</a:t>
            </a:r>
            <a:endParaRPr/>
          </a:p>
        </p:txBody>
      </p:sp>
      <p:sp>
        <p:nvSpPr>
          <p:cNvPr id="387" name="Google Shape;387;p30"/>
          <p:cNvSpPr txBox="1"/>
          <p:nvPr>
            <p:ph idx="1" type="body"/>
          </p:nvPr>
        </p:nvSpPr>
        <p:spPr>
          <a:xfrm>
            <a:off x="1020850" y="1601700"/>
            <a:ext cx="5148000" cy="19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practice use the following publicly available COVID-19 John Hopkins dataset on BigQuery: </a:t>
            </a:r>
            <a:r>
              <a:rPr lang="en">
                <a:highlight>
                  <a:srgbClr val="D9D9D9"/>
                </a:highlight>
              </a:rPr>
              <a:t>`bigquery-public-data.covid19_jhu_csse.summary`</a:t>
            </a:r>
            <a:endParaRPr>
              <a:highlight>
                <a:srgbClr val="D9D9D9"/>
              </a:highlight>
            </a:endParaRPr>
          </a:p>
          <a:p>
            <a:pPr indent="0" lvl="0" marL="0" rtl="0" algn="l">
              <a:spcBef>
                <a:spcPts val="1600"/>
              </a:spcBef>
              <a:spcAft>
                <a:spcPts val="1600"/>
              </a:spcAft>
              <a:buNone/>
            </a:pPr>
            <a:r>
              <a:rPr lang="en"/>
              <a:t>Open questions: How many NEW </a:t>
            </a:r>
            <a:r>
              <a:rPr lang="en"/>
              <a:t>confirmed </a:t>
            </a:r>
            <a:r>
              <a:rPr lang="en"/>
              <a:t>COVID-19 cases and deaths have we had for each month in Massachusetts? </a:t>
            </a:r>
            <a:r>
              <a:rPr b="1" lang="en"/>
              <a:t>Bonus:</a:t>
            </a:r>
            <a:r>
              <a:rPr lang="en"/>
              <a:t> Can you explore your results in Data Studio?</a:t>
            </a:r>
            <a:endParaRPr/>
          </a:p>
        </p:txBody>
      </p:sp>
      <p:pic>
        <p:nvPicPr>
          <p:cNvPr id="388" name="Google Shape;388;p30"/>
          <p:cNvPicPr preferRelativeResize="0"/>
          <p:nvPr/>
        </p:nvPicPr>
        <p:blipFill>
          <a:blip r:embed="rId3">
            <a:alphaModFix/>
          </a:blip>
          <a:stretch>
            <a:fillRect/>
          </a:stretch>
        </p:blipFill>
        <p:spPr>
          <a:xfrm>
            <a:off x="6706700" y="299521"/>
            <a:ext cx="1856200" cy="1701500"/>
          </a:xfrm>
          <a:prstGeom prst="rect">
            <a:avLst/>
          </a:prstGeom>
          <a:noFill/>
          <a:ln>
            <a:noFill/>
          </a:ln>
        </p:spPr>
      </p:pic>
      <p:pic>
        <p:nvPicPr>
          <p:cNvPr id="389" name="Google Shape;389;p30"/>
          <p:cNvPicPr preferRelativeResize="0"/>
          <p:nvPr/>
        </p:nvPicPr>
        <p:blipFill>
          <a:blip r:embed="rId4">
            <a:alphaModFix/>
          </a:blip>
          <a:stretch>
            <a:fillRect/>
          </a:stretch>
        </p:blipFill>
        <p:spPr>
          <a:xfrm>
            <a:off x="6389813" y="2332500"/>
            <a:ext cx="2301975" cy="2050575"/>
          </a:xfrm>
          <a:prstGeom prst="rect">
            <a:avLst/>
          </a:prstGeom>
          <a:noFill/>
          <a:ln>
            <a:noFill/>
          </a:ln>
          <a:effectLst>
            <a:outerShdw blurRad="57150" rotWithShape="0" algn="bl" dir="5400000" dist="19050">
              <a:srgbClr val="000000">
                <a:alpha val="50000"/>
              </a:srgbClr>
            </a:outerShdw>
          </a:effectLst>
        </p:spPr>
      </p:pic>
      <p:pic>
        <p:nvPicPr>
          <p:cNvPr id="390" name="Google Shape;390;p30"/>
          <p:cNvPicPr preferRelativeResize="0"/>
          <p:nvPr/>
        </p:nvPicPr>
        <p:blipFill>
          <a:blip r:embed="rId5">
            <a:alphaModFix/>
          </a:blip>
          <a:stretch>
            <a:fillRect/>
          </a:stretch>
        </p:blipFill>
        <p:spPr>
          <a:xfrm>
            <a:off x="1812963" y="3314301"/>
            <a:ext cx="3563776" cy="17505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1"/>
          <p:cNvSpPr txBox="1"/>
          <p:nvPr>
            <p:ph idx="1" type="body"/>
          </p:nvPr>
        </p:nvSpPr>
        <p:spPr>
          <a:xfrm>
            <a:off x="1303800" y="1456650"/>
            <a:ext cx="4554900" cy="16623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u="sng">
                <a:solidFill>
                  <a:srgbClr val="1155CC"/>
                </a:solidFill>
                <a:latin typeface="Calibri"/>
                <a:ea typeface="Calibri"/>
                <a:cs typeface="Calibri"/>
                <a:sym typeface="Calibri"/>
                <a:hlinkClick r:id="rId3">
                  <a:extLst>
                    <a:ext uri="{A12FA001-AC4F-418D-AE19-62706E023703}">
                      <ahyp:hlinkClr val="tx"/>
                    </a:ext>
                  </a:extLst>
                </a:hlinkClick>
              </a:rPr>
              <a:t>QLab G</a:t>
            </a:r>
            <a:r>
              <a:rPr lang="en" sz="1200">
                <a:solidFill>
                  <a:srgbClr val="000000"/>
                </a:solidFill>
                <a:latin typeface="Calibri"/>
                <a:ea typeface="Calibri"/>
                <a:cs typeface="Calibri"/>
                <a:sym typeface="Calibri"/>
              </a:rPr>
              <a:t>: Weather Data in BigQuery - 00:45</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000000"/>
                </a:solidFill>
                <a:latin typeface="Calibri"/>
                <a:ea typeface="Calibri"/>
                <a:cs typeface="Calibri"/>
                <a:sym typeface="Calibri"/>
              </a:rPr>
              <a:t>What you will learn in this lab</a:t>
            </a:r>
            <a:endParaRPr b="1"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Carry out interactive queries on large datasets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Combine and run analytics on multiple datasets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Understand nested query statements with multiple functions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Get familiar with table and column alias</a:t>
            </a:r>
            <a:endParaRPr sz="1200">
              <a:solidFill>
                <a:srgbClr val="000000"/>
              </a:solidFill>
              <a:latin typeface="Calibri"/>
              <a:ea typeface="Calibri"/>
              <a:cs typeface="Calibri"/>
              <a:sym typeface="Calibri"/>
            </a:endParaRPr>
          </a:p>
        </p:txBody>
      </p:sp>
      <p:sp>
        <p:nvSpPr>
          <p:cNvPr id="396" name="Google Shape;396;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 Lab Session</a:t>
            </a:r>
            <a:endParaRPr/>
          </a:p>
        </p:txBody>
      </p:sp>
      <p:pic>
        <p:nvPicPr>
          <p:cNvPr id="397" name="Google Shape;397;p31"/>
          <p:cNvPicPr preferRelativeResize="0"/>
          <p:nvPr/>
        </p:nvPicPr>
        <p:blipFill>
          <a:blip r:embed="rId4">
            <a:alphaModFix/>
          </a:blip>
          <a:stretch>
            <a:fillRect/>
          </a:stretch>
        </p:blipFill>
        <p:spPr>
          <a:xfrm>
            <a:off x="6340713" y="598575"/>
            <a:ext cx="2143125" cy="2133600"/>
          </a:xfrm>
          <a:prstGeom prst="rect">
            <a:avLst/>
          </a:prstGeom>
          <a:noFill/>
          <a:ln>
            <a:noFill/>
          </a:ln>
        </p:spPr>
      </p:pic>
      <p:pic>
        <p:nvPicPr>
          <p:cNvPr id="398" name="Google Shape;398;p31"/>
          <p:cNvPicPr preferRelativeResize="0"/>
          <p:nvPr/>
        </p:nvPicPr>
        <p:blipFill>
          <a:blip r:embed="rId5">
            <a:alphaModFix/>
          </a:blip>
          <a:stretch>
            <a:fillRect/>
          </a:stretch>
        </p:blipFill>
        <p:spPr>
          <a:xfrm>
            <a:off x="5194050" y="2870175"/>
            <a:ext cx="3829400" cy="1443201"/>
          </a:xfrm>
          <a:prstGeom prst="rect">
            <a:avLst/>
          </a:prstGeom>
          <a:noFill/>
          <a:ln>
            <a:noFill/>
          </a:ln>
        </p:spPr>
      </p:pic>
      <p:sp>
        <p:nvSpPr>
          <p:cNvPr id="399" name="Google Shape;399;p31"/>
          <p:cNvSpPr txBox="1"/>
          <p:nvPr/>
        </p:nvSpPr>
        <p:spPr>
          <a:xfrm>
            <a:off x="1311425" y="2990275"/>
            <a:ext cx="3829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Hint: When you are asked to update the project ID typically it is safe to remove </a:t>
            </a:r>
            <a:r>
              <a:rPr lang="en" sz="1200">
                <a:highlight>
                  <a:srgbClr val="EFEFEF"/>
                </a:highlight>
                <a:latin typeface="Calibri"/>
                <a:ea typeface="Calibri"/>
                <a:cs typeface="Calibri"/>
                <a:sym typeface="Calibri"/>
              </a:rPr>
              <a:t>&lt;YOUR-PROJECT-NUMBER&gt;.</a:t>
            </a:r>
            <a:r>
              <a:rPr lang="en" sz="1200">
                <a:latin typeface="Calibri"/>
                <a:ea typeface="Calibri"/>
                <a:cs typeface="Calibri"/>
                <a:sym typeface="Calibri"/>
              </a:rPr>
              <a:t> all together since you are already in that project. A better practice would be to provide the ID but in this case it’s a long temporary ID and takes time to copy/paste.</a:t>
            </a:r>
            <a:endParaRPr>
              <a:latin typeface="Nunito"/>
              <a:ea typeface="Nunito"/>
              <a:cs typeface="Nunito"/>
              <a:sym typeface="Nunito"/>
            </a:endParaRPr>
          </a:p>
        </p:txBody>
      </p:sp>
      <p:sp>
        <p:nvSpPr>
          <p:cNvPr id="400" name="Google Shape;400;p31"/>
          <p:cNvSpPr txBox="1"/>
          <p:nvPr/>
        </p:nvSpPr>
        <p:spPr>
          <a:xfrm>
            <a:off x="1405100" y="4339425"/>
            <a:ext cx="7459800" cy="63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rgbClr val="CC0000"/>
                </a:solidFill>
                <a:latin typeface="Nunito"/>
                <a:ea typeface="Nunito"/>
                <a:cs typeface="Nunito"/>
                <a:sym typeface="Nunito"/>
              </a:rPr>
              <a:t>NOTE: In this lab you will be using a JOIN command to “join” two tables. Don’t worry if you haven’t encountered it before. We will discuss it in depth in the future lectures.</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14"/>
          <p:cNvPicPr preferRelativeResize="0"/>
          <p:nvPr/>
        </p:nvPicPr>
        <p:blipFill>
          <a:blip r:embed="rId3">
            <a:alphaModFix/>
          </a:blip>
          <a:stretch>
            <a:fillRect/>
          </a:stretch>
        </p:blipFill>
        <p:spPr>
          <a:xfrm>
            <a:off x="2074800" y="152400"/>
            <a:ext cx="5074964" cy="4838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Leads</a:t>
            </a:r>
            <a:endParaRPr/>
          </a:p>
        </p:txBody>
      </p:sp>
      <p:sp>
        <p:nvSpPr>
          <p:cNvPr id="406" name="Google Shape;406;p32"/>
          <p:cNvSpPr txBox="1"/>
          <p:nvPr>
            <p:ph idx="1" type="body"/>
          </p:nvPr>
        </p:nvSpPr>
        <p:spPr>
          <a:xfrm>
            <a:off x="1303800" y="1990050"/>
            <a:ext cx="7030500" cy="2816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We would like to identify project leads. Leads should </a:t>
            </a:r>
            <a:endParaRPr/>
          </a:p>
          <a:p>
            <a:pPr indent="-311150" lvl="0" marL="457200" rtl="0" algn="l">
              <a:spcBef>
                <a:spcPts val="1600"/>
              </a:spcBef>
              <a:spcAft>
                <a:spcPts val="0"/>
              </a:spcAft>
              <a:buSzPts val="1300"/>
              <a:buAutoNum type="alphaUcPeriod"/>
            </a:pPr>
            <a:r>
              <a:rPr lang="en"/>
              <a:t>have some prior SQL knowledge</a:t>
            </a:r>
            <a:endParaRPr/>
          </a:p>
          <a:p>
            <a:pPr indent="-311150" lvl="0" marL="457200" rtl="0" algn="l">
              <a:spcBef>
                <a:spcPts val="0"/>
              </a:spcBef>
              <a:spcAft>
                <a:spcPts val="0"/>
              </a:spcAft>
              <a:buSzPts val="1300"/>
              <a:buAutoNum type="alphaUcPeriod"/>
            </a:pPr>
            <a:r>
              <a:rPr lang="en"/>
              <a:t>be willing to help their fellow team members during the class for in-class exercises</a:t>
            </a:r>
            <a:endParaRPr/>
          </a:p>
          <a:p>
            <a:pPr indent="-311150" lvl="0" marL="457200" rtl="0" algn="l">
              <a:spcBef>
                <a:spcPts val="0"/>
              </a:spcBef>
              <a:spcAft>
                <a:spcPts val="0"/>
              </a:spcAft>
              <a:buSzPts val="1300"/>
              <a:buAutoNum type="alphaUcPeriod"/>
            </a:pPr>
            <a:r>
              <a:rPr lang="en"/>
              <a:t>be willing to coordinate their team to set up meetings related to the team assignment and project</a:t>
            </a:r>
            <a:endParaRPr/>
          </a:p>
          <a:p>
            <a:pPr indent="0" lvl="0" marL="0" rtl="0" algn="l">
              <a:spcBef>
                <a:spcPts val="1600"/>
              </a:spcBef>
              <a:spcAft>
                <a:spcPts val="0"/>
              </a:spcAft>
              <a:buNone/>
            </a:pPr>
            <a:r>
              <a:rPr lang="en"/>
              <a:t>Project leads will be evaluated by their fellow team members at the end of the semester. </a:t>
            </a:r>
            <a:endParaRPr/>
          </a:p>
          <a:p>
            <a:pPr indent="-311150" lvl="0" marL="457200" rtl="0" algn="l">
              <a:spcBef>
                <a:spcPts val="1600"/>
              </a:spcBef>
              <a:spcAft>
                <a:spcPts val="0"/>
              </a:spcAft>
              <a:buSzPts val="1300"/>
              <a:buChar char="●"/>
            </a:pPr>
            <a:r>
              <a:rPr lang="en"/>
              <a:t>A satisfactory evaluation guarantees a complete class participation grade.</a:t>
            </a:r>
            <a:endParaRPr/>
          </a:p>
          <a:p>
            <a:pPr indent="0" lvl="0" marL="0" rtl="0" algn="l">
              <a:spcBef>
                <a:spcPts val="1600"/>
              </a:spcBef>
              <a:spcAft>
                <a:spcPts val="1600"/>
              </a:spcAft>
              <a:buNone/>
            </a:pPr>
            <a:r>
              <a:rPr lang="en"/>
              <a:t>If interested, please fill out the form </a:t>
            </a:r>
            <a:r>
              <a:rPr lang="en" u="sng">
                <a:solidFill>
                  <a:schemeClr val="hlink"/>
                </a:solidFill>
                <a:hlinkClick r:id="rId3"/>
              </a:rPr>
              <a:t>here</a:t>
            </a:r>
            <a:r>
              <a:rPr lang="en"/>
              <a:t>.</a:t>
            </a:r>
            <a:endParaRPr/>
          </a:p>
        </p:txBody>
      </p:sp>
      <p:pic>
        <p:nvPicPr>
          <p:cNvPr id="407" name="Google Shape;407;p32"/>
          <p:cNvPicPr preferRelativeResize="0"/>
          <p:nvPr/>
        </p:nvPicPr>
        <p:blipFill>
          <a:blip r:embed="rId4">
            <a:alphaModFix/>
          </a:blip>
          <a:stretch>
            <a:fillRect/>
          </a:stretch>
        </p:blipFill>
        <p:spPr>
          <a:xfrm>
            <a:off x="5720925" y="674775"/>
            <a:ext cx="2833900" cy="1416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a:t>
            </a:r>
            <a:r>
              <a:rPr lang="en"/>
              <a:t> Cohort</a:t>
            </a:r>
            <a:endParaRPr/>
          </a:p>
        </p:txBody>
      </p:sp>
      <p:sp>
        <p:nvSpPr>
          <p:cNvPr id="413" name="Google Shape;413;p33"/>
          <p:cNvSpPr txBox="1"/>
          <p:nvPr>
            <p:ph idx="1" type="body"/>
          </p:nvPr>
        </p:nvSpPr>
        <p:spPr>
          <a:xfrm>
            <a:off x="1303800" y="1990050"/>
            <a:ext cx="7030500" cy="148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Please check </a:t>
            </a:r>
            <a:r>
              <a:rPr lang="en" u="sng">
                <a:solidFill>
                  <a:schemeClr val="hlink"/>
                </a:solidFill>
                <a:hlinkClick r:id="rId3"/>
              </a:rPr>
              <a:t>this spreadsheet</a:t>
            </a:r>
            <a:r>
              <a:rPr lang="en"/>
              <a:t> to ensure you are assigned to the correct cohort. Moving forward, you are expected to attend your assigned cohort.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If your preferred name is different from your first name, please add it to this s</a:t>
            </a:r>
            <a:r>
              <a:rPr lang="en"/>
              <a:t>preadsheet.</a:t>
            </a:r>
            <a:endParaRPr/>
          </a:p>
        </p:txBody>
      </p:sp>
      <p:pic>
        <p:nvPicPr>
          <p:cNvPr id="414" name="Google Shape;414;p33"/>
          <p:cNvPicPr preferRelativeResize="0"/>
          <p:nvPr/>
        </p:nvPicPr>
        <p:blipFill>
          <a:blip r:embed="rId4">
            <a:alphaModFix/>
          </a:blip>
          <a:stretch>
            <a:fillRect/>
          </a:stretch>
        </p:blipFill>
        <p:spPr>
          <a:xfrm>
            <a:off x="5878300" y="598575"/>
            <a:ext cx="2532024" cy="1324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a:t>
            </a:r>
            <a:endParaRPr/>
          </a:p>
        </p:txBody>
      </p:sp>
      <p:sp>
        <p:nvSpPr>
          <p:cNvPr id="420" name="Google Shape;420;p34"/>
          <p:cNvSpPr txBox="1"/>
          <p:nvPr>
            <p:ph idx="1" type="body"/>
          </p:nvPr>
        </p:nvSpPr>
        <p:spPr>
          <a:xfrm>
            <a:off x="1303800" y="2218650"/>
            <a:ext cx="7030500" cy="24381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Reminder: </a:t>
            </a:r>
            <a:r>
              <a:rPr lang="en"/>
              <a:t>Apply to get a </a:t>
            </a:r>
            <a:r>
              <a:rPr lang="en" u="sng">
                <a:solidFill>
                  <a:schemeClr val="accent5"/>
                </a:solidFill>
                <a:hlinkClick r:id="rId3">
                  <a:extLst>
                    <a:ext uri="{A12FA001-AC4F-418D-AE19-62706E023703}">
                      <ahyp:hlinkClr val="tx"/>
                    </a:ext>
                  </a:extLst>
                </a:hlinkClick>
              </a:rPr>
              <a:t>free 1-year Tableau student license</a:t>
            </a:r>
            <a:endParaRPr/>
          </a:p>
          <a:p>
            <a:pPr indent="-311150" lvl="0" marL="457200" rtl="0" algn="l">
              <a:spcBef>
                <a:spcPts val="0"/>
              </a:spcBef>
              <a:spcAft>
                <a:spcPts val="0"/>
              </a:spcAft>
              <a:buSzPts val="1300"/>
              <a:buChar char="●"/>
            </a:pPr>
            <a:r>
              <a:rPr lang="en"/>
              <a:t>Assignment 1</a:t>
            </a:r>
            <a:endParaRPr/>
          </a:p>
          <a:p>
            <a:pPr indent="-298450" lvl="1" marL="914400" rtl="0" algn="l">
              <a:spcBef>
                <a:spcPts val="0"/>
              </a:spcBef>
              <a:spcAft>
                <a:spcPts val="0"/>
              </a:spcAft>
              <a:buSzPts val="1100"/>
              <a:buChar char="○"/>
            </a:pPr>
            <a:r>
              <a:rPr lang="en"/>
              <a:t>Accessible from the QTools under Tests &amp; Quizzes </a:t>
            </a:r>
            <a:endParaRPr/>
          </a:p>
          <a:p>
            <a:pPr indent="-298450" lvl="1" marL="914400" rtl="0" algn="l">
              <a:spcBef>
                <a:spcPts val="0"/>
              </a:spcBef>
              <a:spcAft>
                <a:spcPts val="0"/>
              </a:spcAft>
              <a:buSzPts val="1100"/>
              <a:buChar char="○"/>
            </a:pPr>
            <a:r>
              <a:rPr lang="en"/>
              <a:t>Make sure you provide rationale for each question. The correct answer in the multiple choice section gives you 50% of the points, the rest is the rationale you provide.</a:t>
            </a:r>
            <a:endParaRPr/>
          </a:p>
          <a:p>
            <a:pPr indent="-298450" lvl="1" marL="914400" rtl="0" algn="l">
              <a:spcBef>
                <a:spcPts val="0"/>
              </a:spcBef>
              <a:spcAft>
                <a:spcPts val="0"/>
              </a:spcAft>
              <a:buSzPts val="1100"/>
              <a:buChar char="○"/>
            </a:pPr>
            <a:r>
              <a:rPr b="1" lang="en">
                <a:solidFill>
                  <a:srgbClr val="E6A037"/>
                </a:solidFill>
              </a:rPr>
              <a:t>Due Thursday - 08/19</a:t>
            </a:r>
            <a:endParaRPr/>
          </a:p>
          <a:p>
            <a:pPr indent="-311150" lvl="0" marL="457200" rtl="0" algn="l">
              <a:spcBef>
                <a:spcPts val="0"/>
              </a:spcBef>
              <a:spcAft>
                <a:spcPts val="0"/>
              </a:spcAft>
              <a:buSzPts val="1300"/>
              <a:buChar char="●"/>
            </a:pPr>
            <a:r>
              <a:rPr lang="en"/>
              <a:t>DataCamp</a:t>
            </a:r>
            <a:endParaRPr/>
          </a:p>
          <a:p>
            <a:pPr indent="-298450" lvl="1" marL="914400" rtl="0" algn="l">
              <a:spcBef>
                <a:spcPts val="0"/>
              </a:spcBef>
              <a:spcAft>
                <a:spcPts val="0"/>
              </a:spcAft>
              <a:buSzPts val="1100"/>
              <a:buChar char="○"/>
            </a:pPr>
            <a:r>
              <a:rPr lang="en"/>
              <a:t>Ch 2.1 </a:t>
            </a:r>
            <a:r>
              <a:rPr lang="en"/>
              <a:t>Introduction to SQL Server</a:t>
            </a:r>
            <a:r>
              <a:rPr lang="en"/>
              <a:t> - </a:t>
            </a:r>
            <a:r>
              <a:rPr lang="en"/>
              <a:t>SELECTion Box</a:t>
            </a:r>
            <a:endParaRPr/>
          </a:p>
          <a:p>
            <a:pPr indent="-298450" lvl="1" marL="914400" rtl="0" algn="l">
              <a:spcBef>
                <a:spcPts val="0"/>
              </a:spcBef>
              <a:spcAft>
                <a:spcPts val="0"/>
              </a:spcAft>
              <a:buSzPts val="1100"/>
              <a:buChar char="○"/>
            </a:pPr>
            <a:r>
              <a:rPr lang="en"/>
              <a:t>Ch 2.2 </a:t>
            </a:r>
            <a:r>
              <a:rPr lang="en"/>
              <a:t>Introduction to SQL Server</a:t>
            </a:r>
            <a:r>
              <a:rPr lang="en"/>
              <a:t> - </a:t>
            </a:r>
            <a:r>
              <a:rPr lang="en"/>
              <a:t>Groups, strings, and counting things</a:t>
            </a:r>
            <a:endParaRPr/>
          </a:p>
          <a:p>
            <a:pPr indent="-298450" lvl="1" marL="914400" rtl="0" algn="l">
              <a:spcBef>
                <a:spcPts val="0"/>
              </a:spcBef>
              <a:spcAft>
                <a:spcPts val="0"/>
              </a:spcAft>
              <a:buSzPts val="1100"/>
              <a:buChar char="○"/>
            </a:pPr>
            <a:r>
              <a:rPr b="1" lang="en">
                <a:solidFill>
                  <a:srgbClr val="E6A037"/>
                </a:solidFill>
              </a:rPr>
              <a:t>Due Tuesday - 08/17</a:t>
            </a:r>
            <a:endParaRPr b="1">
              <a:solidFill>
                <a:srgbClr val="E6A037"/>
              </a:solidFill>
            </a:endParaRPr>
          </a:p>
          <a:p>
            <a:pPr indent="-311150" lvl="0" marL="457200" rtl="0" algn="l">
              <a:spcBef>
                <a:spcPts val="0"/>
              </a:spcBef>
              <a:spcAft>
                <a:spcPts val="0"/>
              </a:spcAft>
              <a:buClr>
                <a:srgbClr val="000000"/>
              </a:buClr>
              <a:buSzPts val="1300"/>
              <a:buChar char="●"/>
            </a:pPr>
            <a:r>
              <a:rPr lang="en"/>
              <a:t>Quiz on Tuesday</a:t>
            </a:r>
            <a:endParaRPr b="1">
              <a:solidFill>
                <a:srgbClr val="000000"/>
              </a:solidFill>
            </a:endParaRPr>
          </a:p>
        </p:txBody>
      </p:sp>
      <p:pic>
        <p:nvPicPr>
          <p:cNvPr id="421" name="Google Shape;421;p34"/>
          <p:cNvPicPr preferRelativeResize="0"/>
          <p:nvPr/>
        </p:nvPicPr>
        <p:blipFill>
          <a:blip r:embed="rId4">
            <a:alphaModFix amt="84000"/>
          </a:blip>
          <a:stretch>
            <a:fillRect/>
          </a:stretch>
        </p:blipFill>
        <p:spPr>
          <a:xfrm>
            <a:off x="6477352" y="598575"/>
            <a:ext cx="1856951" cy="1289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txBox="1"/>
          <p:nvPr>
            <p:ph idx="1" type="body"/>
          </p:nvPr>
        </p:nvSpPr>
        <p:spPr>
          <a:xfrm>
            <a:off x="1303800" y="1990050"/>
            <a:ext cx="7278000" cy="12930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u="sng">
                <a:solidFill>
                  <a:srgbClr val="1155CC"/>
                </a:solidFill>
                <a:latin typeface="Calibri"/>
                <a:ea typeface="Calibri"/>
                <a:cs typeface="Calibri"/>
                <a:sym typeface="Calibri"/>
                <a:hlinkClick r:id="rId3">
                  <a:extLst>
                    <a:ext uri="{A12FA001-AC4F-418D-AE19-62706E023703}">
                      <ahyp:hlinkClr val="tx"/>
                    </a:ext>
                  </a:extLst>
                </a:hlinkClick>
              </a:rPr>
              <a:t>QLab H*</a:t>
            </a:r>
            <a:r>
              <a:rPr lang="en" sz="1200">
                <a:solidFill>
                  <a:srgbClr val="000000"/>
                </a:solidFill>
                <a:latin typeface="Calibri"/>
                <a:ea typeface="Calibri"/>
                <a:cs typeface="Calibri"/>
                <a:sym typeface="Calibri"/>
              </a:rPr>
              <a:t>: Exploring NCAA Data with BigQuery - 00:45</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000000"/>
                </a:solidFill>
                <a:latin typeface="Calibri"/>
                <a:ea typeface="Calibri"/>
                <a:cs typeface="Calibri"/>
                <a:sym typeface="Calibri"/>
              </a:rPr>
              <a:t>What you will learn in this lab</a:t>
            </a:r>
            <a:endParaRPr b="1"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Query the NCAA Public Dataset</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Writing and executing more queries</a:t>
            </a:r>
            <a:endParaRPr sz="1200">
              <a:solidFill>
                <a:srgbClr val="000000"/>
              </a:solidFill>
              <a:latin typeface="Calibri"/>
              <a:ea typeface="Calibri"/>
              <a:cs typeface="Calibri"/>
              <a:sym typeface="Calibri"/>
            </a:endParaRPr>
          </a:p>
        </p:txBody>
      </p:sp>
      <p:sp>
        <p:nvSpPr>
          <p:cNvPr id="427" name="Google Shape;427;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 Home Session</a:t>
            </a:r>
            <a:endParaRPr/>
          </a:p>
        </p:txBody>
      </p:sp>
      <p:pic>
        <p:nvPicPr>
          <p:cNvPr id="428" name="Google Shape;428;p35"/>
          <p:cNvPicPr preferRelativeResize="0"/>
          <p:nvPr/>
        </p:nvPicPr>
        <p:blipFill>
          <a:blip r:embed="rId4">
            <a:alphaModFix/>
          </a:blip>
          <a:stretch>
            <a:fillRect/>
          </a:stretch>
        </p:blipFill>
        <p:spPr>
          <a:xfrm>
            <a:off x="6340713" y="598575"/>
            <a:ext cx="2143125" cy="213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No extension on assignments will be granted - the late submission option remains open though</a:t>
            </a:r>
            <a:endParaRPr/>
          </a:p>
          <a:p>
            <a:pPr indent="-311150" lvl="0" marL="457200" rtl="0" algn="l">
              <a:spcBef>
                <a:spcPts val="0"/>
              </a:spcBef>
              <a:spcAft>
                <a:spcPts val="0"/>
              </a:spcAft>
              <a:buSzPts val="1300"/>
              <a:buChar char="●"/>
            </a:pPr>
            <a:r>
              <a:rPr lang="en"/>
              <a:t>There will be one extra quiz at the end which will be </a:t>
            </a:r>
            <a:r>
              <a:rPr lang="en" u="sng"/>
              <a:t>optional</a:t>
            </a:r>
            <a:r>
              <a:rPr lang="en"/>
              <a:t>. You may choose to take this quiz to replace it with your lowest grade.</a:t>
            </a:r>
            <a:endParaRPr/>
          </a:p>
          <a:p>
            <a:pPr indent="0" lvl="0" marL="0" rtl="0" algn="l">
              <a:spcBef>
                <a:spcPts val="1600"/>
              </a:spcBef>
              <a:spcAft>
                <a:spcPts val="0"/>
              </a:spcAft>
              <a:buNone/>
            </a:pPr>
            <a:r>
              <a:rPr lang="en"/>
              <a:t>Deadlines:</a:t>
            </a:r>
            <a:endParaRPr/>
          </a:p>
          <a:p>
            <a:pPr indent="-311150" lvl="0" marL="457200" rtl="0" algn="l">
              <a:spcBef>
                <a:spcPts val="1600"/>
              </a:spcBef>
              <a:spcAft>
                <a:spcPts val="0"/>
              </a:spcAft>
              <a:buSzPts val="1300"/>
              <a:buChar char="●"/>
            </a:pPr>
            <a:r>
              <a:rPr lang="en"/>
              <a:t>DataCamp is due before the assigned class (8 am). It’s a pre-work for each lecture</a:t>
            </a:r>
            <a:endParaRPr/>
          </a:p>
          <a:p>
            <a:pPr indent="-311150" lvl="0" marL="457200" rtl="0" algn="l">
              <a:spcBef>
                <a:spcPts val="0"/>
              </a:spcBef>
              <a:spcAft>
                <a:spcPts val="0"/>
              </a:spcAft>
              <a:buSzPts val="1300"/>
              <a:buChar char="●"/>
            </a:pPr>
            <a:r>
              <a:rPr lang="en"/>
              <a:t>Qwiklabs are due before the next class (8 am). It’s a post work for each lecture</a:t>
            </a:r>
            <a:endParaRPr/>
          </a:p>
          <a:p>
            <a:pPr indent="-311150" lvl="0" marL="457200" rtl="0" algn="l">
              <a:spcBef>
                <a:spcPts val="0"/>
              </a:spcBef>
              <a:spcAft>
                <a:spcPts val="0"/>
              </a:spcAft>
              <a:buSzPts val="1300"/>
              <a:buChar char="●"/>
            </a:pPr>
            <a:r>
              <a:rPr lang="en"/>
              <a:t>Assignments are due before the specified class (8 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Covered</a:t>
            </a:r>
            <a:endParaRPr/>
          </a:p>
        </p:txBody>
      </p:sp>
      <p:sp>
        <p:nvSpPr>
          <p:cNvPr id="295" name="Google Shape;295;p16"/>
          <p:cNvSpPr txBox="1"/>
          <p:nvPr>
            <p:ph idx="1" type="body"/>
          </p:nvPr>
        </p:nvSpPr>
        <p:spPr>
          <a:xfrm>
            <a:off x="1303800" y="1990050"/>
            <a:ext cx="7030500" cy="1075200"/>
          </a:xfrm>
          <a:prstGeom prst="rect">
            <a:avLst/>
          </a:prstGeom>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chemeClr val="dk2"/>
              </a:buClr>
              <a:buSzPts val="1300"/>
              <a:buFont typeface="Nunito"/>
              <a:buChar char="●"/>
            </a:pPr>
            <a:r>
              <a:rPr lang="en"/>
              <a:t>Vertex AI and Colab notebooks and visualizing BigQuery results</a:t>
            </a:r>
            <a:endParaRPr/>
          </a:p>
          <a:p>
            <a:pPr indent="-311150" lvl="0" marL="457200" marR="0" rtl="0" algn="l">
              <a:lnSpc>
                <a:spcPct val="115000"/>
              </a:lnSpc>
              <a:spcBef>
                <a:spcPts val="0"/>
              </a:spcBef>
              <a:spcAft>
                <a:spcPts val="0"/>
              </a:spcAft>
              <a:buClr>
                <a:schemeClr val="dk2"/>
              </a:buClr>
              <a:buSzPts val="1300"/>
              <a:buFont typeface="Nunito"/>
              <a:buChar char="●"/>
            </a:pPr>
            <a:r>
              <a:rPr lang="en"/>
              <a:t>N</a:t>
            </a:r>
            <a:r>
              <a:rPr lang="en"/>
              <a:t>ested query statements</a:t>
            </a:r>
            <a:endParaRPr/>
          </a:p>
          <a:p>
            <a:pPr indent="-311150" lvl="0" marL="457200" marR="0" rtl="0" algn="l">
              <a:lnSpc>
                <a:spcPct val="115000"/>
              </a:lnSpc>
              <a:spcBef>
                <a:spcPts val="0"/>
              </a:spcBef>
              <a:spcAft>
                <a:spcPts val="0"/>
              </a:spcAft>
              <a:buSzPts val="1300"/>
              <a:buChar char="●"/>
            </a:pPr>
            <a:r>
              <a:rPr lang="en"/>
              <a:t>Interactive querying on large datasets</a:t>
            </a:r>
            <a:endParaRPr/>
          </a:p>
          <a:p>
            <a:pPr indent="-311150" lvl="0" marL="457200" marR="0" rtl="0" algn="l">
              <a:lnSpc>
                <a:spcPct val="115000"/>
              </a:lnSpc>
              <a:spcBef>
                <a:spcPts val="0"/>
              </a:spcBef>
              <a:spcAft>
                <a:spcPts val="0"/>
              </a:spcAft>
              <a:buSzPts val="1300"/>
              <a:buChar char="●"/>
            </a:pPr>
            <a:r>
              <a:rPr lang="en"/>
              <a:t>Brief intro to Data Studio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Vertex AI Notebooks</a:t>
            </a:r>
            <a:endParaRPr/>
          </a:p>
        </p:txBody>
      </p:sp>
      <p:sp>
        <p:nvSpPr>
          <p:cNvPr id="301" name="Google Shape;301;p17"/>
          <p:cNvSpPr txBox="1"/>
          <p:nvPr>
            <p:ph idx="1" type="body"/>
          </p:nvPr>
        </p:nvSpPr>
        <p:spPr>
          <a:xfrm>
            <a:off x="1303800" y="1837650"/>
            <a:ext cx="7030500" cy="3276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An easy to use interactive tool for data exploration, analysis, visualization and machine learning.</a:t>
            </a:r>
            <a:endParaRPr/>
          </a:p>
          <a:p>
            <a:pPr indent="0" lvl="0" marL="0" rtl="0" algn="l">
              <a:spcBef>
                <a:spcPts val="1600"/>
              </a:spcBef>
              <a:spcAft>
                <a:spcPts val="0"/>
              </a:spcAft>
              <a:buNone/>
            </a:pPr>
            <a:r>
              <a:rPr lang="en"/>
              <a:t>Vertex AI is based on Jupyter (formerly IPython) so you can use a large number of existing packages for statistics, machine learning, etc. </a:t>
            </a:r>
            <a:endParaRPr/>
          </a:p>
          <a:p>
            <a:pPr indent="0" lvl="0" marL="0" rtl="0" algn="l">
              <a:spcBef>
                <a:spcPts val="1600"/>
              </a:spcBef>
              <a:spcAft>
                <a:spcPts val="0"/>
              </a:spcAft>
              <a:buNone/>
            </a:pPr>
            <a:r>
              <a:rPr lang="en"/>
              <a:t>Vertex AI notebook is free. </a:t>
            </a:r>
            <a:r>
              <a:rPr lang="en" u="sng"/>
              <a:t>However</a:t>
            </a:r>
            <a:r>
              <a:rPr lang="en"/>
              <a:t>, you will incur compute, storage and other cloud services costs based on usage.</a:t>
            </a:r>
            <a:endParaRPr/>
          </a:p>
          <a:p>
            <a:pPr indent="0" lvl="0" marL="0" rtl="0" algn="l">
              <a:spcBef>
                <a:spcPts val="1600"/>
              </a:spcBef>
              <a:spcAft>
                <a:spcPts val="0"/>
              </a:spcAft>
              <a:buNone/>
            </a:pPr>
            <a:r>
              <a:rPr lang="en" u="sng">
                <a:solidFill>
                  <a:schemeClr val="hlink"/>
                </a:solidFill>
                <a:hlinkClick r:id="rId3"/>
              </a:rPr>
              <a:t>Here</a:t>
            </a:r>
            <a:r>
              <a:rPr lang="en"/>
              <a:t> is an example.</a:t>
            </a:r>
            <a:endParaRPr/>
          </a:p>
          <a:p>
            <a:pPr indent="0" lvl="0" marL="0" rtl="0" algn="l">
              <a:spcBef>
                <a:spcPts val="1600"/>
              </a:spcBef>
              <a:spcAft>
                <a:spcPts val="1600"/>
              </a:spcAft>
              <a:buNone/>
            </a:pPr>
            <a:r>
              <a:rPr b="1" lang="en"/>
              <a:t>Note: before running the queries make sure that your query works fine and the volume of the data processed is reasonable. Within Colab or Vertex AI notebooks the volume to be processes is not shown by default.</a:t>
            </a:r>
            <a:endParaRPr b="1"/>
          </a:p>
        </p:txBody>
      </p:sp>
      <p:pic>
        <p:nvPicPr>
          <p:cNvPr descr="Machine-Learning_128px_Retina.png" id="302" name="Google Shape;302;p17"/>
          <p:cNvPicPr preferRelativeResize="0"/>
          <p:nvPr/>
        </p:nvPicPr>
        <p:blipFill rotWithShape="1">
          <a:blip r:embed="rId4">
            <a:alphaModFix/>
          </a:blip>
          <a:srcRect b="0" l="0" r="0" t="0"/>
          <a:stretch/>
        </p:blipFill>
        <p:spPr>
          <a:xfrm>
            <a:off x="7177800" y="364524"/>
            <a:ext cx="1156500" cy="116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2598150" y="2072100"/>
            <a:ext cx="39477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0000"/>
                </a:solidFill>
              </a:rPr>
              <a:t>Delete/Stop </a:t>
            </a:r>
            <a:r>
              <a:rPr lang="en"/>
              <a:t>Your VM</a:t>
            </a:r>
            <a:endParaRPr/>
          </a:p>
        </p:txBody>
      </p:sp>
      <p:pic>
        <p:nvPicPr>
          <p:cNvPr descr="Machine-Learning_128px_Retina.png" id="308" name="Google Shape;308;p18"/>
          <p:cNvPicPr preferRelativeResize="0"/>
          <p:nvPr/>
        </p:nvPicPr>
        <p:blipFill rotWithShape="1">
          <a:blip r:embed="rId3">
            <a:alphaModFix/>
          </a:blip>
          <a:srcRect b="0" l="0" r="0" t="0"/>
          <a:stretch/>
        </p:blipFill>
        <p:spPr>
          <a:xfrm>
            <a:off x="7177800" y="364524"/>
            <a:ext cx="1156500" cy="116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 Home Session</a:t>
            </a:r>
            <a:endParaRPr/>
          </a:p>
        </p:txBody>
      </p:sp>
      <p:sp>
        <p:nvSpPr>
          <p:cNvPr id="314" name="Google Shape;314;p19"/>
          <p:cNvSpPr txBox="1"/>
          <p:nvPr>
            <p:ph idx="1" type="body"/>
          </p:nvPr>
        </p:nvSpPr>
        <p:spPr>
          <a:xfrm>
            <a:off x="1303800" y="1990050"/>
            <a:ext cx="7278000" cy="289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u="sng">
                <a:solidFill>
                  <a:srgbClr val="1155CC"/>
                </a:solidFill>
                <a:latin typeface="Calibri"/>
                <a:ea typeface="Calibri"/>
                <a:cs typeface="Calibri"/>
                <a:sym typeface="Calibri"/>
                <a:hlinkClick r:id="rId3">
                  <a:extLst>
                    <a:ext uri="{A12FA001-AC4F-418D-AE19-62706E023703}">
                      <ahyp:hlinkClr val="tx"/>
                    </a:ext>
                  </a:extLst>
                </a:hlinkClick>
              </a:rPr>
              <a:t>QLab F</a:t>
            </a:r>
            <a:r>
              <a:rPr lang="en" sz="1200">
                <a:solidFill>
                  <a:srgbClr val="000000"/>
                </a:solidFill>
                <a:latin typeface="Calibri"/>
                <a:ea typeface="Calibri"/>
                <a:cs typeface="Calibri"/>
                <a:sym typeface="Calibri"/>
              </a:rPr>
              <a:t>: Analyzing Natality Data Using AI Platform and BigQuery - 00:30</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05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000000"/>
                </a:solidFill>
                <a:latin typeface="Calibri"/>
                <a:ea typeface="Calibri"/>
                <a:cs typeface="Calibri"/>
                <a:sym typeface="Calibri"/>
              </a:rPr>
              <a:t>What you will learn in this lab</a:t>
            </a:r>
            <a:endParaRPr b="1"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Launch AI Platform notebook</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Invoke a BigQuery query</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Create charts in Jupyter</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Export data for machine learning</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spcBef>
                <a:spcPts val="0"/>
              </a:spcBef>
              <a:spcAft>
                <a:spcPts val="0"/>
              </a:spcAft>
              <a:buNone/>
            </a:pPr>
            <a:r>
              <a:rPr lang="en">
                <a:solidFill>
                  <a:srgbClr val="CC0000"/>
                </a:solidFill>
              </a:rPr>
              <a:t>NOTE: There are some Python script in this lab...please copy/paste/run the scripts but don’t worry if you are not familiar with the syntax. </a:t>
            </a:r>
            <a:endParaRPr>
              <a:solidFill>
                <a:srgbClr val="CC0000"/>
              </a:solidFill>
            </a:endParaRPr>
          </a:p>
          <a:p>
            <a:pPr indent="0" lvl="0" marL="0" rtl="0" algn="l">
              <a:lnSpc>
                <a:spcPct val="100000"/>
              </a:lnSpc>
              <a:spcBef>
                <a:spcPts val="1600"/>
              </a:spcBef>
              <a:spcAft>
                <a:spcPts val="0"/>
              </a:spcAft>
              <a:buNone/>
            </a:pPr>
            <a:r>
              <a:t/>
            </a:r>
            <a:endParaRPr sz="1200">
              <a:solidFill>
                <a:srgbClr val="000000"/>
              </a:solidFill>
              <a:latin typeface="Calibri"/>
              <a:ea typeface="Calibri"/>
              <a:cs typeface="Calibri"/>
              <a:sym typeface="Calibri"/>
            </a:endParaRPr>
          </a:p>
        </p:txBody>
      </p:sp>
      <p:pic>
        <p:nvPicPr>
          <p:cNvPr id="315" name="Google Shape;315;p19"/>
          <p:cNvPicPr preferRelativeResize="0"/>
          <p:nvPr/>
        </p:nvPicPr>
        <p:blipFill>
          <a:blip r:embed="rId4">
            <a:alphaModFix/>
          </a:blip>
          <a:stretch>
            <a:fillRect/>
          </a:stretch>
        </p:blipFill>
        <p:spPr>
          <a:xfrm>
            <a:off x="6478100" y="528121"/>
            <a:ext cx="1856200" cy="170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BigQuery from Colab</a:t>
            </a:r>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u="sng">
                <a:solidFill>
                  <a:schemeClr val="hlink"/>
                </a:solidFill>
                <a:hlinkClick r:id="rId3"/>
              </a:rPr>
              <a:t>this example</a:t>
            </a:r>
            <a:r>
              <a:rPr lang="en"/>
              <a:t> we will see how Colab notebooks can access the data in BigQuery.</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
              <a:t>Note: before running the queries make sure that your query works fine and the volume of the data processed is reasonable. Within Colab or Vertex AI notebooks the volume to be processes is not shown by default.</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21"/>
          <p:cNvPicPr preferRelativeResize="0"/>
          <p:nvPr/>
        </p:nvPicPr>
        <p:blipFill>
          <a:blip r:embed="rId3">
            <a:alphaModFix/>
          </a:blip>
          <a:stretch>
            <a:fillRect/>
          </a:stretch>
        </p:blipFill>
        <p:spPr>
          <a:xfrm>
            <a:off x="2422613" y="1190788"/>
            <a:ext cx="4657725" cy="328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