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  <p:embeddedFont>
      <p:font typeface="Google Sans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42" Type="http://schemas.openxmlformats.org/officeDocument/2006/relationships/font" Target="fonts/GoogleSans-regular.fntdata"/><Relationship Id="rId41" Type="http://schemas.openxmlformats.org/officeDocument/2006/relationships/font" Target="fonts/Nunito-boldItalic.fntdata"/><Relationship Id="rId44" Type="http://schemas.openxmlformats.org/officeDocument/2006/relationships/font" Target="fonts/GoogleSans-italic.fntdata"/><Relationship Id="rId43" Type="http://schemas.openxmlformats.org/officeDocument/2006/relationships/font" Target="fonts/GoogleSans-bold.fntdata"/><Relationship Id="rId46" Type="http://schemas.openxmlformats.org/officeDocument/2006/relationships/font" Target="fonts/MavenPro-regular.fntdata"/><Relationship Id="rId45" Type="http://schemas.openxmlformats.org/officeDocument/2006/relationships/font" Target="fonts/Google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regular.fntdata"/><Relationship Id="rId47" Type="http://schemas.openxmlformats.org/officeDocument/2006/relationships/font" Target="fonts/MavenPro-bold.fntdata"/><Relationship Id="rId49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Nunito-bold.fntdata"/><Relationship Id="rId38" Type="http://schemas.openxmlformats.org/officeDocument/2006/relationships/font" Target="fonts/Nunito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7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54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0b791708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0b791708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0b791708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0b791708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0b791708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0b791708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0b791708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a0b791708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0b791708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0b791708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0b791708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0b791708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0b791708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0b791708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0b791708b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0b791708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0b791708b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0b791708b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0b791708b_0_10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0b791708b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0b791708b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0b791708b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da898808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da898808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db281041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db281041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db2810417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db2810417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b281041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b281041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b2810417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b2810417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a8988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a8988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da89880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da89880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db28104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db28104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da898808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da898808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db281041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db281041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b791708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b791708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0b791708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0b791708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9e4cf1c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9e4cf1c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9e4cf1c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9e4cf1c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db28104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db28104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0b791708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0b791708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0b791708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0b791708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Blank">
  <p:cSld name="CUSTOM_4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ableau.com/academic/student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atastudio.google.com/open/1gszLkUbUqLQe_meAQJza86n1ELw4W9Mv" TargetMode="External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atastudio.google.com/open/1QuJuWc5TYTlM-s1rjtUrVmuDPN2569fP" TargetMode="External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atastudio.google.com/open/1gszLkUbUqLQe_meAQJza86n1ELw4W9Mv" TargetMode="External"/><Relationship Id="rId4" Type="http://schemas.openxmlformats.org/officeDocument/2006/relationships/hyperlink" Target="https://datastudio.google.com/u/0/navigation/reporting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.qwiklabs.com/focuses/3614?parent=catalog" TargetMode="External"/><Relationship Id="rId4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.qwiklabs.com/focuses/5538?parent=catalog" TargetMode="External"/><Relationship Id="rId4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mazon.com/Big-Book-Dashboards-Visualizing-Real-World/dp/1119282713/ref=sr_1_1?ie=UTF8&amp;qid=1539290588&amp;sr=8-1&amp;keywords=the+big+book+of+dashboards" TargetMode="External"/><Relationship Id="rId4" Type="http://schemas.openxmlformats.org/officeDocument/2006/relationships/hyperlink" Target="https://www.amazon.com/Storytelling-Data-Visualization-Business-Professionals/dp/1119002257/ref=sr_1_1?ie=UTF8&amp;qid=1539290643&amp;sr=8-1&amp;keywords=storytelling+with+data" TargetMode="External"/><Relationship Id="rId5" Type="http://schemas.openxmlformats.org/officeDocument/2006/relationships/hyperlink" Target="https://datastudiogallery.appspot.com/gallery" TargetMode="External"/><Relationship Id="rId6" Type="http://schemas.openxmlformats.org/officeDocument/2006/relationships/hyperlink" Target="https://www.tableau.com/products/dashboard-starters" TargetMode="External"/><Relationship Id="rId7" Type="http://schemas.openxmlformats.org/officeDocument/2006/relationships/hyperlink" Target="https://www.en.advertisercommunity.com/t5/Data-Studio/bd-p/Data-Studio" TargetMode="External"/><Relationship Id="rId8" Type="http://schemas.openxmlformats.org/officeDocument/2006/relationships/hyperlink" Target="https://public.tableau.com/en-us/s/resourc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hyperlink" Target="https://docs.google.com/document/d/1lw23o_nZsM5Cx8z_e9LTXiUAa713Z6Cs7l9YPFHKEG4/edit?usp=sharing" TargetMode="External"/><Relationship Id="rId5" Type="http://schemas.openxmlformats.org/officeDocument/2006/relationships/hyperlink" Target="https://drive.google.com/file/d/1F7bK6AvkmyahxGdj0VO7-ocxAd1jezVT/view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oogle.qwiklabs.com/focuses/3690?parent=catalog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loud.google.com/bigquery/docs/tab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idx="1" type="subTitle"/>
          </p:nvPr>
        </p:nvSpPr>
        <p:spPr>
          <a:xfrm>
            <a:off x="311700" y="3748525"/>
            <a:ext cx="85206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Mohammad Soltanieh-ha</a:t>
            </a:r>
            <a:endParaRPr/>
          </a:p>
        </p:txBody>
      </p:sp>
      <p:sp>
        <p:nvSpPr>
          <p:cNvPr id="279" name="Google Shape;279;p14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Analytics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Toolbox - </a:t>
            </a:r>
            <a:r>
              <a:rPr lang="en" sz="3000"/>
              <a:t>BA</a:t>
            </a:r>
            <a:r>
              <a:rPr lang="en" sz="3000"/>
              <a:t>775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B7B7B7"/>
                </a:solidFill>
              </a:rPr>
              <a:t>Summer 2021</a:t>
            </a:r>
            <a:endParaRPr i="1" sz="24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Lecture 05</a:t>
            </a:r>
            <a:endParaRPr b="0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Empty Table Manually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1303800" y="1609050"/>
            <a:ext cx="52755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on your project name under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new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 the right hand side click on CREATE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 a Dataset ID such as </a:t>
            </a:r>
            <a:r>
              <a:rPr lang="en">
                <a:highlight>
                  <a:srgbClr val="EFEFEF"/>
                </a:highlight>
              </a:rPr>
              <a:t>temp_dataset</a:t>
            </a:r>
            <a:endParaRPr>
              <a:highlight>
                <a:srgbClr val="EFEFE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Optionally provide an expiration date for this dataset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"/>
              <a:t>Number of days after table creation: 3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 create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the </a:t>
            </a:r>
            <a:r>
              <a:rPr lang="en" sz="1100">
                <a:highlight>
                  <a:srgbClr val="EFEFEF"/>
                </a:highlight>
              </a:rPr>
              <a:t>temp_dataset</a:t>
            </a:r>
            <a:r>
              <a:rPr lang="en"/>
              <a:t> dataset and click on CREATE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Dataset name, choose the appropriate dataset (</a:t>
            </a:r>
            <a:r>
              <a:rPr lang="en">
                <a:highlight>
                  <a:srgbClr val="EFEFEF"/>
                </a:highlight>
              </a:rPr>
              <a:t>temp_dataset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Table name field, enter the name of the table you're creating in BigQuery (</a:t>
            </a:r>
            <a:r>
              <a:rPr lang="en">
                <a:highlight>
                  <a:srgbClr val="EFEFEF"/>
                </a:highlight>
              </a:rPr>
              <a:t>my_table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Verify that Table type is set to Native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Schema section, enter the schema definition. Enter schema information manually by adding one field at a time. You will need to specify the name, type and mode of each column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Advanced options section, leave the default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Click Create table</a:t>
            </a:r>
            <a:endParaRPr/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200" y="1726900"/>
            <a:ext cx="2338649" cy="3015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Dataset Description</a:t>
            </a:r>
            <a:endParaRPr/>
          </a:p>
        </p:txBody>
      </p:sp>
      <p:sp>
        <p:nvSpPr>
          <p:cNvPr id="338" name="Google Shape;33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the </a:t>
            </a:r>
            <a:r>
              <a:rPr lang="en">
                <a:highlight>
                  <a:srgbClr val="EFEFEF"/>
                </a:highlight>
              </a:rPr>
              <a:t>temp_dataset</a:t>
            </a:r>
            <a:r>
              <a:rPr lang="en"/>
              <a:t> dataset and modify the description to something like: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Tables in this temporary dataset have an expiration of 3 days and are used for practice.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CREATE TABLE</a:t>
            </a:r>
            <a:r>
              <a:rPr lang="en"/>
              <a:t> Statement</a:t>
            </a:r>
            <a:endParaRPr/>
          </a:p>
        </p:txBody>
      </p:sp>
      <p:sp>
        <p:nvSpPr>
          <p:cNvPr id="344" name="Google Shape;344;p25"/>
          <p:cNvSpPr txBox="1"/>
          <p:nvPr>
            <p:ph idx="1" type="body"/>
          </p:nvPr>
        </p:nvSpPr>
        <p:spPr>
          <a:xfrm>
            <a:off x="1208400" y="1396625"/>
            <a:ext cx="64701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"/>
              <a:t>Simple CREATE TABLE statement: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"/>
              <a:t>Using more options: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NOTE: my_table2 already exists, so the query above won’t do anything. Relace </a:t>
            </a:r>
            <a:r>
              <a:rPr lang="en">
                <a:solidFill>
                  <a:srgbClr val="CC0000"/>
                </a:solidFill>
                <a:highlight>
                  <a:srgbClr val="EFEFEF"/>
                </a:highlight>
              </a:rPr>
              <a:t>CREATE TABLE IF NOT EXISTS</a:t>
            </a:r>
            <a:r>
              <a:rPr lang="en">
                <a:solidFill>
                  <a:srgbClr val="CC0000"/>
                </a:solidFill>
              </a:rPr>
              <a:t> with </a:t>
            </a:r>
            <a:r>
              <a:rPr lang="en">
                <a:solidFill>
                  <a:srgbClr val="CC0000"/>
                </a:solidFill>
                <a:highlight>
                  <a:srgbClr val="EFEFEF"/>
                </a:highlight>
              </a:rPr>
              <a:t>CREATE OR REPLACE TABLE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4408875" y="1446300"/>
            <a:ext cx="3269700" cy="128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CREATE TABLE temp_dataset.my_table2</a:t>
            </a:r>
            <a:endParaRPr sz="1300">
              <a:solidFill>
                <a:schemeClr val="dk2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(</a:t>
            </a:r>
            <a:endParaRPr sz="1300">
              <a:solidFill>
                <a:schemeClr val="dk2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  name STRING, </a:t>
            </a:r>
            <a:endParaRPr sz="1300">
              <a:solidFill>
                <a:schemeClr val="dk2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  age INT64</a:t>
            </a:r>
            <a:endParaRPr sz="1300">
              <a:solidFill>
                <a:schemeClr val="dk2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1784725" y="2803800"/>
            <a:ext cx="5899200" cy="154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CREATE TABLE IF NOT EXISTS temp_dataset.my_table2</a:t>
            </a:r>
            <a:endParaRPr sz="1300">
              <a:solidFill>
                <a:schemeClr val="dk2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(</a:t>
            </a:r>
            <a:endParaRPr sz="1300">
              <a:solidFill>
                <a:schemeClr val="dk2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  name STRING NOT NULL OPTIONS(description="A required STRING field"),</a:t>
            </a:r>
            <a:endParaRPr sz="1300">
              <a:solidFill>
                <a:schemeClr val="dk2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  age INT64 OPTIONS(description="An optional INT64 field")</a:t>
            </a:r>
            <a:endParaRPr sz="1300">
              <a:solidFill>
                <a:schemeClr val="dk2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 sz="1300">
              <a:solidFill>
                <a:schemeClr val="dk2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OPTIONS(description="Created by a SQL command")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Table From a Query Result</a:t>
            </a:r>
            <a:endParaRPr/>
          </a:p>
        </p:txBody>
      </p:sp>
      <p:sp>
        <p:nvSpPr>
          <p:cNvPr id="352" name="Google Shape;352;p26"/>
          <p:cNvSpPr txBox="1"/>
          <p:nvPr>
            <p:ph idx="1" type="body"/>
          </p:nvPr>
        </p:nvSpPr>
        <p:spPr>
          <a:xfrm>
            <a:off x="1303800" y="1685250"/>
            <a:ext cx="43758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the following query: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SELECT * EXCEPT(corpus, corpus_date) 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FROM `bigquery-public-data.samples.shakespeare` 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WHERE corpus = 'hamlet'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 Save Results tab select BigQuery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correct project and </a:t>
            </a:r>
            <a:r>
              <a:rPr lang="en">
                <a:highlight>
                  <a:srgbClr val="EFEFEF"/>
                </a:highlight>
              </a:rPr>
              <a:t>temp_dataset</a:t>
            </a:r>
            <a:r>
              <a:rPr lang="en"/>
              <a:t>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 it </a:t>
            </a:r>
            <a:r>
              <a:rPr lang="en">
                <a:highlight>
                  <a:srgbClr val="EFEFEF"/>
                </a:highlight>
              </a:rPr>
              <a:t>hamlet</a:t>
            </a:r>
            <a:endParaRPr>
              <a:highlight>
                <a:srgbClr val="EFEFE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Create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Confirm that your table is there</a:t>
            </a:r>
            <a:endParaRPr/>
          </a:p>
        </p:txBody>
      </p:sp>
      <p:pic>
        <p:nvPicPr>
          <p:cNvPr id="353" name="Google Shape;3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375" y="1643650"/>
            <a:ext cx="3019627" cy="3289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Table from a Query</a:t>
            </a:r>
            <a:endParaRPr/>
          </a:p>
        </p:txBody>
      </p:sp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query writes the result of the query followed by AS to a new table: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CREATE TABLE IF NOT EXISTS temp_dataset.hamlet2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OPTIONS(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   description="This table contains all the words and their counts from Hamlet"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 ) AS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SELECT * EXCEPT(corpus, corpus_date) FROM `bigquery-public-data.samples.shakespeare` 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WHERE corpus = 'hamlet'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query creates a view of our query: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CREATE OR REPLACE VIEW temp_dataset.hamlet_vw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OPTIONS(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   description="A view of Hamlet words and their counts"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 ) AS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SELECT * EXCEPT(corpus, corpus_date) 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FROM `bigquery-public-data.samples.shakespeare` </a:t>
            </a:r>
            <a:endParaRPr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WHERE corpus = 'hamlet'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65" name="Google Shape;36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CREATE VIEW</a:t>
            </a:r>
            <a:r>
              <a:rPr lang="en"/>
              <a:t> Statement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Dashboards</a:t>
            </a:r>
            <a:endParaRPr/>
          </a:p>
        </p:txBody>
      </p:sp>
      <p:sp>
        <p:nvSpPr>
          <p:cNvPr id="371" name="Google Shape;371;p29"/>
          <p:cNvSpPr txBox="1"/>
          <p:nvPr>
            <p:ph idx="1" type="body"/>
          </p:nvPr>
        </p:nvSpPr>
        <p:spPr>
          <a:xfrm>
            <a:off x="1303800" y="4394675"/>
            <a:ext cx="7030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haven’t already done so, please apply for a student license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pic>
        <p:nvPicPr>
          <p:cNvPr id="372" name="Google Shape;3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214" y="1388200"/>
            <a:ext cx="5283675" cy="28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549" y="598574"/>
            <a:ext cx="3118449" cy="6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1303800" y="1086725"/>
            <a:ext cx="718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a COVID-19 dashboard (follow along in the recorded video):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* aggregation_level</a:t>
            </a:r>
            <a:r>
              <a:rPr lang="en" sz="90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F4511E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0 ensures we are not double counting. 0 is country level, 1 is state, 2 is county</a:t>
            </a:r>
            <a:endParaRPr/>
          </a:p>
        </p:txBody>
      </p:sp>
      <p:sp>
        <p:nvSpPr>
          <p:cNvPr id="379" name="Google Shape;379;p30"/>
          <p:cNvSpPr txBox="1"/>
          <p:nvPr>
            <p:ph type="title"/>
          </p:nvPr>
        </p:nvSpPr>
        <p:spPr>
          <a:xfrm>
            <a:off x="1303800" y="459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in Action (1)</a:t>
            </a:r>
            <a:endParaRPr/>
          </a:p>
        </p:txBody>
      </p:sp>
      <p:sp>
        <p:nvSpPr>
          <p:cNvPr id="380" name="Google Shape;380;p30"/>
          <p:cNvSpPr txBox="1"/>
          <p:nvPr/>
        </p:nvSpPr>
        <p:spPr>
          <a:xfrm>
            <a:off x="1298700" y="1861200"/>
            <a:ext cx="6894900" cy="303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A.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B.country, B.year_2018 population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9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iso_3166_1_alpha_3 country_code,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FORMAT_DATETIME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0D90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"%B"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month,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year,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month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month_n,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new_confirmed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confirmed,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new_deceased</a:t>
            </a: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deceased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`bigquery-public-data.covid19_open_data.covid19_open_data`</a:t>
            </a:r>
            <a:endParaRPr sz="900">
              <a:solidFill>
                <a:srgbClr val="0D904F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aggregation_level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F4511E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900">
              <a:solidFill>
                <a:srgbClr val="F4511E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country_code, year, month, month_n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A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9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country, country_code, year_2018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`bigquery-public-data.world_bank_global_population.population_by_country`</a:t>
            </a:r>
            <a:endParaRPr sz="900">
              <a:solidFill>
                <a:srgbClr val="0D904F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B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A.</a:t>
            </a:r>
            <a:r>
              <a:rPr lang="en" sz="900">
                <a:solidFill>
                  <a:srgbClr val="8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country_code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=B.country_code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B.year_2018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sz="9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country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year, month_n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idx="1" type="body"/>
          </p:nvPr>
        </p:nvSpPr>
        <p:spPr>
          <a:xfrm>
            <a:off x="910800" y="1563550"/>
            <a:ext cx="70950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exercise we will use the following datasets:</a:t>
            </a:r>
            <a:endParaRPr/>
          </a:p>
        </p:txBody>
      </p:sp>
      <p:sp>
        <p:nvSpPr>
          <p:cNvPr id="386" name="Google Shape;386;p31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in Action (2)</a:t>
            </a:r>
            <a:endParaRPr/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312" y="283288"/>
            <a:ext cx="3858326" cy="294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8" name="Google Shape;388;p31"/>
          <p:cNvSpPr txBox="1"/>
          <p:nvPr/>
        </p:nvSpPr>
        <p:spPr>
          <a:xfrm>
            <a:off x="734775" y="2187275"/>
            <a:ext cx="4220700" cy="15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date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country_name, iso_3166_1_alpha_3,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aggregation_level, new_confirmed, new_deceased, 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subregion1_code, subregion1_name, subregion2_code, 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subregion2_name</a:t>
            </a:r>
            <a:endParaRPr sz="900"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`bigquery-public-data.covid19_open_data.covid19_open_data`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734775" y="4229325"/>
            <a:ext cx="6382500" cy="32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geo_id, total_pop </a:t>
            </a:r>
            <a:r>
              <a:rPr lang="en" sz="9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`bigquery-public-data.census_bureau_acs.county_2018_5yr`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3F4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2"/>
          <p:cNvSpPr txBox="1"/>
          <p:nvPr/>
        </p:nvSpPr>
        <p:spPr>
          <a:xfrm>
            <a:off x="2114400" y="1996963"/>
            <a:ext cx="49152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DEMO</a:t>
            </a:r>
            <a:endParaRPr b="1" sz="39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Tableau in Action</a:t>
            </a:r>
            <a:endParaRPr sz="2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96" name="Google Shape;3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675" y="922600"/>
            <a:ext cx="2709174" cy="5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950" y="75500"/>
            <a:ext cx="499719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Data Studio</a:t>
            </a:r>
            <a:endParaRPr/>
          </a:p>
        </p:txBody>
      </p:sp>
      <p:sp>
        <p:nvSpPr>
          <p:cNvPr id="402" name="Google Shape;402;p33"/>
          <p:cNvSpPr txBox="1"/>
          <p:nvPr>
            <p:ph idx="1" type="body"/>
          </p:nvPr>
        </p:nvSpPr>
        <p:spPr>
          <a:xfrm>
            <a:off x="1303800" y="1990050"/>
            <a:ext cx="3684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Visualize your data through highly configurable charts and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Easily connect to a variety of data 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Share your reports with others in a similar way you share Google Docs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Collaborate on reports with your team</a:t>
            </a:r>
            <a:endParaRPr/>
          </a:p>
        </p:txBody>
      </p:sp>
      <p:pic>
        <p:nvPicPr>
          <p:cNvPr id="403" name="Google Shape;4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200" y="1750275"/>
            <a:ext cx="3850799" cy="223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1303800" y="1932075"/>
            <a:ext cx="70305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Studio provides over 100 types of connectors to plug in the data into a custom designed dashboard. To name a few: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fastest way to get started building dashboards is using the </a:t>
            </a:r>
            <a:r>
              <a:rPr b="1" lang="en"/>
              <a:t>sample datasets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 connections are highly beneficial. We will create our own BigQuery database and learn how to query it and bring its result inside Data Studio.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1423825" y="2560950"/>
            <a:ext cx="2476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File upload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BigQuery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Google Sheets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PostgreSQL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4376700" y="2560950"/>
            <a:ext cx="33732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Google Analytics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Google Ads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Youtube Analytics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Facebook Ads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Salesforce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1st Report</a:t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1303800" y="1990050"/>
            <a:ext cx="2886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b="1" lang="en"/>
              <a:t>My First Report - World Population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view access to the dashboard click </a:t>
            </a:r>
            <a:r>
              <a:rPr lang="en" sz="1400" u="sng">
                <a:solidFill>
                  <a:srgbClr val="57BB8A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/>
          </a:p>
        </p:txBody>
      </p:sp>
      <p:pic>
        <p:nvPicPr>
          <p:cNvPr id="418" name="Google Shape;418;p35"/>
          <p:cNvPicPr preferRelativeResize="0"/>
          <p:nvPr/>
        </p:nvPicPr>
        <p:blipFill rotWithShape="1">
          <a:blip r:embed="rId4">
            <a:alphaModFix/>
          </a:blip>
          <a:srcRect b="169" l="0" r="0" t="169"/>
          <a:stretch/>
        </p:blipFill>
        <p:spPr>
          <a:xfrm>
            <a:off x="4244700" y="1317625"/>
            <a:ext cx="4582958" cy="34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Tutorial</a:t>
            </a:r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1303800" y="1990050"/>
            <a:ext cx="4137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start with Data Studio’s 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to this report click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and follow the instructions!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Time: ~30 minutes</a:t>
            </a:r>
            <a:endParaRPr/>
          </a:p>
        </p:txBody>
      </p:sp>
      <p:pic>
        <p:nvPicPr>
          <p:cNvPr id="425" name="Google Shape;4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100" y="1810864"/>
            <a:ext cx="3845777" cy="285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Studio in Action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now recreate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World Population dashboard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datastudio.google.com</a:t>
            </a:r>
            <a:r>
              <a:rPr lang="en"/>
              <a:t> and follow along.</a:t>
            </a:r>
            <a:endParaRPr/>
          </a:p>
        </p:txBody>
      </p:sp>
      <p:pic>
        <p:nvPicPr>
          <p:cNvPr id="432" name="Google Shape;432;p37"/>
          <p:cNvPicPr preferRelativeResize="0"/>
          <p:nvPr/>
        </p:nvPicPr>
        <p:blipFill rotWithShape="1">
          <a:blip r:embed="rId5">
            <a:alphaModFix/>
          </a:blip>
          <a:srcRect b="169" l="0" r="0" t="169"/>
          <a:stretch/>
        </p:blipFill>
        <p:spPr>
          <a:xfrm>
            <a:off x="3201689" y="2488550"/>
            <a:ext cx="3234725" cy="24245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33" name="Google Shape;43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8000" y="539450"/>
            <a:ext cx="1450600" cy="145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idx="1" type="body"/>
          </p:nvPr>
        </p:nvSpPr>
        <p:spPr>
          <a:xfrm>
            <a:off x="1303800" y="1990050"/>
            <a:ext cx="72780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QLab K*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and Create Reports with Data Studio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- 00:40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you will learn in this lab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Launch Data Studio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data from BigQuery to Data Studio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and manipulate a report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an interactive filter for your report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(OPTIONAL)</a:t>
            </a:r>
            <a:endParaRPr/>
          </a:p>
        </p:txBody>
      </p:sp>
      <p:pic>
        <p:nvPicPr>
          <p:cNvPr id="440" name="Google Shape;4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449" y="526075"/>
            <a:ext cx="3029450" cy="20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idx="1" type="body"/>
          </p:nvPr>
        </p:nvSpPr>
        <p:spPr>
          <a:xfrm>
            <a:off x="1303800" y="1913850"/>
            <a:ext cx="47523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QLab L*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Build a BI Dashboard Using Google Data Studio and BigQuery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- 01:00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you will learn in this lab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build a Data Studio dashboard that is powered by BigQuery as the back end.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447" name="Google Shape;447;p39"/>
          <p:cNvSpPr txBox="1"/>
          <p:nvPr/>
        </p:nvSpPr>
        <p:spPr>
          <a:xfrm>
            <a:off x="1405100" y="4339425"/>
            <a:ext cx="74598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8" name="Google Shape;4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449" y="526075"/>
            <a:ext cx="3029450" cy="20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975650" y="1761450"/>
            <a:ext cx="79716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Books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The Big Book of Dashboards: Visualizing Your Data Using Real-World Business Scenarios</a:t>
            </a:r>
            <a:endParaRPr sz="1400" u="sng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Storytelling with Data: A Data Visualization Guide for Business Professionals</a:t>
            </a:r>
            <a:r>
              <a:rPr lang="en" sz="1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Templates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Google Data Studio - Report Gallery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Tableau templates and starters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Discussions and tutorials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Data Studio’s forum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4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Tableau public tutorials</a:t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pic>
        <p:nvPicPr>
          <p:cNvPr id="460" name="Google Shape;460;p41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6477352" y="598575"/>
            <a:ext cx="1856951" cy="12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1303800" y="2218650"/>
            <a:ext cx="74955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DataCamp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 3.2 Joining Data in SQL - Outer joins and cross joins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 3.3 Joining Data in SQL - Set theory clauses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>
                <a:solidFill>
                  <a:srgbClr val="E6A037"/>
                </a:solidFill>
              </a:rPr>
              <a:t>Due Monday - 08/23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/>
              <a:t>Team Assignment Phase 1 (proposal: dataset + problem)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>
                <a:solidFill>
                  <a:srgbClr val="E6A037"/>
                </a:solidFill>
              </a:rPr>
              <a:t>Due Monday - 08/23</a:t>
            </a:r>
            <a:endParaRPr b="1">
              <a:solidFill>
                <a:srgbClr val="E6A03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Assignment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>
                <a:solidFill>
                  <a:srgbClr val="E6A037"/>
                </a:solidFill>
              </a:rPr>
              <a:t>Due Tuesday - 08/24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Assignment Phase 2 (summary report)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>
                <a:solidFill>
                  <a:srgbClr val="E6A037"/>
                </a:solidFill>
              </a:rPr>
              <a:t>Due Thursday - 08/26</a:t>
            </a:r>
            <a:endParaRPr b="1">
              <a:solidFill>
                <a:srgbClr val="E6A03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Quiz on Monday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Reading material: </a:t>
            </a:r>
            <a:r>
              <a:rPr lang="en" u="sng">
                <a:solidFill>
                  <a:schemeClr val="hlink"/>
                </a:solidFill>
                <a:hlinkClick r:id="rId5"/>
              </a:rPr>
              <a:t>A Guide to Data Analytics Toolbox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>
                <a:solidFill>
                  <a:srgbClr val="E6A037"/>
                </a:solidFill>
              </a:rPr>
              <a:t>Due Monday - 08/23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467" name="Google Shape;467;p42"/>
          <p:cNvSpPr txBox="1"/>
          <p:nvPr>
            <p:ph idx="1" type="body"/>
          </p:nvPr>
        </p:nvSpPr>
        <p:spPr>
          <a:xfrm>
            <a:off x="1303800" y="1913850"/>
            <a:ext cx="49863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QLab M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Permanent Tables and Access-Controlled Views in BigQuery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- 01:00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you will learn in this lab</a:t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create new permanent tables and logical reviews from an existing ecommerce dataset.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713" y="598575"/>
            <a:ext cx="21431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2"/>
          <p:cNvSpPr txBox="1"/>
          <p:nvPr/>
        </p:nvSpPr>
        <p:spPr>
          <a:xfrm>
            <a:off x="1405100" y="4339425"/>
            <a:ext cx="74598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Summary</a:t>
            </a:r>
            <a:endParaRPr/>
          </a:p>
        </p:txBody>
      </p:sp>
      <p:sp>
        <p:nvSpPr>
          <p:cNvPr id="290" name="Google Shape;290;p16"/>
          <p:cNvSpPr txBox="1"/>
          <p:nvPr>
            <p:ph idx="1" type="body"/>
          </p:nvPr>
        </p:nvSpPr>
        <p:spPr>
          <a:xfrm>
            <a:off x="1303800" y="1990050"/>
            <a:ext cx="7030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Encourage</a:t>
            </a:r>
            <a:r>
              <a:rPr lang="en"/>
              <a:t> screen sharing in breakout rooms - </a:t>
            </a:r>
            <a:r>
              <a:rPr lang="en">
                <a:solidFill>
                  <a:srgbClr val="38761D"/>
                </a:solidFill>
              </a:rPr>
              <a:t>DONE!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</a:t>
            </a:r>
            <a:r>
              <a:rPr lang="en"/>
              <a:t>xplain the complicated queries on the qwiklab and more clarification - </a:t>
            </a:r>
            <a:r>
              <a:rPr b="1" lang="en"/>
              <a:t>Will do</a:t>
            </a:r>
            <a:endParaRPr b="1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SQL - Please give us more practice material for SQL - </a:t>
            </a:r>
            <a:r>
              <a:rPr b="1" lang="en"/>
              <a:t>Will do</a:t>
            </a:r>
            <a:endParaRPr b="1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data Visualization, More applications of Jupyter notebooks and more sample codes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ML - </a:t>
            </a:r>
            <a:r>
              <a:rPr b="1" lang="en"/>
              <a:t>classes 8 &amp; 9 will cover that</a:t>
            </a:r>
            <a:endParaRPr b="1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concepts in the lab - </a:t>
            </a:r>
            <a:r>
              <a:rPr b="1" lang="en"/>
              <a:t>Will do</a:t>
            </a:r>
            <a:endParaRPr b="1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through Qwiklabs after we’re done - </a:t>
            </a:r>
            <a:r>
              <a:rPr b="1" lang="en"/>
              <a:t>This can be done sometimes</a:t>
            </a:r>
            <a:endParaRPr b="1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Can’t hear questions in the classroom - </a:t>
            </a:r>
            <a:r>
              <a:rPr b="1" lang="en"/>
              <a:t>Will try to repeat</a:t>
            </a:r>
            <a:endParaRPr b="1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noticing raised hands on Zoom - </a:t>
            </a:r>
            <a:r>
              <a:rPr b="1" lang="en"/>
              <a:t>Will do my best</a:t>
            </a:r>
            <a:endParaRPr b="1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Sharing the codes to the in class exercise answers - </a:t>
            </a:r>
            <a:r>
              <a:rPr b="1" lang="en"/>
              <a:t>I have been sharing them in chat but will share in the deck as well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>
            <p:ph idx="1" type="body"/>
          </p:nvPr>
        </p:nvSpPr>
        <p:spPr>
          <a:xfrm>
            <a:off x="1303800" y="1990050"/>
            <a:ext cx="76482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you by any chance use a headset?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Please teach us more about how you did your job as a data scientist - </a:t>
            </a:r>
            <a:r>
              <a:rPr b="1" lang="en"/>
              <a:t>Will do when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slower -</a:t>
            </a:r>
            <a:r>
              <a:rPr b="1" lang="en"/>
              <a:t> It would be best to ask clarifying questions to slow me down and make me repeat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Stop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Quiklabs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SQL - we are good with datacamp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hands on practices on SQL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people share code answers for hands-on practice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Qlabs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Breakout sessions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DataCamp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Teaching pace</a:t>
            </a:r>
            <a:endParaRPr/>
          </a:p>
        </p:txBody>
      </p:sp>
      <p:sp>
        <p:nvSpPr>
          <p:cNvPr id="296" name="Google Shape;29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 txBox="1"/>
          <p:nvPr>
            <p:ph idx="1" type="body"/>
          </p:nvPr>
        </p:nvSpPr>
        <p:spPr>
          <a:xfrm>
            <a:off x="1303800" y="1990050"/>
            <a:ext cx="70305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like the way you teach, it's straightforward and efficient. So please continue this way of teaching.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Doing in-class exercises and qwiklabs in class (helps to absorb the information)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else is going great! Really appreciate how the class is going so far. I appreciate how the class is organized, and the overall structure is easy to follow.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layout of the class, not condensed, have some time to do homeworks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Love the datacamp and labs-- really great external learning resources.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appreciate the pace of the class at the moment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love how organized the class material is!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Continue reminding us of deadlines towards the end of each class.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The course is well planned. The labs, data camp, group projects, quizzes, assignments are very wholesome.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video topic suggestions</a:t>
            </a:r>
            <a:endParaRPr/>
          </a:p>
        </p:txBody>
      </p:sp>
      <p:sp>
        <p:nvSpPr>
          <p:cNvPr id="308" name="Google Shape;30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SQL examples: JOIN, CASE, </a:t>
            </a:r>
            <a:r>
              <a:rPr lang="en"/>
              <a:t>LAG, WITH, Subqueries</a:t>
            </a:r>
            <a:r>
              <a:rPr lang="en"/>
              <a:t>. Exercises like class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shell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ML/AI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new tables in BigQuery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Tableau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Data Studio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Fundamentals of creating an effective dashboard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613" y="1190788"/>
            <a:ext cx="46577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Table in BigQuery</a:t>
            </a:r>
            <a:endParaRPr/>
          </a:p>
        </p:txBody>
      </p:sp>
      <p:sp>
        <p:nvSpPr>
          <p:cNvPr id="325" name="Google Shape;325;p22"/>
          <p:cNvSpPr txBox="1"/>
          <p:nvPr>
            <p:ph idx="1" type="body"/>
          </p:nvPr>
        </p:nvSpPr>
        <p:spPr>
          <a:xfrm>
            <a:off x="1303800" y="1456650"/>
            <a:ext cx="70305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create a table in BigQuery: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38761D"/>
                </a:solidFill>
              </a:rPr>
              <a:t>Manually using the GCP Console</a:t>
            </a:r>
            <a:r>
              <a:rPr lang="en"/>
              <a:t>, the classic BigQuery web UI, or the command-line tool's bq mk command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Programmatically by calling the tables.insert API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>
                <a:solidFill>
                  <a:srgbClr val="38761D"/>
                </a:solidFill>
              </a:rPr>
              <a:t>From query results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>
                <a:solidFill>
                  <a:srgbClr val="38761D"/>
                </a:solidFill>
              </a:rPr>
              <a:t>By defining a table that references an external data source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you create a table in BigQuery, the table name must be unique per dataset. The table name can: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 up to 1,024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 letters (upper or lower case), numbers, and underscores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info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