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Nunito"/>
      <p:regular r:id="rId35"/>
      <p:bold r:id="rId36"/>
      <p:italic r:id="rId37"/>
      <p:boldItalic r:id="rId38"/>
    </p:embeddedFont>
    <p:embeddedFont>
      <p:font typeface="Maven Pro"/>
      <p:regular r:id="rId39"/>
      <p:bold r:id="rId40"/>
    </p:embeddedFont>
    <p:embeddedFont>
      <p:font typeface="Roboto Mono"/>
      <p:regular r:id="rId41"/>
      <p:bold r:id="rId42"/>
      <p:italic r:id="rId43"/>
      <p:boldItalic r:id="rId44"/>
    </p:embeddedFont>
    <p:embeddedFont>
      <p:font typeface="Open Sans"/>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MavenPro-bold.fntdata"/><Relationship Id="rId20" Type="http://schemas.openxmlformats.org/officeDocument/2006/relationships/slide" Target="slides/slide16.xml"/><Relationship Id="rId42" Type="http://schemas.openxmlformats.org/officeDocument/2006/relationships/font" Target="fonts/RobotoMono-bold.fntdata"/><Relationship Id="rId41" Type="http://schemas.openxmlformats.org/officeDocument/2006/relationships/font" Target="fonts/RobotoMono-regular.fntdata"/><Relationship Id="rId22" Type="http://schemas.openxmlformats.org/officeDocument/2006/relationships/slide" Target="slides/slide18.xml"/><Relationship Id="rId44" Type="http://schemas.openxmlformats.org/officeDocument/2006/relationships/font" Target="fonts/RobotoMono-boldItalic.fntdata"/><Relationship Id="rId21" Type="http://schemas.openxmlformats.org/officeDocument/2006/relationships/slide" Target="slides/slide17.xml"/><Relationship Id="rId43" Type="http://schemas.openxmlformats.org/officeDocument/2006/relationships/font" Target="fonts/RobotoMono-italic.fntdata"/><Relationship Id="rId24" Type="http://schemas.openxmlformats.org/officeDocument/2006/relationships/slide" Target="slides/slide20.xml"/><Relationship Id="rId46" Type="http://schemas.openxmlformats.org/officeDocument/2006/relationships/font" Target="fonts/OpenSans-bold.fntdata"/><Relationship Id="rId23" Type="http://schemas.openxmlformats.org/officeDocument/2006/relationships/slide" Target="slides/slide19.xml"/><Relationship Id="rId45"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schemas.openxmlformats.org/officeDocument/2006/relationships/font" Target="fonts/OpenSans-boldItalic.fntdata"/><Relationship Id="rId25" Type="http://schemas.openxmlformats.org/officeDocument/2006/relationships/slide" Target="slides/slide21.xml"/><Relationship Id="rId47" Type="http://schemas.openxmlformats.org/officeDocument/2006/relationships/font" Target="fonts/OpenSans-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Nunito-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Nunito-italic.fntdata"/><Relationship Id="rId14" Type="http://schemas.openxmlformats.org/officeDocument/2006/relationships/slide" Target="slides/slide10.xml"/><Relationship Id="rId36" Type="http://schemas.openxmlformats.org/officeDocument/2006/relationships/font" Target="fonts/Nunito-bold.fntdata"/><Relationship Id="rId17" Type="http://schemas.openxmlformats.org/officeDocument/2006/relationships/slide" Target="slides/slide13.xml"/><Relationship Id="rId39" Type="http://schemas.openxmlformats.org/officeDocument/2006/relationships/font" Target="fonts/MavenPro-regular.fntdata"/><Relationship Id="rId16" Type="http://schemas.openxmlformats.org/officeDocument/2006/relationships/slide" Target="slides/slide12.xml"/><Relationship Id="rId38" Type="http://schemas.openxmlformats.org/officeDocument/2006/relationships/font" Target="fonts/Nunito-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e83805dc0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e83805dc0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e83805dc0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e83805dc0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e83805dc0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e83805dc0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e83805dc0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e83805dc0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e83805dc0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e83805dc0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5e9c785a3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5e9c785a3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5f09e823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5f09e823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5f09e8236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5f09e8236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5f09e8236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5f09e8236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5f09e8236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5f09e8236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1c202778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1c202778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5f09e8236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5f09e8236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5f09e8236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5f09e8236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5ef298cc55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5ef298cc55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5e9c785a3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5e9c785a3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5ef298cc5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5ef298cc5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5ef298cc5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5ef298cc5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5eeeb31a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5eeeb31a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a382d74899_7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a382d74899_7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5f09e8236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5f09e8236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5e9c785a3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5e9c785a3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5e9c785a30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5e9c785a30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5da89880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5da89880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5db281047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5db281047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e83805dc0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e83805dc0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e83805dc0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e83805dc0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83805dc0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e83805dc0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e83805dc0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e83805dc0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e83805dc0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e83805dc0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oogle.qwiklabs.com/focuses/3614?parent=catalog" TargetMode="Externa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google.qwiklabs.com/focuses/5538?parent=catalog" TargetMode="External"/><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amazon.com/Big-Book-Dashboards-Visualizing-Real-World/dp/1119282713/ref=sr_1_1?ie=UTF8&amp;qid=1539290588&amp;sr=8-1&amp;keywords=the+big+book+of+dashboards" TargetMode="External"/><Relationship Id="rId4" Type="http://schemas.openxmlformats.org/officeDocument/2006/relationships/hyperlink" Target="https://www.amazon.com/Storytelling-Data-Visualization-Business-Professionals/dp/1119002257/ref=sr_1_1?ie=UTF8&amp;qid=1539290643&amp;sr=8-1&amp;keywords=storytelling+with+data" TargetMode="External"/><Relationship Id="rId5" Type="http://schemas.openxmlformats.org/officeDocument/2006/relationships/hyperlink" Target="https://datastudiogallery.appspot.com/gallery" TargetMode="External"/><Relationship Id="rId6" Type="http://schemas.openxmlformats.org/officeDocument/2006/relationships/hyperlink" Target="https://www.tableau.com/products/dashboard-starters" TargetMode="External"/><Relationship Id="rId7" Type="http://schemas.openxmlformats.org/officeDocument/2006/relationships/hyperlink" Target="https://www.en.advertisercommunity.com/t5/Data-Studio/bd-p/Data-Studio" TargetMode="External"/><Relationship Id="rId8" Type="http://schemas.openxmlformats.org/officeDocument/2006/relationships/hyperlink" Target="https://public.tableau.com/en-us/s/resourc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9.jpg"/><Relationship Id="rId4" Type="http://schemas.openxmlformats.org/officeDocument/2006/relationships/hyperlink" Target="https://docs.google.com/document/d/1lw23o_nZsM5Cx8z_e9LTXiUAa713Z6Cs7l9YPFHKEG4/edit?usp=sharin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public.tableau.com/en-us/s/resource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google.qwiklabs.com/focuses/3692?parent=catalog" TargetMode="External"/><Relationship Id="rId4" Type="http://schemas.openxmlformats.org/officeDocument/2006/relationships/image" Target="../media/image7.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atastudio.google.com/open/1gszLkUbUqLQe_meAQJza86n1ELw4W9Mv" TargetMode="Externa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atastudio.google.com/open/1gszLkUbUqLQe_meAQJza86n1ELw4W9Mv" TargetMode="External"/><Relationship Id="rId4" Type="http://schemas.openxmlformats.org/officeDocument/2006/relationships/hyperlink" Target="https://datastudio.google.com/u/0/navigation/reporting" TargetMode="External"/><Relationship Id="rId5" Type="http://schemas.openxmlformats.org/officeDocument/2006/relationships/image" Target="../media/image11.png"/><Relationship Id="rId6"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atastudio.google.com/open/1QuJuWc5TYTlM-s1rjtUrVmuDPN2569fP" TargetMode="Externa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idx="1" type="subTitle"/>
          </p:nvPr>
        </p:nvSpPr>
        <p:spPr>
          <a:xfrm>
            <a:off x="311700" y="37485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Professor: Mohammad Soltanieh-ha</a:t>
            </a:r>
            <a:endParaRPr/>
          </a:p>
        </p:txBody>
      </p:sp>
      <p:sp>
        <p:nvSpPr>
          <p:cNvPr id="278" name="Google Shape;278;p13"/>
          <p:cNvSpPr txBox="1"/>
          <p:nvPr>
            <p:ph type="ctrTitle"/>
          </p:nvPr>
        </p:nvSpPr>
        <p:spPr>
          <a:xfrm>
            <a:off x="311708" y="1277975"/>
            <a:ext cx="8520600" cy="20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Business Analytics </a:t>
            </a:r>
            <a:endParaRPr/>
          </a:p>
          <a:p>
            <a:pPr indent="0" lvl="0" marL="0" rtl="0" algn="l">
              <a:spcBef>
                <a:spcPts val="0"/>
              </a:spcBef>
              <a:spcAft>
                <a:spcPts val="0"/>
              </a:spcAft>
              <a:buNone/>
            </a:pPr>
            <a:r>
              <a:rPr lang="en"/>
              <a:t>Toolbox - </a:t>
            </a:r>
            <a:r>
              <a:rPr lang="en" sz="3000"/>
              <a:t>BA</a:t>
            </a:r>
            <a:r>
              <a:rPr lang="en" sz="3000"/>
              <a:t>775</a:t>
            </a:r>
            <a:endParaRPr sz="3000"/>
          </a:p>
          <a:p>
            <a:pPr indent="0" lvl="0" marL="0" rtl="0" algn="l">
              <a:spcBef>
                <a:spcPts val="0"/>
              </a:spcBef>
              <a:spcAft>
                <a:spcPts val="0"/>
              </a:spcAft>
              <a:buNone/>
            </a:pPr>
            <a:r>
              <a:rPr i="1" lang="en" sz="2400">
                <a:solidFill>
                  <a:srgbClr val="B7B7B7"/>
                </a:solidFill>
              </a:rPr>
              <a:t>Summer 2021</a:t>
            </a:r>
            <a:endParaRPr i="1" sz="2400">
              <a:solidFill>
                <a:srgbClr val="B7B7B7"/>
              </a:solidFill>
            </a:endParaRPr>
          </a:p>
          <a:p>
            <a:pPr indent="0" lvl="0" marL="0" rtl="0" algn="l">
              <a:spcBef>
                <a:spcPts val="0"/>
              </a:spcBef>
              <a:spcAft>
                <a:spcPts val="0"/>
              </a:spcAft>
              <a:buNone/>
            </a:pPr>
            <a:r>
              <a:t/>
            </a:r>
            <a:endParaRPr b="0" sz="1800"/>
          </a:p>
          <a:p>
            <a:pPr indent="0" lvl="0" marL="0" rtl="0" algn="l">
              <a:spcBef>
                <a:spcPts val="0"/>
              </a:spcBef>
              <a:spcAft>
                <a:spcPts val="0"/>
              </a:spcAft>
              <a:buNone/>
            </a:pPr>
            <a:r>
              <a:rPr b="0" lang="en" sz="1800"/>
              <a:t>Lecture 06</a:t>
            </a:r>
            <a:endParaRPr b="0"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2"/>
          <p:cNvSpPr txBox="1"/>
          <p:nvPr>
            <p:ph idx="1" type="body"/>
          </p:nvPr>
        </p:nvSpPr>
        <p:spPr>
          <a:xfrm>
            <a:off x="1303800" y="1990050"/>
            <a:ext cx="7278000" cy="2894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u="sng">
                <a:solidFill>
                  <a:schemeClr val="hlink"/>
                </a:solidFill>
                <a:latin typeface="Calibri"/>
                <a:ea typeface="Calibri"/>
                <a:cs typeface="Calibri"/>
                <a:sym typeface="Calibri"/>
                <a:hlinkClick r:id="rId3"/>
              </a:rPr>
              <a:t>QLab K*</a:t>
            </a:r>
            <a:r>
              <a:rPr lang="en" sz="1200">
                <a:solidFill>
                  <a:srgbClr val="000000"/>
                </a:solidFill>
                <a:latin typeface="Calibri"/>
                <a:ea typeface="Calibri"/>
                <a:cs typeface="Calibri"/>
                <a:sym typeface="Calibri"/>
              </a:rPr>
              <a:t>: </a:t>
            </a:r>
            <a:r>
              <a:rPr b="1" lang="en" sz="1200">
                <a:solidFill>
                  <a:srgbClr val="000000"/>
                </a:solidFill>
                <a:latin typeface="Calibri"/>
                <a:ea typeface="Calibri"/>
                <a:cs typeface="Calibri"/>
                <a:sym typeface="Calibri"/>
              </a:rPr>
              <a:t>Explore and Create Reports with Data Studio</a:t>
            </a:r>
            <a:r>
              <a:rPr lang="en" sz="1200">
                <a:solidFill>
                  <a:srgbClr val="000000"/>
                </a:solidFill>
                <a:latin typeface="Calibri"/>
                <a:ea typeface="Calibri"/>
                <a:cs typeface="Calibri"/>
                <a:sym typeface="Calibri"/>
              </a:rPr>
              <a:t> - 00:40</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05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rPr b="1" lang="en" sz="1200">
                <a:solidFill>
                  <a:srgbClr val="000000"/>
                </a:solidFill>
                <a:latin typeface="Calibri"/>
                <a:ea typeface="Calibri"/>
                <a:cs typeface="Calibri"/>
                <a:sym typeface="Calibri"/>
              </a:rPr>
              <a:t>What you will learn in this lab</a:t>
            </a:r>
            <a:endParaRPr b="1" sz="1200">
              <a:solidFill>
                <a:srgbClr val="000000"/>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Launch Data Studio</a:t>
            </a:r>
            <a:endParaRPr sz="1200">
              <a:solidFill>
                <a:srgbClr val="000000"/>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Import data from BigQuery to Data Studio</a:t>
            </a:r>
            <a:endParaRPr sz="1200">
              <a:solidFill>
                <a:srgbClr val="000000"/>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Create and manipulate a report</a:t>
            </a:r>
            <a:endParaRPr sz="1200">
              <a:solidFill>
                <a:srgbClr val="000000"/>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Create an interactive filter for your report</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200">
              <a:solidFill>
                <a:srgbClr val="000000"/>
              </a:solidFill>
              <a:latin typeface="Calibri"/>
              <a:ea typeface="Calibri"/>
              <a:cs typeface="Calibri"/>
              <a:sym typeface="Calibri"/>
            </a:endParaRPr>
          </a:p>
        </p:txBody>
      </p:sp>
      <p:sp>
        <p:nvSpPr>
          <p:cNvPr id="338" name="Google Shape;338;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Turn (OPTIONAL)</a:t>
            </a:r>
            <a:endParaRPr/>
          </a:p>
        </p:txBody>
      </p:sp>
      <p:pic>
        <p:nvPicPr>
          <p:cNvPr id="339" name="Google Shape;339;p22"/>
          <p:cNvPicPr preferRelativeResize="0"/>
          <p:nvPr/>
        </p:nvPicPr>
        <p:blipFill>
          <a:blip r:embed="rId4">
            <a:alphaModFix/>
          </a:blip>
          <a:stretch>
            <a:fillRect/>
          </a:stretch>
        </p:blipFill>
        <p:spPr>
          <a:xfrm>
            <a:off x="5835449" y="526075"/>
            <a:ext cx="3029450" cy="2059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3"/>
          <p:cNvSpPr txBox="1"/>
          <p:nvPr>
            <p:ph idx="1" type="body"/>
          </p:nvPr>
        </p:nvSpPr>
        <p:spPr>
          <a:xfrm>
            <a:off x="1303800" y="1913850"/>
            <a:ext cx="4752300" cy="18471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50" u="sng">
                <a:solidFill>
                  <a:schemeClr val="hlink"/>
                </a:solidFill>
                <a:latin typeface="Calibri"/>
                <a:ea typeface="Calibri"/>
                <a:cs typeface="Calibri"/>
                <a:sym typeface="Calibri"/>
                <a:hlinkClick r:id="rId3"/>
              </a:rPr>
              <a:t>QLab L*</a:t>
            </a:r>
            <a:r>
              <a:rPr lang="en" sz="1200">
                <a:solidFill>
                  <a:srgbClr val="000000"/>
                </a:solidFill>
                <a:latin typeface="Calibri"/>
                <a:ea typeface="Calibri"/>
                <a:cs typeface="Calibri"/>
                <a:sym typeface="Calibri"/>
              </a:rPr>
              <a:t>: </a:t>
            </a:r>
            <a:r>
              <a:rPr b="1" lang="en" sz="1200">
                <a:solidFill>
                  <a:srgbClr val="000000"/>
                </a:solidFill>
                <a:latin typeface="Calibri"/>
                <a:ea typeface="Calibri"/>
                <a:cs typeface="Calibri"/>
                <a:sym typeface="Calibri"/>
              </a:rPr>
              <a:t>How to Build a BI Dashboard Using Google Data Studio and BigQuery</a:t>
            </a:r>
            <a:r>
              <a:rPr lang="en" sz="1200">
                <a:solidFill>
                  <a:srgbClr val="000000"/>
                </a:solidFill>
                <a:latin typeface="Calibri"/>
                <a:ea typeface="Calibri"/>
                <a:cs typeface="Calibri"/>
                <a:sym typeface="Calibri"/>
              </a:rPr>
              <a:t> - 01:00</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rPr b="1" lang="en" sz="1200">
                <a:solidFill>
                  <a:srgbClr val="000000"/>
                </a:solidFill>
                <a:latin typeface="Calibri"/>
                <a:ea typeface="Calibri"/>
                <a:cs typeface="Calibri"/>
                <a:sym typeface="Calibri"/>
              </a:rPr>
              <a:t>What you will learn in this lab</a:t>
            </a:r>
            <a:endParaRPr b="1" sz="1200">
              <a:solidFill>
                <a:srgbClr val="000000"/>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How to build a Data Studio dashboard that is powered by BigQuery as the back end.</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200">
              <a:solidFill>
                <a:srgbClr val="000000"/>
              </a:solidFill>
              <a:latin typeface="Calibri"/>
              <a:ea typeface="Calibri"/>
              <a:cs typeface="Calibri"/>
              <a:sym typeface="Calibri"/>
            </a:endParaRPr>
          </a:p>
        </p:txBody>
      </p:sp>
      <p:sp>
        <p:nvSpPr>
          <p:cNvPr id="345" name="Google Shape;345;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Turn - Home</a:t>
            </a:r>
            <a:endParaRPr/>
          </a:p>
        </p:txBody>
      </p:sp>
      <p:sp>
        <p:nvSpPr>
          <p:cNvPr id="346" name="Google Shape;346;p23"/>
          <p:cNvSpPr txBox="1"/>
          <p:nvPr/>
        </p:nvSpPr>
        <p:spPr>
          <a:xfrm>
            <a:off x="1405100" y="4339425"/>
            <a:ext cx="7459800" cy="63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solidFill>
                <a:srgbClr val="CC0000"/>
              </a:solidFill>
              <a:latin typeface="Nunito"/>
              <a:ea typeface="Nunito"/>
              <a:cs typeface="Nunito"/>
              <a:sym typeface="Nunito"/>
            </a:endParaRPr>
          </a:p>
        </p:txBody>
      </p:sp>
      <p:pic>
        <p:nvPicPr>
          <p:cNvPr id="347" name="Google Shape;347;p23"/>
          <p:cNvPicPr preferRelativeResize="0"/>
          <p:nvPr/>
        </p:nvPicPr>
        <p:blipFill>
          <a:blip r:embed="rId4">
            <a:alphaModFix/>
          </a:blip>
          <a:stretch>
            <a:fillRect/>
          </a:stretch>
        </p:blipFill>
        <p:spPr>
          <a:xfrm>
            <a:off x="5835449" y="526075"/>
            <a:ext cx="3029450" cy="2059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353" name="Google Shape;353;p24"/>
          <p:cNvSpPr txBox="1"/>
          <p:nvPr>
            <p:ph idx="1" type="body"/>
          </p:nvPr>
        </p:nvSpPr>
        <p:spPr>
          <a:xfrm>
            <a:off x="975650" y="1761450"/>
            <a:ext cx="7971600" cy="3218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000000"/>
                </a:solidFill>
                <a:latin typeface="Open Sans"/>
                <a:ea typeface="Open Sans"/>
                <a:cs typeface="Open Sans"/>
                <a:sym typeface="Open Sans"/>
              </a:rPr>
              <a:t>Books</a:t>
            </a:r>
            <a:endParaRPr sz="1400">
              <a:solidFill>
                <a:srgbClr val="000000"/>
              </a:solidFill>
              <a:latin typeface="Open Sans"/>
              <a:ea typeface="Open Sans"/>
              <a:cs typeface="Open Sans"/>
              <a:sym typeface="Open Sans"/>
            </a:endParaRPr>
          </a:p>
          <a:p>
            <a:pPr indent="-317500" lvl="0" marL="457200" rtl="0" algn="l">
              <a:lnSpc>
                <a:spcPct val="140000"/>
              </a:lnSpc>
              <a:spcBef>
                <a:spcPts val="0"/>
              </a:spcBef>
              <a:spcAft>
                <a:spcPts val="0"/>
              </a:spcAft>
              <a:buSzPts val="1400"/>
              <a:buFont typeface="Open Sans"/>
              <a:buChar char="●"/>
            </a:pPr>
            <a:r>
              <a:rPr lang="en" sz="1400" u="sng">
                <a:solidFill>
                  <a:schemeClr val="hlink"/>
                </a:solidFill>
                <a:latin typeface="Open Sans"/>
                <a:ea typeface="Open Sans"/>
                <a:cs typeface="Open Sans"/>
                <a:sym typeface="Open Sans"/>
                <a:hlinkClick r:id="rId3"/>
              </a:rPr>
              <a:t>The Big Book of Dashboards: Visualizing Your Data Using Real-World Business Scenarios</a:t>
            </a:r>
            <a:endParaRPr sz="1400" u="sng">
              <a:solidFill>
                <a:schemeClr val="hlink"/>
              </a:solidFill>
              <a:latin typeface="Open Sans"/>
              <a:ea typeface="Open Sans"/>
              <a:cs typeface="Open Sans"/>
              <a:sym typeface="Open Sans"/>
            </a:endParaRPr>
          </a:p>
          <a:p>
            <a:pPr indent="-317500" lvl="0" marL="457200" rtl="0" algn="l">
              <a:lnSpc>
                <a:spcPct val="140000"/>
              </a:lnSpc>
              <a:spcBef>
                <a:spcPts val="0"/>
              </a:spcBef>
              <a:spcAft>
                <a:spcPts val="0"/>
              </a:spcAft>
              <a:buClr>
                <a:srgbClr val="000000"/>
              </a:buClr>
              <a:buSzPts val="1400"/>
              <a:buFont typeface="Open Sans"/>
              <a:buChar char="●"/>
            </a:pPr>
            <a:r>
              <a:rPr lang="en" sz="1400" u="sng">
                <a:solidFill>
                  <a:schemeClr val="hlink"/>
                </a:solidFill>
                <a:latin typeface="Open Sans"/>
                <a:ea typeface="Open Sans"/>
                <a:cs typeface="Open Sans"/>
                <a:sym typeface="Open Sans"/>
                <a:hlinkClick r:id="rId4"/>
              </a:rPr>
              <a:t>Storytelling with Data: A Data Visualization Guide for Business Professionals</a:t>
            </a:r>
            <a:r>
              <a:rPr lang="en" sz="1400" u="sng">
                <a:solidFill>
                  <a:schemeClr val="hlink"/>
                </a:solidFill>
                <a:latin typeface="Open Sans"/>
                <a:ea typeface="Open Sans"/>
                <a:cs typeface="Open Sans"/>
                <a:sym typeface="Open Sans"/>
              </a:rPr>
              <a:t> </a:t>
            </a:r>
            <a:endParaRPr sz="1400">
              <a:solidFill>
                <a:srgbClr val="000000"/>
              </a:solidFill>
              <a:latin typeface="Open Sans"/>
              <a:ea typeface="Open Sans"/>
              <a:cs typeface="Open Sans"/>
              <a:sym typeface="Open Sans"/>
            </a:endParaRPr>
          </a:p>
          <a:p>
            <a:pPr indent="0" lvl="0" marL="0" rtl="0" algn="l">
              <a:lnSpc>
                <a:spcPct val="100000"/>
              </a:lnSpc>
              <a:spcBef>
                <a:spcPts val="1600"/>
              </a:spcBef>
              <a:spcAft>
                <a:spcPts val="0"/>
              </a:spcAft>
              <a:buNone/>
            </a:pPr>
            <a:r>
              <a:rPr lang="en" sz="1400">
                <a:solidFill>
                  <a:srgbClr val="000000"/>
                </a:solidFill>
                <a:latin typeface="Open Sans"/>
                <a:ea typeface="Open Sans"/>
                <a:cs typeface="Open Sans"/>
                <a:sym typeface="Open Sans"/>
              </a:rPr>
              <a:t>Templates</a:t>
            </a:r>
            <a:endParaRPr sz="1400">
              <a:solidFill>
                <a:srgbClr val="000000"/>
              </a:solidFill>
              <a:latin typeface="Open Sans"/>
              <a:ea typeface="Open Sans"/>
              <a:cs typeface="Open Sans"/>
              <a:sym typeface="Open Sans"/>
            </a:endParaRPr>
          </a:p>
          <a:p>
            <a:pPr indent="-317500" lvl="0" marL="457200" rtl="0" algn="l">
              <a:lnSpc>
                <a:spcPct val="140000"/>
              </a:lnSpc>
              <a:spcBef>
                <a:spcPts val="0"/>
              </a:spcBef>
              <a:spcAft>
                <a:spcPts val="0"/>
              </a:spcAft>
              <a:buClr>
                <a:srgbClr val="000000"/>
              </a:buClr>
              <a:buSzPts val="1400"/>
              <a:buFont typeface="Open Sans"/>
              <a:buChar char="●"/>
            </a:pPr>
            <a:r>
              <a:rPr lang="en" sz="1400" u="sng">
                <a:solidFill>
                  <a:schemeClr val="hlink"/>
                </a:solidFill>
                <a:latin typeface="Open Sans"/>
                <a:ea typeface="Open Sans"/>
                <a:cs typeface="Open Sans"/>
                <a:sym typeface="Open Sans"/>
                <a:hlinkClick r:id="rId5"/>
              </a:rPr>
              <a:t>Google Data Studio - Report Gallery</a:t>
            </a:r>
            <a:endParaRPr sz="1400">
              <a:solidFill>
                <a:srgbClr val="000000"/>
              </a:solidFill>
              <a:latin typeface="Open Sans"/>
              <a:ea typeface="Open Sans"/>
              <a:cs typeface="Open Sans"/>
              <a:sym typeface="Open Sans"/>
            </a:endParaRPr>
          </a:p>
          <a:p>
            <a:pPr indent="-317500" lvl="0" marL="457200" rtl="0" algn="l">
              <a:lnSpc>
                <a:spcPct val="140000"/>
              </a:lnSpc>
              <a:spcBef>
                <a:spcPts val="0"/>
              </a:spcBef>
              <a:spcAft>
                <a:spcPts val="0"/>
              </a:spcAft>
              <a:buClr>
                <a:srgbClr val="000000"/>
              </a:buClr>
              <a:buSzPts val="1400"/>
              <a:buFont typeface="Open Sans"/>
              <a:buChar char="●"/>
            </a:pPr>
            <a:r>
              <a:rPr lang="en" sz="1400" u="sng">
                <a:solidFill>
                  <a:schemeClr val="hlink"/>
                </a:solidFill>
                <a:latin typeface="Open Sans"/>
                <a:ea typeface="Open Sans"/>
                <a:cs typeface="Open Sans"/>
                <a:sym typeface="Open Sans"/>
                <a:hlinkClick r:id="rId6"/>
              </a:rPr>
              <a:t>Tableau templates and starters</a:t>
            </a:r>
            <a:endParaRPr sz="1400">
              <a:solidFill>
                <a:srgbClr val="000000"/>
              </a:solidFill>
              <a:latin typeface="Open Sans"/>
              <a:ea typeface="Open Sans"/>
              <a:cs typeface="Open Sans"/>
              <a:sym typeface="Open Sans"/>
            </a:endParaRPr>
          </a:p>
          <a:p>
            <a:pPr indent="0" lvl="0" marL="0" rtl="0" algn="l">
              <a:lnSpc>
                <a:spcPct val="100000"/>
              </a:lnSpc>
              <a:spcBef>
                <a:spcPts val="1600"/>
              </a:spcBef>
              <a:spcAft>
                <a:spcPts val="0"/>
              </a:spcAft>
              <a:buNone/>
            </a:pPr>
            <a:r>
              <a:rPr lang="en" sz="1400">
                <a:solidFill>
                  <a:srgbClr val="000000"/>
                </a:solidFill>
                <a:latin typeface="Open Sans"/>
                <a:ea typeface="Open Sans"/>
                <a:cs typeface="Open Sans"/>
                <a:sym typeface="Open Sans"/>
              </a:rPr>
              <a:t>Discussions and tutorials</a:t>
            </a:r>
            <a:endParaRPr sz="1400">
              <a:solidFill>
                <a:srgbClr val="000000"/>
              </a:solidFill>
              <a:latin typeface="Open Sans"/>
              <a:ea typeface="Open Sans"/>
              <a:cs typeface="Open Sans"/>
              <a:sym typeface="Open Sans"/>
            </a:endParaRPr>
          </a:p>
          <a:p>
            <a:pPr indent="-317500" lvl="0" marL="457200" marR="0" rtl="0" algn="l">
              <a:lnSpc>
                <a:spcPct val="140000"/>
              </a:lnSpc>
              <a:spcBef>
                <a:spcPts val="0"/>
              </a:spcBef>
              <a:spcAft>
                <a:spcPts val="0"/>
              </a:spcAft>
              <a:buSzPts val="1400"/>
              <a:buFont typeface="Open Sans"/>
              <a:buChar char="●"/>
            </a:pPr>
            <a:r>
              <a:rPr lang="en" sz="1400" u="sng">
                <a:solidFill>
                  <a:schemeClr val="hlink"/>
                </a:solidFill>
                <a:latin typeface="Open Sans"/>
                <a:ea typeface="Open Sans"/>
                <a:cs typeface="Open Sans"/>
                <a:sym typeface="Open Sans"/>
                <a:hlinkClick r:id="rId7"/>
              </a:rPr>
              <a:t>Data Studio’s forum</a:t>
            </a:r>
            <a:endParaRPr sz="1400">
              <a:solidFill>
                <a:srgbClr val="000000"/>
              </a:solidFill>
              <a:latin typeface="Open Sans"/>
              <a:ea typeface="Open Sans"/>
              <a:cs typeface="Open Sans"/>
              <a:sym typeface="Open Sans"/>
            </a:endParaRPr>
          </a:p>
          <a:p>
            <a:pPr indent="-317500" lvl="0" marL="457200" rtl="0" algn="l">
              <a:lnSpc>
                <a:spcPct val="140000"/>
              </a:lnSpc>
              <a:spcBef>
                <a:spcPts val="0"/>
              </a:spcBef>
              <a:spcAft>
                <a:spcPts val="0"/>
              </a:spcAft>
              <a:buClr>
                <a:srgbClr val="000000"/>
              </a:buClr>
              <a:buSzPts val="1400"/>
              <a:buFont typeface="Open Sans"/>
              <a:buChar char="●"/>
            </a:pPr>
            <a:r>
              <a:rPr lang="en" sz="1400" u="sng">
                <a:solidFill>
                  <a:schemeClr val="accent5"/>
                </a:solidFill>
                <a:latin typeface="Open Sans"/>
                <a:ea typeface="Open Sans"/>
                <a:cs typeface="Open Sans"/>
                <a:sym typeface="Open Sans"/>
                <a:hlinkClick r:id="rId8">
                  <a:extLst>
                    <a:ext uri="{A12FA001-AC4F-418D-AE19-62706E023703}">
                      <ahyp:hlinkClr val="tx"/>
                    </a:ext>
                  </a:extLst>
                </a:hlinkClick>
              </a:rPr>
              <a:t>Tableau public tutorials</a:t>
            </a:r>
            <a:endParaRPr sz="1400">
              <a:solidFill>
                <a:srgbClr val="000000"/>
              </a:solidFill>
              <a:latin typeface="Open Sans"/>
              <a:ea typeface="Open Sans"/>
              <a:cs typeface="Open Sans"/>
              <a:sym typeface="Open Sans"/>
            </a:endParaRPr>
          </a:p>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25"/>
          <p:cNvPicPr preferRelativeResize="0"/>
          <p:nvPr/>
        </p:nvPicPr>
        <p:blipFill>
          <a:blip r:embed="rId3">
            <a:alphaModFix/>
          </a:blip>
          <a:stretch>
            <a:fillRect/>
          </a:stretch>
        </p:blipFill>
        <p:spPr>
          <a:xfrm>
            <a:off x="1268602" y="1213875"/>
            <a:ext cx="7100902" cy="3775824"/>
          </a:xfrm>
          <a:prstGeom prst="rect">
            <a:avLst/>
          </a:prstGeom>
          <a:noFill/>
          <a:ln>
            <a:noFill/>
          </a:ln>
        </p:spPr>
      </p:pic>
      <p:sp>
        <p:nvSpPr>
          <p:cNvPr id="359" name="Google Shape;359;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BigQuery UI</a:t>
            </a:r>
            <a:endParaRPr/>
          </a:p>
        </p:txBody>
      </p:sp>
      <p:cxnSp>
        <p:nvCxnSpPr>
          <p:cNvPr id="360" name="Google Shape;360;p25"/>
          <p:cNvCxnSpPr/>
          <p:nvPr/>
        </p:nvCxnSpPr>
        <p:spPr>
          <a:xfrm rot="10800000">
            <a:off x="2872775" y="1597875"/>
            <a:ext cx="213600" cy="117900"/>
          </a:xfrm>
          <a:prstGeom prst="straightConnector1">
            <a:avLst/>
          </a:prstGeom>
          <a:noFill/>
          <a:ln cap="flat" cmpd="sng" w="9525">
            <a:solidFill>
              <a:srgbClr val="CC0000"/>
            </a:solidFill>
            <a:prstDash val="solid"/>
            <a:round/>
            <a:headEnd len="med" w="med" type="none"/>
            <a:tailEnd len="med" w="med" type="triangle"/>
          </a:ln>
        </p:spPr>
      </p:cxnSp>
      <p:cxnSp>
        <p:nvCxnSpPr>
          <p:cNvPr id="361" name="Google Shape;361;p25"/>
          <p:cNvCxnSpPr/>
          <p:nvPr/>
        </p:nvCxnSpPr>
        <p:spPr>
          <a:xfrm rot="10800000">
            <a:off x="4385450" y="4989700"/>
            <a:ext cx="213600" cy="117900"/>
          </a:xfrm>
          <a:prstGeom prst="straightConnector1">
            <a:avLst/>
          </a:prstGeom>
          <a:noFill/>
          <a:ln cap="flat" cmpd="sng" w="9525">
            <a:solidFill>
              <a:srgbClr val="CC0000"/>
            </a:solidFill>
            <a:prstDash val="solid"/>
            <a:round/>
            <a:headEnd len="med" w="med" type="none"/>
            <a:tailEnd len="med" w="med" type="triangle"/>
          </a:ln>
        </p:spPr>
      </p:cxnSp>
      <p:cxnSp>
        <p:nvCxnSpPr>
          <p:cNvPr id="362" name="Google Shape;362;p25"/>
          <p:cNvCxnSpPr/>
          <p:nvPr/>
        </p:nvCxnSpPr>
        <p:spPr>
          <a:xfrm rot="10800000">
            <a:off x="3642100" y="4989700"/>
            <a:ext cx="213600" cy="117900"/>
          </a:xfrm>
          <a:prstGeom prst="straightConnector1">
            <a:avLst/>
          </a:prstGeom>
          <a:noFill/>
          <a:ln cap="flat" cmpd="sng" w="9525">
            <a:solidFill>
              <a:srgbClr val="CC0000"/>
            </a:solidFill>
            <a:prstDash val="solid"/>
            <a:round/>
            <a:headEnd len="med" w="med" type="none"/>
            <a:tailEnd len="med" w="med" type="triangle"/>
          </a:ln>
        </p:spPr>
      </p:cxnSp>
      <p:cxnSp>
        <p:nvCxnSpPr>
          <p:cNvPr id="363" name="Google Shape;363;p25"/>
          <p:cNvCxnSpPr/>
          <p:nvPr/>
        </p:nvCxnSpPr>
        <p:spPr>
          <a:xfrm rot="10800000">
            <a:off x="5128800" y="2059750"/>
            <a:ext cx="213600" cy="117900"/>
          </a:xfrm>
          <a:prstGeom prst="straightConnector1">
            <a:avLst/>
          </a:prstGeom>
          <a:noFill/>
          <a:ln cap="flat" cmpd="sng" w="9525">
            <a:solidFill>
              <a:srgbClr val="CC0000"/>
            </a:solidFill>
            <a:prstDash val="solid"/>
            <a:round/>
            <a:headEnd len="med" w="med" type="none"/>
            <a:tailEnd len="med" w="med" type="triangle"/>
          </a:ln>
        </p:spPr>
      </p:cxnSp>
      <p:cxnSp>
        <p:nvCxnSpPr>
          <p:cNvPr id="364" name="Google Shape;364;p25"/>
          <p:cNvCxnSpPr/>
          <p:nvPr/>
        </p:nvCxnSpPr>
        <p:spPr>
          <a:xfrm rot="10800000">
            <a:off x="8264050" y="1824675"/>
            <a:ext cx="213600" cy="117900"/>
          </a:xfrm>
          <a:prstGeom prst="straightConnector1">
            <a:avLst/>
          </a:prstGeom>
          <a:noFill/>
          <a:ln cap="flat" cmpd="sng" w="9525">
            <a:solidFill>
              <a:srgbClr val="CC0000"/>
            </a:solidFill>
            <a:prstDash val="solid"/>
            <a:round/>
            <a:headEnd len="med" w="med" type="none"/>
            <a:tailEnd len="med" w="med" type="triangle"/>
          </a:ln>
        </p:spPr>
      </p:cxnSp>
      <p:cxnSp>
        <p:nvCxnSpPr>
          <p:cNvPr id="365" name="Google Shape;365;p25"/>
          <p:cNvCxnSpPr/>
          <p:nvPr/>
        </p:nvCxnSpPr>
        <p:spPr>
          <a:xfrm rot="10800000">
            <a:off x="7229900" y="2094725"/>
            <a:ext cx="213600" cy="117900"/>
          </a:xfrm>
          <a:prstGeom prst="straightConnector1">
            <a:avLst/>
          </a:prstGeom>
          <a:noFill/>
          <a:ln cap="flat" cmpd="sng" w="9525">
            <a:solidFill>
              <a:srgbClr val="CC0000"/>
            </a:solidFill>
            <a:prstDash val="solid"/>
            <a:round/>
            <a:headEnd len="med" w="med" type="none"/>
            <a:tailEnd len="med" w="med" type="triangle"/>
          </a:ln>
        </p:spPr>
      </p:cxnSp>
      <p:cxnSp>
        <p:nvCxnSpPr>
          <p:cNvPr id="366" name="Google Shape;366;p25"/>
          <p:cNvCxnSpPr/>
          <p:nvPr/>
        </p:nvCxnSpPr>
        <p:spPr>
          <a:xfrm rot="10800000">
            <a:off x="4529600" y="2094725"/>
            <a:ext cx="213600" cy="117900"/>
          </a:xfrm>
          <a:prstGeom prst="straightConnector1">
            <a:avLst/>
          </a:prstGeom>
          <a:noFill/>
          <a:ln cap="flat" cmpd="sng" w="9525">
            <a:solidFill>
              <a:srgbClr val="CC0000"/>
            </a:solidFill>
            <a:prstDash val="solid"/>
            <a:round/>
            <a:headEnd len="med" w="med" type="none"/>
            <a:tailEnd len="med" w="med" type="triangle"/>
          </a:ln>
        </p:spPr>
      </p:cxnSp>
      <p:cxnSp>
        <p:nvCxnSpPr>
          <p:cNvPr id="367" name="Google Shape;367;p25"/>
          <p:cNvCxnSpPr/>
          <p:nvPr/>
        </p:nvCxnSpPr>
        <p:spPr>
          <a:xfrm rot="10800000">
            <a:off x="3855700" y="2059750"/>
            <a:ext cx="213600" cy="117900"/>
          </a:xfrm>
          <a:prstGeom prst="straightConnector1">
            <a:avLst/>
          </a:prstGeom>
          <a:noFill/>
          <a:ln cap="flat" cmpd="sng" w="9525">
            <a:solidFill>
              <a:srgbClr val="CC0000"/>
            </a:solidFill>
            <a:prstDash val="solid"/>
            <a:round/>
            <a:headEnd len="med" w="med" type="none"/>
            <a:tailEnd len="med" w="med" type="triangle"/>
          </a:ln>
        </p:spPr>
      </p:cxnSp>
      <p:cxnSp>
        <p:nvCxnSpPr>
          <p:cNvPr id="368" name="Google Shape;368;p25"/>
          <p:cNvCxnSpPr/>
          <p:nvPr/>
        </p:nvCxnSpPr>
        <p:spPr>
          <a:xfrm rot="10800000">
            <a:off x="5128800" y="4989700"/>
            <a:ext cx="213600" cy="117900"/>
          </a:xfrm>
          <a:prstGeom prst="straightConnector1">
            <a:avLst/>
          </a:prstGeom>
          <a:noFill/>
          <a:ln cap="flat" cmpd="sng" w="9525">
            <a:solidFill>
              <a:srgbClr val="CC0000"/>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pic>
        <p:nvPicPr>
          <p:cNvPr id="373" name="Google Shape;373;p26"/>
          <p:cNvPicPr preferRelativeResize="0"/>
          <p:nvPr/>
        </p:nvPicPr>
        <p:blipFill>
          <a:blip r:embed="rId3">
            <a:alphaModFix/>
          </a:blip>
          <a:stretch>
            <a:fillRect/>
          </a:stretch>
        </p:blipFill>
        <p:spPr>
          <a:xfrm>
            <a:off x="1303800" y="1225450"/>
            <a:ext cx="7263375" cy="3840949"/>
          </a:xfrm>
          <a:prstGeom prst="rect">
            <a:avLst/>
          </a:prstGeom>
          <a:noFill/>
          <a:ln>
            <a:noFill/>
          </a:ln>
        </p:spPr>
      </p:pic>
      <p:sp>
        <p:nvSpPr>
          <p:cNvPr id="374" name="Google Shape;374;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BigQuery UI</a:t>
            </a:r>
            <a:endParaRPr/>
          </a:p>
        </p:txBody>
      </p:sp>
      <p:cxnSp>
        <p:nvCxnSpPr>
          <p:cNvPr id="375" name="Google Shape;375;p26"/>
          <p:cNvCxnSpPr/>
          <p:nvPr/>
        </p:nvCxnSpPr>
        <p:spPr>
          <a:xfrm rot="10800000">
            <a:off x="2172175" y="2059750"/>
            <a:ext cx="213600" cy="117900"/>
          </a:xfrm>
          <a:prstGeom prst="straightConnector1">
            <a:avLst/>
          </a:prstGeom>
          <a:noFill/>
          <a:ln cap="flat" cmpd="sng" w="9525">
            <a:solidFill>
              <a:srgbClr val="CC0000"/>
            </a:solidFill>
            <a:prstDash val="solid"/>
            <a:round/>
            <a:headEnd len="med" w="med" type="none"/>
            <a:tailEnd len="med" w="med" type="triangle"/>
          </a:ln>
        </p:spPr>
      </p:cxnSp>
      <p:cxnSp>
        <p:nvCxnSpPr>
          <p:cNvPr id="376" name="Google Shape;376;p26"/>
          <p:cNvCxnSpPr/>
          <p:nvPr/>
        </p:nvCxnSpPr>
        <p:spPr>
          <a:xfrm rot="10800000">
            <a:off x="2215250" y="3255900"/>
            <a:ext cx="213600" cy="117900"/>
          </a:xfrm>
          <a:prstGeom prst="straightConnector1">
            <a:avLst/>
          </a:prstGeom>
          <a:noFill/>
          <a:ln cap="flat" cmpd="sng" w="9525">
            <a:solidFill>
              <a:srgbClr val="CC0000"/>
            </a:solidFill>
            <a:prstDash val="solid"/>
            <a:round/>
            <a:headEnd len="med" w="med" type="none"/>
            <a:tailEnd len="med" w="med" type="triangle"/>
          </a:ln>
        </p:spPr>
      </p:cxnSp>
      <p:cxnSp>
        <p:nvCxnSpPr>
          <p:cNvPr id="377" name="Google Shape;377;p26"/>
          <p:cNvCxnSpPr/>
          <p:nvPr/>
        </p:nvCxnSpPr>
        <p:spPr>
          <a:xfrm rot="10800000">
            <a:off x="2215250" y="2504000"/>
            <a:ext cx="213600" cy="117900"/>
          </a:xfrm>
          <a:prstGeom prst="straightConnector1">
            <a:avLst/>
          </a:prstGeom>
          <a:noFill/>
          <a:ln cap="flat" cmpd="sng" w="9525">
            <a:solidFill>
              <a:srgbClr val="CC0000"/>
            </a:solidFill>
            <a:prstDash val="solid"/>
            <a:round/>
            <a:headEnd len="med" w="med" type="none"/>
            <a:tailEnd len="med" w="med" type="triangle"/>
          </a:ln>
        </p:spPr>
      </p:cxnSp>
      <p:cxnSp>
        <p:nvCxnSpPr>
          <p:cNvPr id="378" name="Google Shape;378;p26"/>
          <p:cNvCxnSpPr/>
          <p:nvPr/>
        </p:nvCxnSpPr>
        <p:spPr>
          <a:xfrm rot="10800000">
            <a:off x="2215250" y="2281875"/>
            <a:ext cx="213600" cy="117900"/>
          </a:xfrm>
          <a:prstGeom prst="straightConnector1">
            <a:avLst/>
          </a:prstGeom>
          <a:noFill/>
          <a:ln cap="flat" cmpd="sng" w="9525">
            <a:solidFill>
              <a:srgbClr val="CC0000"/>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 BigQuery’s Usage</a:t>
            </a:r>
            <a:endParaRPr/>
          </a:p>
        </p:txBody>
      </p:sp>
      <p:sp>
        <p:nvSpPr>
          <p:cNvPr id="384" name="Google Shape;384;p27"/>
          <p:cNvSpPr txBox="1"/>
          <p:nvPr>
            <p:ph idx="1" type="body"/>
          </p:nvPr>
        </p:nvSpPr>
        <p:spPr>
          <a:xfrm>
            <a:off x="1303800" y="15328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Home page of the project click on </a:t>
            </a:r>
            <a:r>
              <a:rPr b="1" lang="en"/>
              <a:t>View detailed charges</a:t>
            </a:r>
            <a:r>
              <a:rPr lang="en"/>
              <a:t> under Billing.</a:t>
            </a:r>
            <a:endParaRPr/>
          </a:p>
          <a:p>
            <a:pPr indent="0" lvl="0" marL="0" rtl="0" algn="l">
              <a:spcBef>
                <a:spcPts val="1600"/>
              </a:spcBef>
              <a:spcAft>
                <a:spcPts val="0"/>
              </a:spcAft>
              <a:buNone/>
            </a:pPr>
            <a:r>
              <a:rPr lang="en"/>
              <a:t>Active storage (10 GB free) and Analysis (1 TB free) SKUs show your usage. </a:t>
            </a:r>
            <a:endParaRPr/>
          </a:p>
          <a:p>
            <a:pPr indent="0" lvl="0" marL="0" rtl="0" algn="l">
              <a:spcBef>
                <a:spcPts val="1600"/>
              </a:spcBef>
              <a:spcAft>
                <a:spcPts val="1600"/>
              </a:spcAft>
              <a:buNone/>
            </a:pPr>
            <a:r>
              <a:rPr lang="en"/>
              <a:t>Note: there usually is a delay of 3-6 hours for the billing to show accurate information.</a:t>
            </a:r>
            <a:endParaRPr/>
          </a:p>
        </p:txBody>
      </p:sp>
      <p:pic>
        <p:nvPicPr>
          <p:cNvPr id="385" name="Google Shape;385;p27"/>
          <p:cNvPicPr preferRelativeResize="0"/>
          <p:nvPr/>
        </p:nvPicPr>
        <p:blipFill>
          <a:blip r:embed="rId3">
            <a:alphaModFix/>
          </a:blip>
          <a:stretch>
            <a:fillRect/>
          </a:stretch>
        </p:blipFill>
        <p:spPr>
          <a:xfrm>
            <a:off x="2353125" y="2970497"/>
            <a:ext cx="4437747" cy="1943526"/>
          </a:xfrm>
          <a:prstGeom prst="rect">
            <a:avLst/>
          </a:prstGeom>
          <a:noFill/>
          <a:ln>
            <a:noFill/>
          </a:ln>
          <a:effectLst>
            <a:outerShdw blurRad="57150" rotWithShape="0" algn="bl" dir="5400000" dist="19050">
              <a:srgbClr val="000000">
                <a:alpha val="50000"/>
              </a:srgbClr>
            </a:outerShdw>
          </a:effectLst>
        </p:spPr>
      </p:pic>
      <p:sp>
        <p:nvSpPr>
          <p:cNvPr id="386" name="Google Shape;386;p27"/>
          <p:cNvSpPr/>
          <p:nvPr/>
        </p:nvSpPr>
        <p:spPr>
          <a:xfrm>
            <a:off x="2980250" y="4495800"/>
            <a:ext cx="3003300" cy="1341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t>
            </a:r>
            <a:r>
              <a:rPr lang="en"/>
              <a:t>ngesting New Datasets into BigQuery</a:t>
            </a:r>
            <a:endParaRPr/>
          </a:p>
        </p:txBody>
      </p:sp>
      <p:sp>
        <p:nvSpPr>
          <p:cNvPr id="392" name="Google Shape;392;p2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look at different data loading options for:</a:t>
            </a:r>
            <a:endParaRPr/>
          </a:p>
          <a:p>
            <a:pPr indent="-311150" lvl="0" marL="457200" rtl="0" algn="l">
              <a:spcBef>
                <a:spcPts val="1600"/>
              </a:spcBef>
              <a:spcAft>
                <a:spcPts val="0"/>
              </a:spcAft>
              <a:buSzPts val="1300"/>
              <a:buChar char="●"/>
            </a:pPr>
            <a:r>
              <a:rPr lang="en"/>
              <a:t>From a CSV file</a:t>
            </a:r>
            <a:endParaRPr/>
          </a:p>
          <a:p>
            <a:pPr indent="-311150" lvl="0" marL="457200" rtl="0" algn="l">
              <a:spcBef>
                <a:spcPts val="0"/>
              </a:spcBef>
              <a:spcAft>
                <a:spcPts val="0"/>
              </a:spcAft>
              <a:buSzPts val="1300"/>
              <a:buChar char="●"/>
            </a:pPr>
            <a:r>
              <a:rPr lang="en"/>
              <a:t>From Cloud Storage</a:t>
            </a:r>
            <a:endParaRPr/>
          </a:p>
          <a:p>
            <a:pPr indent="-311150" lvl="0" marL="457200" rtl="0" algn="l">
              <a:spcBef>
                <a:spcPts val="0"/>
              </a:spcBef>
              <a:spcAft>
                <a:spcPts val="0"/>
              </a:spcAft>
              <a:buSzPts val="1300"/>
              <a:buChar char="●"/>
            </a:pPr>
            <a:r>
              <a:rPr lang="en"/>
              <a:t>From Google Sheet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Load a Local CSV File into BigQuery</a:t>
            </a:r>
            <a:endParaRPr/>
          </a:p>
        </p:txBody>
      </p:sp>
      <p:sp>
        <p:nvSpPr>
          <p:cNvPr id="398" name="Google Shape;398;p2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will create a new table from a local file that contains </a:t>
            </a:r>
            <a:r>
              <a:rPr lang="en"/>
              <a:t>GOOGL </a:t>
            </a:r>
            <a:r>
              <a:rPr lang="en"/>
              <a:t>stock prices.</a:t>
            </a:r>
            <a:endParaRPr/>
          </a:p>
          <a:p>
            <a:pPr indent="-311150" lvl="0" marL="457200" rtl="0" algn="l">
              <a:spcBef>
                <a:spcPts val="0"/>
              </a:spcBef>
              <a:spcAft>
                <a:spcPts val="0"/>
              </a:spcAft>
              <a:buSzPts val="1300"/>
              <a:buChar char="●"/>
            </a:pPr>
            <a:r>
              <a:rPr lang="en"/>
              <a:t>From BigQuery pick your </a:t>
            </a:r>
            <a:r>
              <a:rPr lang="en">
                <a:highlight>
                  <a:srgbClr val="EFEFEF"/>
                </a:highlight>
              </a:rPr>
              <a:t>examples</a:t>
            </a:r>
            <a:r>
              <a:rPr lang="en"/>
              <a:t> dataset and create a table.</a:t>
            </a:r>
            <a:endParaRPr/>
          </a:p>
          <a:p>
            <a:pPr indent="-311150" lvl="0" marL="457200" rtl="0" algn="l">
              <a:spcBef>
                <a:spcPts val="0"/>
              </a:spcBef>
              <a:spcAft>
                <a:spcPts val="0"/>
              </a:spcAft>
              <a:buSzPts val="1300"/>
              <a:buChar char="●"/>
            </a:pPr>
            <a:r>
              <a:rPr lang="en"/>
              <a:t>Select the Upload method, give the file path to </a:t>
            </a:r>
            <a:r>
              <a:rPr lang="en">
                <a:highlight>
                  <a:srgbClr val="EFEFEF"/>
                </a:highlight>
              </a:rPr>
              <a:t>GOOGL.csv</a:t>
            </a:r>
            <a:r>
              <a:rPr lang="en"/>
              <a:t> that you downloaded from the data folder of course GitHub and choose CSV for the file format.</a:t>
            </a:r>
            <a:endParaRPr/>
          </a:p>
          <a:p>
            <a:pPr indent="-311150" lvl="0" marL="457200" rtl="0" algn="l">
              <a:spcBef>
                <a:spcPts val="0"/>
              </a:spcBef>
              <a:spcAft>
                <a:spcPts val="0"/>
              </a:spcAft>
              <a:buSzPts val="1300"/>
              <a:buChar char="●"/>
            </a:pPr>
            <a:r>
              <a:rPr lang="en"/>
              <a:t>Select the right dataset, make it a native table and call it </a:t>
            </a:r>
            <a:r>
              <a:rPr lang="en">
                <a:highlight>
                  <a:srgbClr val="EFEFEF"/>
                </a:highlight>
              </a:rPr>
              <a:t>google_stock</a:t>
            </a:r>
            <a:endParaRPr>
              <a:highlight>
                <a:srgbClr val="F3F3F3"/>
              </a:highlight>
            </a:endParaRPr>
          </a:p>
          <a:p>
            <a:pPr indent="-311150" lvl="0" marL="457200" rtl="0" algn="l">
              <a:spcBef>
                <a:spcPts val="0"/>
              </a:spcBef>
              <a:spcAft>
                <a:spcPts val="0"/>
              </a:spcAft>
              <a:buSzPts val="1300"/>
              <a:buChar char="●"/>
            </a:pPr>
            <a:r>
              <a:rPr lang="en"/>
              <a:t>Turn automatic detection for schema</a:t>
            </a:r>
            <a:endParaRPr/>
          </a:p>
          <a:p>
            <a:pPr indent="-311150" lvl="0" marL="457200" rtl="0" algn="l">
              <a:spcBef>
                <a:spcPts val="0"/>
              </a:spcBef>
              <a:spcAft>
                <a:spcPts val="0"/>
              </a:spcAft>
              <a:buSzPts val="1300"/>
              <a:buChar char="●"/>
            </a:pPr>
            <a:r>
              <a:rPr lang="en"/>
              <a:t>Create table</a:t>
            </a:r>
            <a:endParaRPr/>
          </a:p>
          <a:p>
            <a:pPr indent="0" lvl="0" marL="0" rtl="0" algn="l">
              <a:spcBef>
                <a:spcPts val="1600"/>
              </a:spcBef>
              <a:spcAft>
                <a:spcPts val="1600"/>
              </a:spcAft>
              <a:buNone/>
            </a:pPr>
            <a:r>
              <a:rPr lang="en"/>
              <a:t>Note: Local uploads are limited to 10 MB.</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Load a CSV File into BigQuery From Cloud Storage</a:t>
            </a:r>
            <a:endParaRPr/>
          </a:p>
        </p:txBody>
      </p:sp>
      <p:sp>
        <p:nvSpPr>
          <p:cNvPr id="404" name="Google Shape;404;p3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will upload </a:t>
            </a:r>
            <a:r>
              <a:rPr lang="en">
                <a:highlight>
                  <a:srgbClr val="EFEFEF"/>
                </a:highlight>
              </a:rPr>
              <a:t>data/GOT-battles.csv</a:t>
            </a:r>
            <a:r>
              <a:rPr lang="en"/>
              <a:t> into a new table in our </a:t>
            </a:r>
            <a:r>
              <a:rPr lang="en">
                <a:highlight>
                  <a:srgbClr val="EFEFEF"/>
                </a:highlight>
              </a:rPr>
              <a:t>examples</a:t>
            </a:r>
            <a:r>
              <a:rPr lang="en"/>
              <a:t> dataset.</a:t>
            </a:r>
            <a:endParaRPr/>
          </a:p>
          <a:p>
            <a:pPr indent="-311150" lvl="0" marL="457200" rtl="0" algn="l">
              <a:spcBef>
                <a:spcPts val="0"/>
              </a:spcBef>
              <a:spcAft>
                <a:spcPts val="0"/>
              </a:spcAft>
              <a:buSzPts val="1300"/>
              <a:buChar char="●"/>
            </a:pPr>
            <a:r>
              <a:rPr lang="en"/>
              <a:t>Since we have already uploaded it to our Cloud Storage (first class) we can directly use that path as our source.</a:t>
            </a:r>
            <a:endParaRPr/>
          </a:p>
          <a:p>
            <a:pPr indent="-311150" lvl="0" marL="457200" rtl="0" algn="l">
              <a:spcBef>
                <a:spcPts val="0"/>
              </a:spcBef>
              <a:spcAft>
                <a:spcPts val="0"/>
              </a:spcAft>
              <a:buSzPts val="1300"/>
              <a:buChar char="●"/>
            </a:pPr>
            <a:r>
              <a:rPr lang="en"/>
              <a:t>Select the </a:t>
            </a:r>
            <a:r>
              <a:rPr lang="en">
                <a:highlight>
                  <a:srgbClr val="EFEFEF"/>
                </a:highlight>
              </a:rPr>
              <a:t>examples</a:t>
            </a:r>
            <a:r>
              <a:rPr lang="en"/>
              <a:t> dataset and create table. </a:t>
            </a:r>
            <a:endParaRPr/>
          </a:p>
          <a:p>
            <a:pPr indent="-311150" lvl="0" marL="457200" rtl="0" algn="l">
              <a:spcBef>
                <a:spcPts val="0"/>
              </a:spcBef>
              <a:spcAft>
                <a:spcPts val="0"/>
              </a:spcAft>
              <a:buSzPts val="1300"/>
              <a:buChar char="●"/>
            </a:pPr>
            <a:r>
              <a:rPr lang="en"/>
              <a:t>Select Cloud Storage as the source and locate the file where you previously saved it during the first class. </a:t>
            </a:r>
            <a:endParaRPr/>
          </a:p>
          <a:p>
            <a:pPr indent="-311150" lvl="0" marL="457200" rtl="0" algn="l">
              <a:spcBef>
                <a:spcPts val="0"/>
              </a:spcBef>
              <a:spcAft>
                <a:spcPts val="0"/>
              </a:spcAft>
              <a:buSzPts val="1300"/>
              <a:buChar char="●"/>
            </a:pPr>
            <a:r>
              <a:rPr lang="en"/>
              <a:t>Select CSV for file format.</a:t>
            </a:r>
            <a:endParaRPr/>
          </a:p>
          <a:p>
            <a:pPr indent="-311150" lvl="0" marL="457200" rtl="0" algn="l">
              <a:spcBef>
                <a:spcPts val="0"/>
              </a:spcBef>
              <a:spcAft>
                <a:spcPts val="0"/>
              </a:spcAft>
              <a:buSzPts val="1300"/>
              <a:buChar char="●"/>
            </a:pPr>
            <a:r>
              <a:rPr lang="en"/>
              <a:t>Select the right dataset, make it a native table and call it </a:t>
            </a:r>
            <a:r>
              <a:rPr lang="en">
                <a:highlight>
                  <a:srgbClr val="F3F3F3"/>
                </a:highlight>
              </a:rPr>
              <a:t>got</a:t>
            </a:r>
            <a:endParaRPr>
              <a:highlight>
                <a:srgbClr val="F3F3F3"/>
              </a:highlight>
            </a:endParaRPr>
          </a:p>
          <a:p>
            <a:pPr indent="-311150" lvl="0" marL="457200" rtl="0" algn="l">
              <a:spcBef>
                <a:spcPts val="0"/>
              </a:spcBef>
              <a:spcAft>
                <a:spcPts val="0"/>
              </a:spcAft>
              <a:buSzPts val="1300"/>
              <a:buChar char="●"/>
            </a:pPr>
            <a:r>
              <a:rPr lang="en"/>
              <a:t>Turn automatic detection for schema</a:t>
            </a:r>
            <a:endParaRPr/>
          </a:p>
          <a:p>
            <a:pPr indent="-311150" lvl="0" marL="457200" rtl="0" algn="l">
              <a:spcBef>
                <a:spcPts val="0"/>
              </a:spcBef>
              <a:spcAft>
                <a:spcPts val="0"/>
              </a:spcAft>
              <a:buSzPts val="1300"/>
              <a:buChar char="●"/>
            </a:pPr>
            <a:r>
              <a:rPr lang="en"/>
              <a:t>Create table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1"/>
          <p:cNvSpPr txBox="1"/>
          <p:nvPr>
            <p:ph idx="1" type="body"/>
          </p:nvPr>
        </p:nvSpPr>
        <p:spPr>
          <a:xfrm>
            <a:off x="1303800" y="1609050"/>
            <a:ext cx="7030500" cy="148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Let’s upload </a:t>
            </a:r>
            <a:r>
              <a:rPr lang="en">
                <a:highlight>
                  <a:srgbClr val="EFEFEF"/>
                </a:highlight>
              </a:rPr>
              <a:t>data/online-retail-dataset.csv</a:t>
            </a:r>
            <a:r>
              <a:rPr lang="en"/>
              <a:t> into a BigQuery table.</a:t>
            </a:r>
            <a:endParaRPr/>
          </a:p>
          <a:p>
            <a:pPr indent="0" lvl="0" marL="0" rtl="0" algn="l">
              <a:spcBef>
                <a:spcPts val="1600"/>
              </a:spcBef>
              <a:spcAft>
                <a:spcPts val="0"/>
              </a:spcAft>
              <a:buNone/>
            </a:pPr>
            <a:r>
              <a:rPr lang="en"/>
              <a:t>Add this table to the </a:t>
            </a:r>
            <a:r>
              <a:rPr lang="en">
                <a:highlight>
                  <a:srgbClr val="EFEFEF"/>
                </a:highlight>
              </a:rPr>
              <a:t>temp_dataset</a:t>
            </a:r>
            <a:r>
              <a:rPr lang="en"/>
              <a:t> dataset and call it </a:t>
            </a:r>
            <a:r>
              <a:rPr lang="en">
                <a:highlight>
                  <a:srgbClr val="EFEFEF"/>
                </a:highlight>
              </a:rPr>
              <a:t>online_retail</a:t>
            </a:r>
            <a:r>
              <a:rPr lang="en"/>
              <a:t>.</a:t>
            </a:r>
            <a:endParaRPr/>
          </a:p>
          <a:p>
            <a:pPr indent="0" lvl="0" marL="0" rtl="0" algn="l">
              <a:spcBef>
                <a:spcPts val="1600"/>
              </a:spcBef>
              <a:spcAft>
                <a:spcPts val="1600"/>
              </a:spcAft>
              <a:buNone/>
            </a:pPr>
            <a:r>
              <a:rPr lang="en"/>
              <a:t>This dataset contains some issues that infer schema cannot handle. We will have to import everything as STRING and then fix them in BQ.</a:t>
            </a:r>
            <a:endParaRPr/>
          </a:p>
        </p:txBody>
      </p:sp>
      <p:sp>
        <p:nvSpPr>
          <p:cNvPr id="410" name="Google Shape;410;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Turn ~8 min</a:t>
            </a:r>
            <a:endParaRPr/>
          </a:p>
        </p:txBody>
      </p:sp>
      <p:pic>
        <p:nvPicPr>
          <p:cNvPr id="411" name="Google Shape;411;p31"/>
          <p:cNvPicPr preferRelativeResize="0"/>
          <p:nvPr/>
        </p:nvPicPr>
        <p:blipFill>
          <a:blip r:embed="rId3">
            <a:alphaModFix/>
          </a:blip>
          <a:stretch>
            <a:fillRect/>
          </a:stretch>
        </p:blipFill>
        <p:spPr>
          <a:xfrm>
            <a:off x="6431700" y="577225"/>
            <a:ext cx="2119251" cy="1412824"/>
          </a:xfrm>
          <a:prstGeom prst="rect">
            <a:avLst/>
          </a:prstGeom>
          <a:noFill/>
          <a:ln>
            <a:noFill/>
          </a:ln>
        </p:spPr>
      </p:pic>
      <p:sp>
        <p:nvSpPr>
          <p:cNvPr id="412" name="Google Shape;412;p31"/>
          <p:cNvSpPr txBox="1"/>
          <p:nvPr/>
        </p:nvSpPr>
        <p:spPr>
          <a:xfrm>
            <a:off x="1401225" y="3085775"/>
            <a:ext cx="5271600" cy="1985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3367D6"/>
                </a:solidFill>
                <a:highlight>
                  <a:srgbClr val="FFFFFE"/>
                </a:highlight>
                <a:latin typeface="Roboto Mono"/>
                <a:ea typeface="Roboto Mono"/>
                <a:cs typeface="Roboto Mono"/>
                <a:sym typeface="Roboto Mono"/>
              </a:rPr>
              <a:t>CREATE</a:t>
            </a:r>
            <a:r>
              <a:rPr lang="en" sz="900">
                <a:highlight>
                  <a:srgbClr val="FFFFFE"/>
                </a:highlight>
                <a:latin typeface="Roboto Mono"/>
                <a:ea typeface="Roboto Mono"/>
                <a:cs typeface="Roboto Mono"/>
                <a:sym typeface="Roboto Mono"/>
              </a:rPr>
              <a:t> </a:t>
            </a:r>
            <a:r>
              <a:rPr lang="en" sz="900">
                <a:solidFill>
                  <a:srgbClr val="3367D6"/>
                </a:solidFill>
                <a:highlight>
                  <a:srgbClr val="FFFFFE"/>
                </a:highlight>
                <a:latin typeface="Roboto Mono"/>
                <a:ea typeface="Roboto Mono"/>
                <a:cs typeface="Roboto Mono"/>
                <a:sym typeface="Roboto Mono"/>
              </a:rPr>
              <a:t>OR</a:t>
            </a:r>
            <a:r>
              <a:rPr lang="en" sz="900">
                <a:highlight>
                  <a:srgbClr val="FFFFFE"/>
                </a:highlight>
                <a:latin typeface="Roboto Mono"/>
                <a:ea typeface="Roboto Mono"/>
                <a:cs typeface="Roboto Mono"/>
                <a:sym typeface="Roboto Mono"/>
              </a:rPr>
              <a:t> </a:t>
            </a:r>
            <a:r>
              <a:rPr lang="en" sz="900">
                <a:solidFill>
                  <a:srgbClr val="3367D6"/>
                </a:solidFill>
                <a:highlight>
                  <a:srgbClr val="FFFFFE"/>
                </a:highlight>
                <a:latin typeface="Roboto Mono"/>
                <a:ea typeface="Roboto Mono"/>
                <a:cs typeface="Roboto Mono"/>
                <a:sym typeface="Roboto Mono"/>
              </a:rPr>
              <a:t>REPLACE</a:t>
            </a:r>
            <a:r>
              <a:rPr lang="en" sz="900">
                <a:highlight>
                  <a:srgbClr val="FFFFFE"/>
                </a:highlight>
                <a:latin typeface="Roboto Mono"/>
                <a:ea typeface="Roboto Mono"/>
                <a:cs typeface="Roboto Mono"/>
                <a:sym typeface="Roboto Mono"/>
              </a:rPr>
              <a:t> </a:t>
            </a:r>
            <a:r>
              <a:rPr lang="en" sz="900">
                <a:solidFill>
                  <a:srgbClr val="3367D6"/>
                </a:solidFill>
                <a:highlight>
                  <a:srgbClr val="FFFFFE"/>
                </a:highlight>
                <a:latin typeface="Roboto Mono"/>
                <a:ea typeface="Roboto Mono"/>
                <a:cs typeface="Roboto Mono"/>
                <a:sym typeface="Roboto Mono"/>
              </a:rPr>
              <a:t>TABLE</a:t>
            </a:r>
            <a:r>
              <a:rPr lang="en" sz="900">
                <a:highlight>
                  <a:srgbClr val="FFFFFE"/>
                </a:highlight>
                <a:latin typeface="Roboto Mono"/>
                <a:ea typeface="Roboto Mono"/>
                <a:cs typeface="Roboto Mono"/>
                <a:sym typeface="Roboto Mono"/>
              </a:rPr>
              <a:t> examples.online_retail</a:t>
            </a:r>
            <a:endParaRPr sz="900">
              <a:highlight>
                <a:srgbClr val="FFFFFE"/>
              </a:highlight>
              <a:latin typeface="Roboto Mono"/>
              <a:ea typeface="Roboto Mono"/>
              <a:cs typeface="Roboto Mono"/>
              <a:sym typeface="Roboto Mono"/>
            </a:endParaRPr>
          </a:p>
          <a:p>
            <a:pPr indent="0" lvl="0" marL="0" rtl="0" algn="l">
              <a:spcBef>
                <a:spcPts val="0"/>
              </a:spcBef>
              <a:spcAft>
                <a:spcPts val="0"/>
              </a:spcAft>
              <a:buNone/>
            </a:pPr>
            <a:r>
              <a:rPr lang="en" sz="900">
                <a:solidFill>
                  <a:srgbClr val="3367D6"/>
                </a:solidFill>
                <a:highlight>
                  <a:srgbClr val="FFFFFE"/>
                </a:highlight>
                <a:latin typeface="Roboto Mono"/>
                <a:ea typeface="Roboto Mono"/>
                <a:cs typeface="Roboto Mono"/>
                <a:sym typeface="Roboto Mono"/>
              </a:rPr>
              <a:t>AS</a:t>
            </a:r>
            <a:endParaRPr sz="900">
              <a:solidFill>
                <a:srgbClr val="3367D6"/>
              </a:solidFill>
              <a:highlight>
                <a:srgbClr val="FFFFFE"/>
              </a:highlight>
              <a:latin typeface="Roboto Mono"/>
              <a:ea typeface="Roboto Mono"/>
              <a:cs typeface="Roboto Mono"/>
              <a:sym typeface="Roboto Mono"/>
            </a:endParaRPr>
          </a:p>
          <a:p>
            <a:pPr indent="0" lvl="0" marL="0" rtl="0" algn="l">
              <a:spcBef>
                <a:spcPts val="0"/>
              </a:spcBef>
              <a:spcAft>
                <a:spcPts val="0"/>
              </a:spcAft>
              <a:buNone/>
            </a:pPr>
            <a:r>
              <a:rPr lang="en" sz="900">
                <a:solidFill>
                  <a:srgbClr val="3367D6"/>
                </a:solidFill>
                <a:highlight>
                  <a:srgbClr val="FFFFFE"/>
                </a:highlight>
                <a:latin typeface="Roboto Mono"/>
                <a:ea typeface="Roboto Mono"/>
                <a:cs typeface="Roboto Mono"/>
                <a:sym typeface="Roboto Mono"/>
              </a:rPr>
              <a:t>SELECT</a:t>
            </a:r>
            <a:r>
              <a:rPr lang="en" sz="900">
                <a:highlight>
                  <a:srgbClr val="FFFFFE"/>
                </a:highlight>
                <a:latin typeface="Roboto Mono"/>
                <a:ea typeface="Roboto Mono"/>
                <a:cs typeface="Roboto Mono"/>
                <a:sym typeface="Roboto Mono"/>
              </a:rPr>
              <a:t> </a:t>
            </a:r>
            <a:endParaRPr sz="900">
              <a:highlight>
                <a:srgbClr val="FFFFFE"/>
              </a:highlight>
              <a:latin typeface="Roboto Mono"/>
              <a:ea typeface="Roboto Mono"/>
              <a:cs typeface="Roboto Mono"/>
              <a:sym typeface="Roboto Mono"/>
            </a:endParaRPr>
          </a:p>
          <a:p>
            <a:pPr indent="0" lvl="0" marL="0" rtl="0" algn="l">
              <a:spcBef>
                <a:spcPts val="0"/>
              </a:spcBef>
              <a:spcAft>
                <a:spcPts val="0"/>
              </a:spcAft>
              <a:buNone/>
            </a:pPr>
            <a:r>
              <a:rPr lang="en" sz="900">
                <a:highlight>
                  <a:srgbClr val="FFFFFE"/>
                </a:highlight>
                <a:latin typeface="Roboto Mono"/>
                <a:ea typeface="Roboto Mono"/>
                <a:cs typeface="Roboto Mono"/>
                <a:sym typeface="Roboto Mono"/>
              </a:rPr>
              <a:t> InvoiceNo,</a:t>
            </a:r>
            <a:endParaRPr sz="900">
              <a:highlight>
                <a:srgbClr val="FFFFFE"/>
              </a:highlight>
              <a:latin typeface="Roboto Mono"/>
              <a:ea typeface="Roboto Mono"/>
              <a:cs typeface="Roboto Mono"/>
              <a:sym typeface="Roboto Mono"/>
            </a:endParaRPr>
          </a:p>
          <a:p>
            <a:pPr indent="0" lvl="0" marL="0" rtl="0" algn="l">
              <a:spcBef>
                <a:spcPts val="0"/>
              </a:spcBef>
              <a:spcAft>
                <a:spcPts val="0"/>
              </a:spcAft>
              <a:buNone/>
            </a:pPr>
            <a:r>
              <a:rPr lang="en" sz="900">
                <a:highlight>
                  <a:srgbClr val="FFFFFE"/>
                </a:highlight>
                <a:latin typeface="Roboto Mono"/>
                <a:ea typeface="Roboto Mono"/>
                <a:cs typeface="Roboto Mono"/>
                <a:sym typeface="Roboto Mono"/>
              </a:rPr>
              <a:t> StockCode,</a:t>
            </a:r>
            <a:endParaRPr sz="900">
              <a:highlight>
                <a:srgbClr val="FFFFFE"/>
              </a:highlight>
              <a:latin typeface="Roboto Mono"/>
              <a:ea typeface="Roboto Mono"/>
              <a:cs typeface="Roboto Mono"/>
              <a:sym typeface="Roboto Mono"/>
            </a:endParaRPr>
          </a:p>
          <a:p>
            <a:pPr indent="0" lvl="0" marL="0" rtl="0" algn="l">
              <a:spcBef>
                <a:spcPts val="0"/>
              </a:spcBef>
              <a:spcAft>
                <a:spcPts val="0"/>
              </a:spcAft>
              <a:buNone/>
            </a:pPr>
            <a:r>
              <a:rPr lang="en" sz="900">
                <a:highlight>
                  <a:srgbClr val="FFFFFE"/>
                </a:highlight>
                <a:latin typeface="Roboto Mono"/>
                <a:ea typeface="Roboto Mono"/>
                <a:cs typeface="Roboto Mono"/>
                <a:sym typeface="Roboto Mono"/>
              </a:rPr>
              <a:t> Description,</a:t>
            </a:r>
            <a:endParaRPr sz="900">
              <a:highlight>
                <a:srgbClr val="FFFFFE"/>
              </a:highlight>
              <a:latin typeface="Roboto Mono"/>
              <a:ea typeface="Roboto Mono"/>
              <a:cs typeface="Roboto Mono"/>
              <a:sym typeface="Roboto Mono"/>
            </a:endParaRPr>
          </a:p>
          <a:p>
            <a:pPr indent="0" lvl="0" marL="0" rtl="0" algn="l">
              <a:spcBef>
                <a:spcPts val="0"/>
              </a:spcBef>
              <a:spcAft>
                <a:spcPts val="0"/>
              </a:spcAft>
              <a:buNone/>
            </a:pPr>
            <a:r>
              <a:rPr lang="en" sz="900">
                <a:highlight>
                  <a:srgbClr val="FFFFFE"/>
                </a:highlight>
                <a:latin typeface="Roboto Mono"/>
                <a:ea typeface="Roboto Mono"/>
                <a:cs typeface="Roboto Mono"/>
                <a:sym typeface="Roboto Mono"/>
              </a:rPr>
              <a:t> </a:t>
            </a:r>
            <a:r>
              <a:rPr lang="en" sz="900">
                <a:solidFill>
                  <a:srgbClr val="3367D6"/>
                </a:solidFill>
                <a:highlight>
                  <a:srgbClr val="FFFFFE"/>
                </a:highlight>
                <a:latin typeface="Roboto Mono"/>
                <a:ea typeface="Roboto Mono"/>
                <a:cs typeface="Roboto Mono"/>
                <a:sym typeface="Roboto Mono"/>
              </a:rPr>
              <a:t>CAST</a:t>
            </a:r>
            <a:r>
              <a:rPr lang="en" sz="900">
                <a:solidFill>
                  <a:srgbClr val="37474F"/>
                </a:solidFill>
                <a:highlight>
                  <a:srgbClr val="FFFFFE"/>
                </a:highlight>
                <a:latin typeface="Roboto Mono"/>
                <a:ea typeface="Roboto Mono"/>
                <a:cs typeface="Roboto Mono"/>
                <a:sym typeface="Roboto Mono"/>
              </a:rPr>
              <a:t>(</a:t>
            </a:r>
            <a:r>
              <a:rPr lang="en" sz="900">
                <a:highlight>
                  <a:srgbClr val="FFFFFE"/>
                </a:highlight>
                <a:latin typeface="Roboto Mono"/>
                <a:ea typeface="Roboto Mono"/>
                <a:cs typeface="Roboto Mono"/>
                <a:sym typeface="Roboto Mono"/>
              </a:rPr>
              <a:t>Quantity </a:t>
            </a:r>
            <a:r>
              <a:rPr lang="en" sz="900">
                <a:solidFill>
                  <a:srgbClr val="3367D6"/>
                </a:solidFill>
                <a:highlight>
                  <a:srgbClr val="FFFFFE"/>
                </a:highlight>
                <a:latin typeface="Roboto Mono"/>
                <a:ea typeface="Roboto Mono"/>
                <a:cs typeface="Roboto Mono"/>
                <a:sym typeface="Roboto Mono"/>
              </a:rPr>
              <a:t>AS</a:t>
            </a:r>
            <a:r>
              <a:rPr lang="en" sz="900">
                <a:highlight>
                  <a:srgbClr val="FFFFFE"/>
                </a:highlight>
                <a:latin typeface="Roboto Mono"/>
                <a:ea typeface="Roboto Mono"/>
                <a:cs typeface="Roboto Mono"/>
                <a:sym typeface="Roboto Mono"/>
              </a:rPr>
              <a:t> INT64</a:t>
            </a:r>
            <a:r>
              <a:rPr lang="en" sz="900">
                <a:solidFill>
                  <a:srgbClr val="37474F"/>
                </a:solidFill>
                <a:highlight>
                  <a:srgbClr val="FFFFFE"/>
                </a:highlight>
                <a:latin typeface="Roboto Mono"/>
                <a:ea typeface="Roboto Mono"/>
                <a:cs typeface="Roboto Mono"/>
                <a:sym typeface="Roboto Mono"/>
              </a:rPr>
              <a:t>)</a:t>
            </a:r>
            <a:r>
              <a:rPr lang="en" sz="900">
                <a:highlight>
                  <a:srgbClr val="FFFFFE"/>
                </a:highlight>
                <a:latin typeface="Roboto Mono"/>
                <a:ea typeface="Roboto Mono"/>
                <a:cs typeface="Roboto Mono"/>
                <a:sym typeface="Roboto Mono"/>
              </a:rPr>
              <a:t> Quantity,</a:t>
            </a:r>
            <a:endParaRPr sz="900">
              <a:highlight>
                <a:srgbClr val="FFFFFE"/>
              </a:highlight>
              <a:latin typeface="Roboto Mono"/>
              <a:ea typeface="Roboto Mono"/>
              <a:cs typeface="Roboto Mono"/>
              <a:sym typeface="Roboto Mono"/>
            </a:endParaRPr>
          </a:p>
          <a:p>
            <a:pPr indent="0" lvl="0" marL="0" rtl="0" algn="l">
              <a:spcBef>
                <a:spcPts val="0"/>
              </a:spcBef>
              <a:spcAft>
                <a:spcPts val="0"/>
              </a:spcAft>
              <a:buNone/>
            </a:pPr>
            <a:r>
              <a:rPr lang="en" sz="900">
                <a:highlight>
                  <a:srgbClr val="FFFFFE"/>
                </a:highlight>
                <a:latin typeface="Roboto Mono"/>
                <a:ea typeface="Roboto Mono"/>
                <a:cs typeface="Roboto Mono"/>
                <a:sym typeface="Roboto Mono"/>
              </a:rPr>
              <a:t> PARSE_DATE</a:t>
            </a:r>
            <a:r>
              <a:rPr lang="en" sz="900">
                <a:solidFill>
                  <a:srgbClr val="37474F"/>
                </a:solidFill>
                <a:highlight>
                  <a:srgbClr val="FFFFFE"/>
                </a:highlight>
                <a:latin typeface="Roboto Mono"/>
                <a:ea typeface="Roboto Mono"/>
                <a:cs typeface="Roboto Mono"/>
                <a:sym typeface="Roboto Mono"/>
              </a:rPr>
              <a:t>(</a:t>
            </a:r>
            <a:r>
              <a:rPr lang="en" sz="900">
                <a:solidFill>
                  <a:srgbClr val="0D904F"/>
                </a:solidFill>
                <a:highlight>
                  <a:srgbClr val="FFFFFE"/>
                </a:highlight>
                <a:latin typeface="Roboto Mono"/>
                <a:ea typeface="Roboto Mono"/>
                <a:cs typeface="Roboto Mono"/>
                <a:sym typeface="Roboto Mono"/>
              </a:rPr>
              <a:t>'%m/%d/%y'</a:t>
            </a:r>
            <a:r>
              <a:rPr lang="en" sz="900">
                <a:highlight>
                  <a:srgbClr val="FFFFFE"/>
                </a:highlight>
                <a:latin typeface="Roboto Mono"/>
                <a:ea typeface="Roboto Mono"/>
                <a:cs typeface="Roboto Mono"/>
                <a:sym typeface="Roboto Mono"/>
              </a:rPr>
              <a:t>, </a:t>
            </a:r>
            <a:r>
              <a:rPr lang="en" sz="900">
                <a:solidFill>
                  <a:srgbClr val="3367D6"/>
                </a:solidFill>
                <a:highlight>
                  <a:srgbClr val="FFFFFE"/>
                </a:highlight>
                <a:latin typeface="Roboto Mono"/>
                <a:ea typeface="Roboto Mono"/>
                <a:cs typeface="Roboto Mono"/>
                <a:sym typeface="Roboto Mono"/>
              </a:rPr>
              <a:t>SPLIT</a:t>
            </a:r>
            <a:r>
              <a:rPr lang="en" sz="900">
                <a:solidFill>
                  <a:srgbClr val="37474F"/>
                </a:solidFill>
                <a:highlight>
                  <a:srgbClr val="FFFFFE"/>
                </a:highlight>
                <a:latin typeface="Roboto Mono"/>
                <a:ea typeface="Roboto Mono"/>
                <a:cs typeface="Roboto Mono"/>
                <a:sym typeface="Roboto Mono"/>
              </a:rPr>
              <a:t>(</a:t>
            </a:r>
            <a:r>
              <a:rPr lang="en" sz="900">
                <a:highlight>
                  <a:srgbClr val="FFFFFE"/>
                </a:highlight>
                <a:latin typeface="Roboto Mono"/>
                <a:ea typeface="Roboto Mono"/>
                <a:cs typeface="Roboto Mono"/>
                <a:sym typeface="Roboto Mono"/>
              </a:rPr>
              <a:t>InvoiceDate, </a:t>
            </a:r>
            <a:r>
              <a:rPr lang="en" sz="900">
                <a:solidFill>
                  <a:srgbClr val="0D904F"/>
                </a:solidFill>
                <a:highlight>
                  <a:srgbClr val="FFFFFE"/>
                </a:highlight>
                <a:latin typeface="Roboto Mono"/>
                <a:ea typeface="Roboto Mono"/>
                <a:cs typeface="Roboto Mono"/>
                <a:sym typeface="Roboto Mono"/>
              </a:rPr>
              <a:t>' '</a:t>
            </a:r>
            <a:r>
              <a:rPr lang="en" sz="900">
                <a:solidFill>
                  <a:srgbClr val="37474F"/>
                </a:solidFill>
                <a:highlight>
                  <a:srgbClr val="FFFFFE"/>
                </a:highlight>
                <a:latin typeface="Roboto Mono"/>
                <a:ea typeface="Roboto Mono"/>
                <a:cs typeface="Roboto Mono"/>
                <a:sym typeface="Roboto Mono"/>
              </a:rPr>
              <a:t>)[</a:t>
            </a:r>
            <a:r>
              <a:rPr lang="en" sz="900">
                <a:solidFill>
                  <a:srgbClr val="3367D6"/>
                </a:solidFill>
                <a:highlight>
                  <a:srgbClr val="FFFFFE"/>
                </a:highlight>
                <a:latin typeface="Roboto Mono"/>
                <a:ea typeface="Roboto Mono"/>
                <a:cs typeface="Roboto Mono"/>
                <a:sym typeface="Roboto Mono"/>
              </a:rPr>
              <a:t>OFFSET</a:t>
            </a:r>
            <a:r>
              <a:rPr lang="en" sz="900">
                <a:solidFill>
                  <a:srgbClr val="37474F"/>
                </a:solidFill>
                <a:highlight>
                  <a:srgbClr val="FFFFFE"/>
                </a:highlight>
                <a:latin typeface="Roboto Mono"/>
                <a:ea typeface="Roboto Mono"/>
                <a:cs typeface="Roboto Mono"/>
                <a:sym typeface="Roboto Mono"/>
              </a:rPr>
              <a:t>(</a:t>
            </a:r>
            <a:r>
              <a:rPr lang="en" sz="900">
                <a:solidFill>
                  <a:srgbClr val="F4511E"/>
                </a:solidFill>
                <a:highlight>
                  <a:srgbClr val="FFFFFE"/>
                </a:highlight>
                <a:latin typeface="Roboto Mono"/>
                <a:ea typeface="Roboto Mono"/>
                <a:cs typeface="Roboto Mono"/>
                <a:sym typeface="Roboto Mono"/>
              </a:rPr>
              <a:t>0</a:t>
            </a:r>
            <a:r>
              <a:rPr lang="en" sz="900">
                <a:solidFill>
                  <a:srgbClr val="37474F"/>
                </a:solidFill>
                <a:highlight>
                  <a:srgbClr val="FFFFFE"/>
                </a:highlight>
                <a:latin typeface="Roboto Mono"/>
                <a:ea typeface="Roboto Mono"/>
                <a:cs typeface="Roboto Mono"/>
                <a:sym typeface="Roboto Mono"/>
              </a:rPr>
              <a:t>)])</a:t>
            </a:r>
            <a:r>
              <a:rPr lang="en" sz="900">
                <a:highlight>
                  <a:srgbClr val="FFFFFE"/>
                </a:highlight>
                <a:latin typeface="Roboto Mono"/>
                <a:ea typeface="Roboto Mono"/>
                <a:cs typeface="Roboto Mono"/>
                <a:sym typeface="Roboto Mono"/>
              </a:rPr>
              <a:t> InvoiceDate,</a:t>
            </a:r>
            <a:endParaRPr sz="900">
              <a:highlight>
                <a:srgbClr val="FFFFFE"/>
              </a:highlight>
              <a:latin typeface="Roboto Mono"/>
              <a:ea typeface="Roboto Mono"/>
              <a:cs typeface="Roboto Mono"/>
              <a:sym typeface="Roboto Mono"/>
            </a:endParaRPr>
          </a:p>
          <a:p>
            <a:pPr indent="0" lvl="0" marL="0" rtl="0" algn="l">
              <a:spcBef>
                <a:spcPts val="0"/>
              </a:spcBef>
              <a:spcAft>
                <a:spcPts val="0"/>
              </a:spcAft>
              <a:buNone/>
            </a:pPr>
            <a:r>
              <a:rPr lang="en" sz="900">
                <a:highlight>
                  <a:srgbClr val="FFFFFE"/>
                </a:highlight>
                <a:latin typeface="Roboto Mono"/>
                <a:ea typeface="Roboto Mono"/>
                <a:cs typeface="Roboto Mono"/>
                <a:sym typeface="Roboto Mono"/>
              </a:rPr>
              <a:t> PARSE_TIME</a:t>
            </a:r>
            <a:r>
              <a:rPr lang="en" sz="900">
                <a:solidFill>
                  <a:srgbClr val="37474F"/>
                </a:solidFill>
                <a:highlight>
                  <a:srgbClr val="FFFFFE"/>
                </a:highlight>
                <a:latin typeface="Roboto Mono"/>
                <a:ea typeface="Roboto Mono"/>
                <a:cs typeface="Roboto Mono"/>
                <a:sym typeface="Roboto Mono"/>
              </a:rPr>
              <a:t>(</a:t>
            </a:r>
            <a:r>
              <a:rPr lang="en" sz="900">
                <a:solidFill>
                  <a:srgbClr val="0D904F"/>
                </a:solidFill>
                <a:highlight>
                  <a:srgbClr val="FFFFFE"/>
                </a:highlight>
                <a:latin typeface="Roboto Mono"/>
                <a:ea typeface="Roboto Mono"/>
                <a:cs typeface="Roboto Mono"/>
                <a:sym typeface="Roboto Mono"/>
              </a:rPr>
              <a:t>'%H:%M'</a:t>
            </a:r>
            <a:r>
              <a:rPr lang="en" sz="900">
                <a:highlight>
                  <a:srgbClr val="FFFFFE"/>
                </a:highlight>
                <a:latin typeface="Roboto Mono"/>
                <a:ea typeface="Roboto Mono"/>
                <a:cs typeface="Roboto Mono"/>
                <a:sym typeface="Roboto Mono"/>
              </a:rPr>
              <a:t>, </a:t>
            </a:r>
            <a:r>
              <a:rPr lang="en" sz="900">
                <a:solidFill>
                  <a:srgbClr val="3367D6"/>
                </a:solidFill>
                <a:highlight>
                  <a:srgbClr val="FFFFFE"/>
                </a:highlight>
                <a:latin typeface="Roboto Mono"/>
                <a:ea typeface="Roboto Mono"/>
                <a:cs typeface="Roboto Mono"/>
                <a:sym typeface="Roboto Mono"/>
              </a:rPr>
              <a:t>SPLIT</a:t>
            </a:r>
            <a:r>
              <a:rPr lang="en" sz="900">
                <a:solidFill>
                  <a:srgbClr val="37474F"/>
                </a:solidFill>
                <a:highlight>
                  <a:srgbClr val="FFFFFE"/>
                </a:highlight>
                <a:latin typeface="Roboto Mono"/>
                <a:ea typeface="Roboto Mono"/>
                <a:cs typeface="Roboto Mono"/>
                <a:sym typeface="Roboto Mono"/>
              </a:rPr>
              <a:t>(</a:t>
            </a:r>
            <a:r>
              <a:rPr lang="en" sz="900">
                <a:highlight>
                  <a:srgbClr val="FFFFFE"/>
                </a:highlight>
                <a:latin typeface="Roboto Mono"/>
                <a:ea typeface="Roboto Mono"/>
                <a:cs typeface="Roboto Mono"/>
                <a:sym typeface="Roboto Mono"/>
              </a:rPr>
              <a:t>InvoiceDate, </a:t>
            </a:r>
            <a:r>
              <a:rPr lang="en" sz="900">
                <a:solidFill>
                  <a:srgbClr val="0D904F"/>
                </a:solidFill>
                <a:highlight>
                  <a:srgbClr val="FFFFFE"/>
                </a:highlight>
                <a:latin typeface="Roboto Mono"/>
                <a:ea typeface="Roboto Mono"/>
                <a:cs typeface="Roboto Mono"/>
                <a:sym typeface="Roboto Mono"/>
              </a:rPr>
              <a:t>' '</a:t>
            </a:r>
            <a:r>
              <a:rPr lang="en" sz="900">
                <a:solidFill>
                  <a:srgbClr val="37474F"/>
                </a:solidFill>
                <a:highlight>
                  <a:srgbClr val="FFFFFE"/>
                </a:highlight>
                <a:latin typeface="Roboto Mono"/>
                <a:ea typeface="Roboto Mono"/>
                <a:cs typeface="Roboto Mono"/>
                <a:sym typeface="Roboto Mono"/>
              </a:rPr>
              <a:t>)[</a:t>
            </a:r>
            <a:r>
              <a:rPr lang="en" sz="900">
                <a:solidFill>
                  <a:srgbClr val="3367D6"/>
                </a:solidFill>
                <a:highlight>
                  <a:srgbClr val="FFFFFE"/>
                </a:highlight>
                <a:latin typeface="Roboto Mono"/>
                <a:ea typeface="Roboto Mono"/>
                <a:cs typeface="Roboto Mono"/>
                <a:sym typeface="Roboto Mono"/>
              </a:rPr>
              <a:t>OFFSET</a:t>
            </a:r>
            <a:r>
              <a:rPr lang="en" sz="900">
                <a:solidFill>
                  <a:srgbClr val="37474F"/>
                </a:solidFill>
                <a:highlight>
                  <a:srgbClr val="FFFFFE"/>
                </a:highlight>
                <a:latin typeface="Roboto Mono"/>
                <a:ea typeface="Roboto Mono"/>
                <a:cs typeface="Roboto Mono"/>
                <a:sym typeface="Roboto Mono"/>
              </a:rPr>
              <a:t>(</a:t>
            </a:r>
            <a:r>
              <a:rPr lang="en" sz="900">
                <a:solidFill>
                  <a:srgbClr val="F4511E"/>
                </a:solidFill>
                <a:highlight>
                  <a:srgbClr val="FFFFFE"/>
                </a:highlight>
                <a:latin typeface="Roboto Mono"/>
                <a:ea typeface="Roboto Mono"/>
                <a:cs typeface="Roboto Mono"/>
                <a:sym typeface="Roboto Mono"/>
              </a:rPr>
              <a:t>1</a:t>
            </a:r>
            <a:r>
              <a:rPr lang="en" sz="900">
                <a:solidFill>
                  <a:srgbClr val="37474F"/>
                </a:solidFill>
                <a:highlight>
                  <a:srgbClr val="FFFFFE"/>
                </a:highlight>
                <a:latin typeface="Roboto Mono"/>
                <a:ea typeface="Roboto Mono"/>
                <a:cs typeface="Roboto Mono"/>
                <a:sym typeface="Roboto Mono"/>
              </a:rPr>
              <a:t>)])</a:t>
            </a:r>
            <a:r>
              <a:rPr lang="en" sz="900">
                <a:highlight>
                  <a:srgbClr val="FFFFFE"/>
                </a:highlight>
                <a:latin typeface="Roboto Mono"/>
                <a:ea typeface="Roboto Mono"/>
                <a:cs typeface="Roboto Mono"/>
                <a:sym typeface="Roboto Mono"/>
              </a:rPr>
              <a:t> InvoiceTime,</a:t>
            </a:r>
            <a:endParaRPr sz="900">
              <a:highlight>
                <a:srgbClr val="FFFFFE"/>
              </a:highlight>
              <a:latin typeface="Roboto Mono"/>
              <a:ea typeface="Roboto Mono"/>
              <a:cs typeface="Roboto Mono"/>
              <a:sym typeface="Roboto Mono"/>
            </a:endParaRPr>
          </a:p>
          <a:p>
            <a:pPr indent="0" lvl="0" marL="0" rtl="0" algn="l">
              <a:spcBef>
                <a:spcPts val="0"/>
              </a:spcBef>
              <a:spcAft>
                <a:spcPts val="0"/>
              </a:spcAft>
              <a:buNone/>
            </a:pPr>
            <a:r>
              <a:rPr lang="en" sz="900">
                <a:highlight>
                  <a:srgbClr val="FFFFFE"/>
                </a:highlight>
                <a:latin typeface="Roboto Mono"/>
                <a:ea typeface="Roboto Mono"/>
                <a:cs typeface="Roboto Mono"/>
                <a:sym typeface="Roboto Mono"/>
              </a:rPr>
              <a:t> </a:t>
            </a:r>
            <a:r>
              <a:rPr lang="en" sz="900">
                <a:solidFill>
                  <a:srgbClr val="3367D6"/>
                </a:solidFill>
                <a:highlight>
                  <a:srgbClr val="FFFFFE"/>
                </a:highlight>
                <a:latin typeface="Roboto Mono"/>
                <a:ea typeface="Roboto Mono"/>
                <a:cs typeface="Roboto Mono"/>
                <a:sym typeface="Roboto Mono"/>
              </a:rPr>
              <a:t>CAST</a:t>
            </a:r>
            <a:r>
              <a:rPr lang="en" sz="900">
                <a:solidFill>
                  <a:srgbClr val="37474F"/>
                </a:solidFill>
                <a:highlight>
                  <a:srgbClr val="FFFFFE"/>
                </a:highlight>
                <a:latin typeface="Roboto Mono"/>
                <a:ea typeface="Roboto Mono"/>
                <a:cs typeface="Roboto Mono"/>
                <a:sym typeface="Roboto Mono"/>
              </a:rPr>
              <a:t>(</a:t>
            </a:r>
            <a:r>
              <a:rPr lang="en" sz="900">
                <a:highlight>
                  <a:srgbClr val="FFFFFE"/>
                </a:highlight>
                <a:latin typeface="Roboto Mono"/>
                <a:ea typeface="Roboto Mono"/>
                <a:cs typeface="Roboto Mono"/>
                <a:sym typeface="Roboto Mono"/>
              </a:rPr>
              <a:t>UnitPrice </a:t>
            </a:r>
            <a:r>
              <a:rPr lang="en" sz="900">
                <a:solidFill>
                  <a:srgbClr val="3367D6"/>
                </a:solidFill>
                <a:highlight>
                  <a:srgbClr val="FFFFFE"/>
                </a:highlight>
                <a:latin typeface="Roboto Mono"/>
                <a:ea typeface="Roboto Mono"/>
                <a:cs typeface="Roboto Mono"/>
                <a:sym typeface="Roboto Mono"/>
              </a:rPr>
              <a:t>AS</a:t>
            </a:r>
            <a:r>
              <a:rPr lang="en" sz="900">
                <a:highlight>
                  <a:srgbClr val="FFFFFE"/>
                </a:highlight>
                <a:latin typeface="Roboto Mono"/>
                <a:ea typeface="Roboto Mono"/>
                <a:cs typeface="Roboto Mono"/>
                <a:sym typeface="Roboto Mono"/>
              </a:rPr>
              <a:t> NUMERIC</a:t>
            </a:r>
            <a:r>
              <a:rPr lang="en" sz="900">
                <a:solidFill>
                  <a:srgbClr val="37474F"/>
                </a:solidFill>
                <a:highlight>
                  <a:srgbClr val="FFFFFE"/>
                </a:highlight>
                <a:latin typeface="Roboto Mono"/>
                <a:ea typeface="Roboto Mono"/>
                <a:cs typeface="Roboto Mono"/>
                <a:sym typeface="Roboto Mono"/>
              </a:rPr>
              <a:t>)</a:t>
            </a:r>
            <a:r>
              <a:rPr lang="en" sz="900">
                <a:highlight>
                  <a:srgbClr val="FFFFFE"/>
                </a:highlight>
                <a:latin typeface="Roboto Mono"/>
                <a:ea typeface="Roboto Mono"/>
                <a:cs typeface="Roboto Mono"/>
                <a:sym typeface="Roboto Mono"/>
              </a:rPr>
              <a:t> UnitPrice,</a:t>
            </a:r>
            <a:endParaRPr sz="900">
              <a:highlight>
                <a:srgbClr val="FFFFFE"/>
              </a:highlight>
              <a:latin typeface="Roboto Mono"/>
              <a:ea typeface="Roboto Mono"/>
              <a:cs typeface="Roboto Mono"/>
              <a:sym typeface="Roboto Mono"/>
            </a:endParaRPr>
          </a:p>
          <a:p>
            <a:pPr indent="0" lvl="0" marL="0" rtl="0" algn="l">
              <a:spcBef>
                <a:spcPts val="0"/>
              </a:spcBef>
              <a:spcAft>
                <a:spcPts val="0"/>
              </a:spcAft>
              <a:buNone/>
            </a:pPr>
            <a:r>
              <a:rPr lang="en" sz="900">
                <a:highlight>
                  <a:srgbClr val="FFFFFE"/>
                </a:highlight>
                <a:latin typeface="Roboto Mono"/>
                <a:ea typeface="Roboto Mono"/>
                <a:cs typeface="Roboto Mono"/>
                <a:sym typeface="Roboto Mono"/>
              </a:rPr>
              <a:t> CustomerID,</a:t>
            </a:r>
            <a:endParaRPr sz="900">
              <a:highlight>
                <a:srgbClr val="FFFFFE"/>
              </a:highlight>
              <a:latin typeface="Roboto Mono"/>
              <a:ea typeface="Roboto Mono"/>
              <a:cs typeface="Roboto Mono"/>
              <a:sym typeface="Roboto Mono"/>
            </a:endParaRPr>
          </a:p>
          <a:p>
            <a:pPr indent="0" lvl="0" marL="0" rtl="0" algn="l">
              <a:spcBef>
                <a:spcPts val="0"/>
              </a:spcBef>
              <a:spcAft>
                <a:spcPts val="0"/>
              </a:spcAft>
              <a:buNone/>
            </a:pPr>
            <a:r>
              <a:rPr lang="en" sz="900">
                <a:highlight>
                  <a:srgbClr val="FFFFFE"/>
                </a:highlight>
                <a:latin typeface="Roboto Mono"/>
                <a:ea typeface="Roboto Mono"/>
                <a:cs typeface="Roboto Mono"/>
                <a:sym typeface="Roboto Mono"/>
              </a:rPr>
              <a:t> Country</a:t>
            </a:r>
            <a:endParaRPr sz="900">
              <a:highlight>
                <a:srgbClr val="FFFFFE"/>
              </a:highlight>
              <a:latin typeface="Roboto Mono"/>
              <a:ea typeface="Roboto Mono"/>
              <a:cs typeface="Roboto Mono"/>
              <a:sym typeface="Roboto Mono"/>
            </a:endParaRPr>
          </a:p>
          <a:p>
            <a:pPr indent="0" lvl="0" marL="0" rtl="0" algn="l">
              <a:spcBef>
                <a:spcPts val="0"/>
              </a:spcBef>
              <a:spcAft>
                <a:spcPts val="0"/>
              </a:spcAft>
              <a:buNone/>
            </a:pPr>
            <a:r>
              <a:rPr lang="en" sz="900">
                <a:solidFill>
                  <a:srgbClr val="3367D6"/>
                </a:solidFill>
                <a:highlight>
                  <a:srgbClr val="FFFFFE"/>
                </a:highlight>
                <a:latin typeface="Roboto Mono"/>
                <a:ea typeface="Roboto Mono"/>
                <a:cs typeface="Roboto Mono"/>
                <a:sym typeface="Roboto Mono"/>
              </a:rPr>
              <a:t>FROM</a:t>
            </a:r>
            <a:r>
              <a:rPr lang="en" sz="900">
                <a:highlight>
                  <a:srgbClr val="FFFFFE"/>
                </a:highlight>
                <a:latin typeface="Roboto Mono"/>
                <a:ea typeface="Roboto Mono"/>
                <a:cs typeface="Roboto Mono"/>
                <a:sym typeface="Roboto Mono"/>
              </a:rPr>
              <a:t> temp_dataset.online_retail</a:t>
            </a:r>
            <a:endParaRPr>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14"/>
          <p:cNvPicPr preferRelativeResize="0"/>
          <p:nvPr/>
        </p:nvPicPr>
        <p:blipFill>
          <a:blip r:embed="rId3">
            <a:alphaModFix/>
          </a:blip>
          <a:stretch>
            <a:fillRect/>
          </a:stretch>
        </p:blipFill>
        <p:spPr>
          <a:xfrm>
            <a:off x="2044600" y="109675"/>
            <a:ext cx="5054798" cy="48387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External Tables - Google Sheets</a:t>
            </a:r>
            <a:endParaRPr/>
          </a:p>
        </p:txBody>
      </p:sp>
      <p:sp>
        <p:nvSpPr>
          <p:cNvPr id="418" name="Google Shape;418;p32"/>
          <p:cNvSpPr txBox="1"/>
          <p:nvPr>
            <p:ph idx="1" type="body"/>
          </p:nvPr>
        </p:nvSpPr>
        <p:spPr>
          <a:xfrm>
            <a:off x="1303800" y="1990050"/>
            <a:ext cx="7030500" cy="2884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Upload </a:t>
            </a:r>
            <a:r>
              <a:rPr lang="en">
                <a:highlight>
                  <a:srgbClr val="EFEFEF"/>
                </a:highlight>
              </a:rPr>
              <a:t>data/auto-mpg.csv</a:t>
            </a:r>
            <a:r>
              <a:rPr lang="en"/>
              <a:t> to your Google Drive</a:t>
            </a:r>
            <a:endParaRPr/>
          </a:p>
          <a:p>
            <a:pPr indent="-311150" lvl="0" marL="457200" rtl="0" algn="l">
              <a:spcBef>
                <a:spcPts val="0"/>
              </a:spcBef>
              <a:spcAft>
                <a:spcPts val="0"/>
              </a:spcAft>
              <a:buSzPts val="1300"/>
              <a:buChar char="●"/>
            </a:pPr>
            <a:r>
              <a:rPr lang="en"/>
              <a:t>Convert this CSV file to a Google Sheet</a:t>
            </a:r>
            <a:endParaRPr/>
          </a:p>
          <a:p>
            <a:pPr indent="-311150" lvl="0" marL="457200" rtl="0" algn="l">
              <a:spcBef>
                <a:spcPts val="0"/>
              </a:spcBef>
              <a:spcAft>
                <a:spcPts val="0"/>
              </a:spcAft>
              <a:buSzPts val="1300"/>
              <a:buChar char="●"/>
            </a:pPr>
            <a:r>
              <a:rPr lang="en"/>
              <a:t>Add a first row and include the following header names:</a:t>
            </a:r>
            <a:endParaRPr/>
          </a:p>
          <a:p>
            <a:pPr indent="-298450" lvl="1" marL="914400" rtl="0" algn="l">
              <a:spcBef>
                <a:spcPts val="0"/>
              </a:spcBef>
              <a:spcAft>
                <a:spcPts val="0"/>
              </a:spcAft>
              <a:buSzPts val="1100"/>
              <a:buChar char="○"/>
            </a:pPr>
            <a:r>
              <a:rPr lang="en"/>
              <a:t>m</a:t>
            </a:r>
            <a:r>
              <a:rPr lang="en"/>
              <a:t>pg - cyl - disp - hp - weight - acc - year - origin - name</a:t>
            </a:r>
            <a:endParaRPr/>
          </a:p>
          <a:p>
            <a:pPr indent="-311150" lvl="0" marL="457200" rtl="0" algn="l">
              <a:spcBef>
                <a:spcPts val="0"/>
              </a:spcBef>
              <a:spcAft>
                <a:spcPts val="0"/>
              </a:spcAft>
              <a:buSzPts val="1300"/>
              <a:buChar char="●"/>
            </a:pPr>
            <a:r>
              <a:rPr lang="en"/>
              <a:t>Click on Share &gt; Get sharable link</a:t>
            </a:r>
            <a:endParaRPr/>
          </a:p>
          <a:p>
            <a:pPr indent="-311150" lvl="0" marL="457200" rtl="0" algn="l">
              <a:spcBef>
                <a:spcPts val="0"/>
              </a:spcBef>
              <a:spcAft>
                <a:spcPts val="0"/>
              </a:spcAft>
              <a:buSzPts val="1300"/>
              <a:buChar char="●"/>
            </a:pPr>
            <a:r>
              <a:rPr lang="en"/>
              <a:t>Go to BigQuery &gt; </a:t>
            </a:r>
            <a:r>
              <a:rPr lang="en">
                <a:highlight>
                  <a:srgbClr val="EFEFEF"/>
                </a:highlight>
              </a:rPr>
              <a:t>examples</a:t>
            </a:r>
            <a:r>
              <a:rPr lang="en"/>
              <a:t> dataset &gt; Create table</a:t>
            </a:r>
            <a:endParaRPr/>
          </a:p>
          <a:p>
            <a:pPr indent="-311150" lvl="0" marL="457200" rtl="0" algn="l">
              <a:spcBef>
                <a:spcPts val="0"/>
              </a:spcBef>
              <a:spcAft>
                <a:spcPts val="0"/>
              </a:spcAft>
              <a:buSzPts val="1300"/>
              <a:buChar char="●"/>
            </a:pPr>
            <a:r>
              <a:rPr lang="en"/>
              <a:t>Select Drive as the </a:t>
            </a:r>
            <a:r>
              <a:rPr lang="en"/>
              <a:t>source</a:t>
            </a:r>
            <a:r>
              <a:rPr lang="en"/>
              <a:t> and paste the URL. Choose Google Sheet as format</a:t>
            </a:r>
            <a:endParaRPr/>
          </a:p>
          <a:p>
            <a:pPr indent="-311150" lvl="0" marL="457200" rtl="0" algn="l">
              <a:spcBef>
                <a:spcPts val="0"/>
              </a:spcBef>
              <a:spcAft>
                <a:spcPts val="0"/>
              </a:spcAft>
              <a:buSzPts val="1300"/>
              <a:buChar char="●"/>
            </a:pPr>
            <a:r>
              <a:rPr lang="en"/>
              <a:t>Call the table </a:t>
            </a:r>
            <a:r>
              <a:rPr lang="en">
                <a:highlight>
                  <a:srgbClr val="EFEFEF"/>
                </a:highlight>
              </a:rPr>
              <a:t>mpg</a:t>
            </a:r>
            <a:r>
              <a:rPr lang="en"/>
              <a:t> &gt; select the auto detect schema </a:t>
            </a:r>
            <a:endParaRPr/>
          </a:p>
          <a:p>
            <a:pPr indent="-311150" lvl="0" marL="457200" rtl="0" algn="l">
              <a:spcBef>
                <a:spcPts val="0"/>
              </a:spcBef>
              <a:spcAft>
                <a:spcPts val="0"/>
              </a:spcAft>
              <a:buSzPts val="1300"/>
              <a:buChar char="●"/>
            </a:pPr>
            <a:r>
              <a:rPr lang="en"/>
              <a:t>Advanced options &gt; </a:t>
            </a:r>
            <a:r>
              <a:rPr b="1" lang="en"/>
              <a:t>Header rows to skip: 1</a:t>
            </a:r>
            <a:r>
              <a:rPr lang="en"/>
              <a:t> &gt; create table</a:t>
            </a:r>
            <a:endParaRPr/>
          </a:p>
          <a:p>
            <a:pPr indent="-311150" lvl="0" marL="457200" rtl="0" algn="l">
              <a:spcBef>
                <a:spcPts val="0"/>
              </a:spcBef>
              <a:spcAft>
                <a:spcPts val="0"/>
              </a:spcAft>
              <a:buSzPts val="1300"/>
              <a:buChar char="●"/>
            </a:pPr>
            <a:r>
              <a:rPr lang="en"/>
              <a:t>Now you can run </a:t>
            </a:r>
            <a:r>
              <a:rPr lang="en">
                <a:highlight>
                  <a:srgbClr val="EFEFEF"/>
                </a:highlight>
              </a:rPr>
              <a:t>SELECT * FROM `examples.mpg`</a:t>
            </a:r>
            <a:r>
              <a:rPr lang="en"/>
              <a:t> to see your data</a:t>
            </a:r>
            <a:endParaRPr/>
          </a:p>
          <a:p>
            <a:pPr indent="-311150" lvl="0" marL="457200" rtl="0" algn="l">
              <a:spcBef>
                <a:spcPts val="0"/>
              </a:spcBef>
              <a:spcAft>
                <a:spcPts val="0"/>
              </a:spcAft>
              <a:buSzPts val="1300"/>
              <a:buChar char="●"/>
            </a:pPr>
            <a:r>
              <a:rPr lang="en"/>
              <a:t>Notice that the preview tab is not populated since this is an external table and not a native one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External Data Source Limitations</a:t>
            </a:r>
            <a:endParaRPr/>
          </a:p>
        </p:txBody>
      </p:sp>
      <p:sp>
        <p:nvSpPr>
          <p:cNvPr id="424" name="Google Shape;424;p33"/>
          <p:cNvSpPr txBox="1"/>
          <p:nvPr>
            <p:ph idx="1" type="body"/>
          </p:nvPr>
        </p:nvSpPr>
        <p:spPr>
          <a:xfrm>
            <a:off x="1303800" y="1990050"/>
            <a:ext cx="7030500" cy="13053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BigQuery </a:t>
            </a:r>
            <a:r>
              <a:rPr b="1" lang="en"/>
              <a:t>does not guarantee data consistency</a:t>
            </a:r>
            <a:r>
              <a:rPr lang="en"/>
              <a:t> for external data sources </a:t>
            </a:r>
            <a:endParaRPr/>
          </a:p>
          <a:p>
            <a:pPr indent="-311150" lvl="0" marL="457200" rtl="0" algn="l">
              <a:spcBef>
                <a:spcPts val="0"/>
              </a:spcBef>
              <a:spcAft>
                <a:spcPts val="0"/>
              </a:spcAft>
              <a:buSzPts val="1300"/>
              <a:buChar char="●"/>
            </a:pPr>
            <a:r>
              <a:rPr lang="en"/>
              <a:t>Query </a:t>
            </a:r>
            <a:r>
              <a:rPr b="1" lang="en"/>
              <a:t>performance</a:t>
            </a:r>
            <a:r>
              <a:rPr lang="en"/>
              <a:t> might not be as high as native tables</a:t>
            </a:r>
            <a:endParaRPr/>
          </a:p>
          <a:p>
            <a:pPr indent="-311150" lvl="0" marL="457200" rtl="0" algn="l">
              <a:spcBef>
                <a:spcPts val="0"/>
              </a:spcBef>
              <a:spcAft>
                <a:spcPts val="0"/>
              </a:spcAft>
              <a:buSzPts val="1300"/>
              <a:buChar char="●"/>
            </a:pPr>
            <a:r>
              <a:rPr lang="en"/>
              <a:t>You are </a:t>
            </a:r>
            <a:r>
              <a:rPr b="1" lang="en"/>
              <a:t>not able to query them directly from Vertex AI</a:t>
            </a:r>
            <a:endParaRPr b="1"/>
          </a:p>
          <a:p>
            <a:pPr indent="-311150" lvl="0" marL="457200" rtl="0" algn="l">
              <a:spcBef>
                <a:spcPts val="0"/>
              </a:spcBef>
              <a:spcAft>
                <a:spcPts val="0"/>
              </a:spcAft>
              <a:buSzPts val="1300"/>
              <a:buChar char="●"/>
            </a:pPr>
            <a:r>
              <a:rPr lang="en"/>
              <a:t>When you query an external data source, the results are </a:t>
            </a:r>
            <a:r>
              <a:rPr b="1" lang="en"/>
              <a:t>not cached</a:t>
            </a:r>
            <a:r>
              <a:rPr lang="en"/>
              <a:t> and you pay for every query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pic>
        <p:nvPicPr>
          <p:cNvPr id="429" name="Google Shape;429;p34"/>
          <p:cNvPicPr preferRelativeResize="0"/>
          <p:nvPr/>
        </p:nvPicPr>
        <p:blipFill>
          <a:blip r:embed="rId3">
            <a:alphaModFix/>
          </a:blip>
          <a:stretch>
            <a:fillRect/>
          </a:stretch>
        </p:blipFill>
        <p:spPr>
          <a:xfrm>
            <a:off x="2422613" y="1190788"/>
            <a:ext cx="4657725" cy="3286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 Statement</a:t>
            </a:r>
            <a:endParaRPr/>
          </a:p>
        </p:txBody>
      </p:sp>
      <p:sp>
        <p:nvSpPr>
          <p:cNvPr id="435" name="Google Shape;435;p3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the INSERT statement when you want to add new rows to a table.</a:t>
            </a:r>
            <a:endParaRPr/>
          </a:p>
          <a:p>
            <a:pPr indent="0" lvl="0" marL="0" rtl="0" algn="l">
              <a:spcBef>
                <a:spcPts val="0"/>
              </a:spcBef>
              <a:spcAft>
                <a:spcPts val="0"/>
              </a:spcAft>
              <a:buNone/>
            </a:pPr>
            <a:r>
              <a:t/>
            </a:r>
            <a:endParaRPr>
              <a:highlight>
                <a:srgbClr val="EFEFEF"/>
              </a:highlight>
            </a:endParaRPr>
          </a:p>
          <a:p>
            <a:pPr indent="0" lvl="0" marL="0" rtl="0" algn="l">
              <a:spcBef>
                <a:spcPts val="0"/>
              </a:spcBef>
              <a:spcAft>
                <a:spcPts val="0"/>
              </a:spcAft>
              <a:buNone/>
            </a:pPr>
            <a:r>
              <a:rPr lang="en">
                <a:highlight>
                  <a:srgbClr val="EFEFEF"/>
                </a:highlight>
              </a:rPr>
              <a:t>CREATE OR REPLACE TABLE temp_dataset.sales </a:t>
            </a:r>
            <a:endParaRPr>
              <a:highlight>
                <a:srgbClr val="EFEFEF"/>
              </a:highlight>
            </a:endParaRPr>
          </a:p>
          <a:p>
            <a:pPr indent="0" lvl="0" marL="0" rtl="0" algn="l">
              <a:spcBef>
                <a:spcPts val="0"/>
              </a:spcBef>
              <a:spcAft>
                <a:spcPts val="0"/>
              </a:spcAft>
              <a:buNone/>
            </a:pPr>
            <a:r>
              <a:rPr lang="en">
                <a:highlight>
                  <a:srgbClr val="EFEFEF"/>
                </a:highlight>
              </a:rPr>
              <a:t>(SKU STRING,</a:t>
            </a:r>
            <a:endParaRPr>
              <a:highlight>
                <a:srgbClr val="EFEFEF"/>
              </a:highlight>
            </a:endParaRPr>
          </a:p>
          <a:p>
            <a:pPr indent="0" lvl="0" marL="0" rtl="0" algn="l">
              <a:spcBef>
                <a:spcPts val="0"/>
              </a:spcBef>
              <a:spcAft>
                <a:spcPts val="0"/>
              </a:spcAft>
              <a:buNone/>
            </a:pPr>
            <a:r>
              <a:rPr lang="en">
                <a:highlight>
                  <a:srgbClr val="EFEFEF"/>
                </a:highlight>
              </a:rPr>
              <a:t> total_ordered INT64)</a:t>
            </a:r>
            <a:endParaRPr>
              <a:highlight>
                <a:srgbClr val="EFEFEF"/>
              </a:highlight>
            </a:endParaRPr>
          </a:p>
          <a:p>
            <a:pPr indent="0" lvl="0" marL="0" rtl="0" algn="l">
              <a:spcBef>
                <a:spcPts val="0"/>
              </a:spcBef>
              <a:spcAft>
                <a:spcPts val="0"/>
              </a:spcAft>
              <a:buNone/>
            </a:pPr>
            <a:r>
              <a:t/>
            </a:r>
            <a:endParaRPr>
              <a:highlight>
                <a:srgbClr val="EFEFEF"/>
              </a:highlight>
            </a:endParaRPr>
          </a:p>
          <a:p>
            <a:pPr indent="0" lvl="0" marL="0" rtl="0" algn="l">
              <a:spcBef>
                <a:spcPts val="0"/>
              </a:spcBef>
              <a:spcAft>
                <a:spcPts val="0"/>
              </a:spcAft>
              <a:buNone/>
            </a:pPr>
            <a:r>
              <a:t/>
            </a:r>
            <a:endParaRPr>
              <a:highlight>
                <a:srgbClr val="EFEFEF"/>
              </a:highlight>
            </a:endParaRPr>
          </a:p>
          <a:p>
            <a:pPr indent="0" lvl="0" marL="0" rtl="0" algn="l">
              <a:spcBef>
                <a:spcPts val="0"/>
              </a:spcBef>
              <a:spcAft>
                <a:spcPts val="0"/>
              </a:spcAft>
              <a:buNone/>
            </a:pPr>
            <a:r>
              <a:rPr b="1" lang="en">
                <a:highlight>
                  <a:srgbClr val="EFEFEF"/>
                </a:highlight>
              </a:rPr>
              <a:t>INSERT INTO</a:t>
            </a:r>
            <a:r>
              <a:rPr lang="en">
                <a:highlight>
                  <a:srgbClr val="EFEFEF"/>
                </a:highlight>
              </a:rPr>
              <a:t> temp_dataset.sales</a:t>
            </a:r>
            <a:endParaRPr>
              <a:highlight>
                <a:srgbClr val="EFEFEF"/>
              </a:highlight>
            </a:endParaRPr>
          </a:p>
          <a:p>
            <a:pPr indent="0" lvl="0" marL="0" rtl="0" algn="l">
              <a:spcBef>
                <a:spcPts val="0"/>
              </a:spcBef>
              <a:spcAft>
                <a:spcPts val="0"/>
              </a:spcAft>
              <a:buNone/>
            </a:pPr>
            <a:r>
              <a:rPr lang="en">
                <a:highlight>
                  <a:srgbClr val="EFEFEF"/>
                </a:highlight>
              </a:rPr>
              <a:t>(SKU, total_ordered)</a:t>
            </a:r>
            <a:endParaRPr>
              <a:highlight>
                <a:srgbClr val="EFEFEF"/>
              </a:highlight>
            </a:endParaRPr>
          </a:p>
          <a:p>
            <a:pPr indent="0" lvl="0" marL="0" rtl="0" algn="l">
              <a:spcBef>
                <a:spcPts val="0"/>
              </a:spcBef>
              <a:spcAft>
                <a:spcPts val="0"/>
              </a:spcAft>
              <a:buNone/>
            </a:pPr>
            <a:r>
              <a:rPr lang="en">
                <a:highlight>
                  <a:srgbClr val="EFEFEF"/>
                </a:highlight>
              </a:rPr>
              <a:t>VALUES('GGOEGHPA002910', 101)</a:t>
            </a:r>
            <a:endParaRPr>
              <a:highlight>
                <a:srgbClr val="EFEFEF"/>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Unique Keys</a:t>
            </a:r>
            <a:endParaRPr/>
          </a:p>
        </p:txBody>
      </p:sp>
      <p:sp>
        <p:nvSpPr>
          <p:cNvPr id="441" name="Google Shape;441;p36"/>
          <p:cNvSpPr txBox="1"/>
          <p:nvPr>
            <p:ph idx="1" type="body"/>
          </p:nvPr>
        </p:nvSpPr>
        <p:spPr>
          <a:xfrm>
            <a:off x="1303800" y="1761450"/>
            <a:ext cx="7030500" cy="31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primary key is a table column (or combination of columns) designated to uniquely identify all table records.</a:t>
            </a:r>
            <a:endParaRPr/>
          </a:p>
          <a:p>
            <a:pPr indent="0" lvl="0" marL="0" rtl="0" algn="l">
              <a:spcBef>
                <a:spcPts val="1600"/>
              </a:spcBef>
              <a:spcAft>
                <a:spcPts val="0"/>
              </a:spcAft>
              <a:buNone/>
            </a:pPr>
            <a:r>
              <a:rPr lang="en"/>
              <a:t>P</a:t>
            </a:r>
            <a:r>
              <a:rPr lang="en"/>
              <a:t>rimary key’s main features are:</a:t>
            </a:r>
            <a:endParaRPr/>
          </a:p>
          <a:p>
            <a:pPr indent="-311150" lvl="0" marL="457200" rtl="0" algn="l">
              <a:spcBef>
                <a:spcPts val="1600"/>
              </a:spcBef>
              <a:spcAft>
                <a:spcPts val="0"/>
              </a:spcAft>
              <a:buSzPts val="1300"/>
              <a:buChar char="●"/>
            </a:pPr>
            <a:r>
              <a:rPr lang="en"/>
              <a:t>It must contain a unique value for each row of data</a:t>
            </a:r>
            <a:endParaRPr/>
          </a:p>
          <a:p>
            <a:pPr indent="-311150" lvl="0" marL="457200" rtl="0" algn="l">
              <a:spcBef>
                <a:spcPts val="0"/>
              </a:spcBef>
              <a:spcAft>
                <a:spcPts val="0"/>
              </a:spcAft>
              <a:buSzPts val="1300"/>
              <a:buChar char="●"/>
            </a:pPr>
            <a:r>
              <a:rPr lang="en"/>
              <a:t>It cannot contain null values</a:t>
            </a:r>
            <a:endParaRPr/>
          </a:p>
          <a:p>
            <a:pPr indent="0" lvl="0" marL="0" rtl="0" algn="l">
              <a:spcBef>
                <a:spcPts val="1600"/>
              </a:spcBef>
              <a:spcAft>
                <a:spcPts val="0"/>
              </a:spcAft>
              <a:buNone/>
            </a:pPr>
            <a:r>
              <a:rPr lang="en"/>
              <a:t>What is a good primary key in the </a:t>
            </a:r>
            <a:r>
              <a:rPr lang="en">
                <a:highlight>
                  <a:srgbClr val="EFEFEF"/>
                </a:highlight>
              </a:rPr>
              <a:t>customer_churn</a:t>
            </a:r>
            <a:r>
              <a:rPr lang="en"/>
              <a:t> dataset?</a:t>
            </a:r>
            <a:endParaRPr/>
          </a:p>
          <a:p>
            <a:pPr indent="0" lvl="0" marL="0" rtl="0" algn="l">
              <a:spcBef>
                <a:spcPts val="1600"/>
              </a:spcBef>
              <a:spcAft>
                <a:spcPts val="0"/>
              </a:spcAft>
              <a:buNone/>
            </a:pPr>
            <a:r>
              <a:rPr lang="en">
                <a:highlight>
                  <a:srgbClr val="EFEFEF"/>
                </a:highlight>
              </a:rPr>
              <a:t>SELECT customerID, count(*) repeat FROM `ba-770.examples.customer_churn`</a:t>
            </a:r>
            <a:endParaRPr>
              <a:highlight>
                <a:srgbClr val="EFEFEF"/>
              </a:highlight>
            </a:endParaRPr>
          </a:p>
          <a:p>
            <a:pPr indent="0" lvl="0" marL="0" rtl="0" algn="l">
              <a:spcBef>
                <a:spcPts val="0"/>
              </a:spcBef>
              <a:spcAft>
                <a:spcPts val="0"/>
              </a:spcAft>
              <a:buNone/>
            </a:pPr>
            <a:r>
              <a:rPr lang="en">
                <a:highlight>
                  <a:srgbClr val="EFEFEF"/>
                </a:highlight>
              </a:rPr>
              <a:t>GROUP BY customerID</a:t>
            </a:r>
            <a:endParaRPr>
              <a:highlight>
                <a:srgbClr val="EFEFEF"/>
              </a:highlight>
            </a:endParaRPr>
          </a:p>
          <a:p>
            <a:pPr indent="0" lvl="0" marL="0" rtl="0" algn="l">
              <a:spcBef>
                <a:spcPts val="0"/>
              </a:spcBef>
              <a:spcAft>
                <a:spcPts val="0"/>
              </a:spcAft>
              <a:buNone/>
            </a:pPr>
            <a:r>
              <a:rPr lang="en">
                <a:highlight>
                  <a:srgbClr val="EFEFEF"/>
                </a:highlight>
              </a:rPr>
              <a:t>HAVING repeat &gt; 1</a:t>
            </a:r>
            <a:endParaRPr>
              <a:highlight>
                <a:srgbClr val="EFEFEF"/>
              </a:highlight>
            </a:endParaRPr>
          </a:p>
          <a:p>
            <a:pPr indent="0" lvl="0" marL="0" rtl="0" algn="l">
              <a:spcBef>
                <a:spcPts val="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7"/>
          <p:cNvSpPr txBox="1"/>
          <p:nvPr>
            <p:ph idx="1" type="body"/>
          </p:nvPr>
        </p:nvSpPr>
        <p:spPr>
          <a:xfrm>
            <a:off x="1303800" y="1990050"/>
            <a:ext cx="7030500" cy="148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Returns an aggregated value obtained by concatenating non-null values.</a:t>
            </a:r>
            <a:endParaRPr/>
          </a:p>
          <a:p>
            <a:pPr indent="0" lvl="0" marL="0" rtl="0" algn="l">
              <a:spcBef>
                <a:spcPts val="1600"/>
              </a:spcBef>
              <a:spcAft>
                <a:spcPts val="0"/>
              </a:spcAft>
              <a:buNone/>
            </a:pPr>
            <a:r>
              <a:rPr lang="en"/>
              <a:t>If a delimiter is specified, concatenated values are separated by that delimiter; otherwise, a comma is used as a delimiter.</a:t>
            </a:r>
            <a:endParaRPr>
              <a:highlight>
                <a:srgbClr val="EFEFEF"/>
              </a:highlight>
            </a:endParaRPr>
          </a:p>
          <a:p>
            <a:pPr indent="0" lvl="0" marL="0" rtl="0" algn="l">
              <a:spcBef>
                <a:spcPts val="1600"/>
              </a:spcBef>
              <a:spcAft>
                <a:spcPts val="1600"/>
              </a:spcAft>
              <a:buNone/>
            </a:pPr>
            <a:r>
              <a:t/>
            </a:r>
            <a:endParaRPr/>
          </a:p>
        </p:txBody>
      </p:sp>
      <p:sp>
        <p:nvSpPr>
          <p:cNvPr id="447" name="Google Shape;447;p3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STRING_AGG() Function</a:t>
            </a:r>
            <a:endParaRPr/>
          </a:p>
        </p:txBody>
      </p:sp>
      <p:sp>
        <p:nvSpPr>
          <p:cNvPr id="448" name="Google Shape;448;p37"/>
          <p:cNvSpPr txBox="1"/>
          <p:nvPr/>
        </p:nvSpPr>
        <p:spPr>
          <a:xfrm>
            <a:off x="1358500" y="3298000"/>
            <a:ext cx="5758800" cy="1362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900">
                <a:solidFill>
                  <a:srgbClr val="3367D6"/>
                </a:solidFill>
                <a:highlight>
                  <a:srgbClr val="FFFFFE"/>
                </a:highlight>
                <a:latin typeface="Roboto Mono"/>
                <a:ea typeface="Roboto Mono"/>
                <a:cs typeface="Roboto Mono"/>
                <a:sym typeface="Roboto Mono"/>
              </a:rPr>
              <a:t>SELECT</a:t>
            </a:r>
            <a:r>
              <a:rPr lang="en" sz="900">
                <a:highlight>
                  <a:srgbClr val="FFFFFE"/>
                </a:highlight>
                <a:latin typeface="Roboto Mono"/>
                <a:ea typeface="Roboto Mono"/>
                <a:cs typeface="Roboto Mono"/>
                <a:sym typeface="Roboto Mono"/>
              </a:rPr>
              <a:t> StockCode,</a:t>
            </a:r>
            <a:endParaRPr sz="900">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900">
                <a:highlight>
                  <a:srgbClr val="FFFFFE"/>
                </a:highlight>
                <a:latin typeface="Roboto Mono"/>
                <a:ea typeface="Roboto Mono"/>
                <a:cs typeface="Roboto Mono"/>
                <a:sym typeface="Roboto Mono"/>
              </a:rPr>
              <a:t> </a:t>
            </a:r>
            <a:r>
              <a:rPr lang="en" sz="900">
                <a:solidFill>
                  <a:srgbClr val="3367D6"/>
                </a:solidFill>
                <a:highlight>
                  <a:srgbClr val="FFFFFE"/>
                </a:highlight>
                <a:latin typeface="Roboto Mono"/>
                <a:ea typeface="Roboto Mono"/>
                <a:cs typeface="Roboto Mono"/>
                <a:sym typeface="Roboto Mono"/>
              </a:rPr>
              <a:t>COUNT</a:t>
            </a:r>
            <a:r>
              <a:rPr lang="en" sz="900">
                <a:solidFill>
                  <a:srgbClr val="37474F"/>
                </a:solidFill>
                <a:highlight>
                  <a:srgbClr val="FFFFFE"/>
                </a:highlight>
                <a:latin typeface="Roboto Mono"/>
                <a:ea typeface="Roboto Mono"/>
                <a:cs typeface="Roboto Mono"/>
                <a:sym typeface="Roboto Mono"/>
              </a:rPr>
              <a:t>(</a:t>
            </a:r>
            <a:r>
              <a:rPr lang="en" sz="900">
                <a:solidFill>
                  <a:srgbClr val="3367D6"/>
                </a:solidFill>
                <a:highlight>
                  <a:srgbClr val="FFFFFE"/>
                </a:highlight>
                <a:latin typeface="Roboto Mono"/>
                <a:ea typeface="Roboto Mono"/>
                <a:cs typeface="Roboto Mono"/>
                <a:sym typeface="Roboto Mono"/>
              </a:rPr>
              <a:t>DISTINCT</a:t>
            </a:r>
            <a:r>
              <a:rPr lang="en" sz="900">
                <a:highlight>
                  <a:srgbClr val="FFFFFE"/>
                </a:highlight>
                <a:latin typeface="Roboto Mono"/>
                <a:ea typeface="Roboto Mono"/>
                <a:cs typeface="Roboto Mono"/>
                <a:sym typeface="Roboto Mono"/>
              </a:rPr>
              <a:t> Country</a:t>
            </a:r>
            <a:r>
              <a:rPr lang="en" sz="900">
                <a:solidFill>
                  <a:srgbClr val="37474F"/>
                </a:solidFill>
                <a:highlight>
                  <a:srgbClr val="FFFFFE"/>
                </a:highlight>
                <a:latin typeface="Roboto Mono"/>
                <a:ea typeface="Roboto Mono"/>
                <a:cs typeface="Roboto Mono"/>
                <a:sym typeface="Roboto Mono"/>
              </a:rPr>
              <a:t>)</a:t>
            </a:r>
            <a:r>
              <a:rPr lang="en" sz="900">
                <a:highlight>
                  <a:srgbClr val="FFFFFE"/>
                </a:highlight>
                <a:latin typeface="Roboto Mono"/>
                <a:ea typeface="Roboto Mono"/>
                <a:cs typeface="Roboto Mono"/>
                <a:sym typeface="Roboto Mono"/>
              </a:rPr>
              <a:t> </a:t>
            </a:r>
            <a:r>
              <a:rPr lang="en" sz="900">
                <a:solidFill>
                  <a:srgbClr val="3367D6"/>
                </a:solidFill>
                <a:highlight>
                  <a:srgbClr val="FFFFFE"/>
                </a:highlight>
                <a:latin typeface="Roboto Mono"/>
                <a:ea typeface="Roboto Mono"/>
                <a:cs typeface="Roboto Mono"/>
                <a:sym typeface="Roboto Mono"/>
              </a:rPr>
              <a:t>AS</a:t>
            </a:r>
            <a:r>
              <a:rPr lang="en" sz="900">
                <a:highlight>
                  <a:srgbClr val="FFFFFE"/>
                </a:highlight>
                <a:latin typeface="Roboto Mono"/>
                <a:ea typeface="Roboto Mono"/>
                <a:cs typeface="Roboto Mono"/>
                <a:sym typeface="Roboto Mono"/>
              </a:rPr>
              <a:t> NumberOfCountries,</a:t>
            </a:r>
            <a:endParaRPr sz="900">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900">
                <a:highlight>
                  <a:srgbClr val="FFFFFE"/>
                </a:highlight>
                <a:latin typeface="Roboto Mono"/>
                <a:ea typeface="Roboto Mono"/>
                <a:cs typeface="Roboto Mono"/>
                <a:sym typeface="Roboto Mono"/>
              </a:rPr>
              <a:t> </a:t>
            </a:r>
            <a:r>
              <a:rPr lang="en" sz="900">
                <a:solidFill>
                  <a:srgbClr val="3367D6"/>
                </a:solidFill>
                <a:highlight>
                  <a:srgbClr val="FFFFFE"/>
                </a:highlight>
                <a:latin typeface="Roboto Mono"/>
                <a:ea typeface="Roboto Mono"/>
                <a:cs typeface="Roboto Mono"/>
                <a:sym typeface="Roboto Mono"/>
              </a:rPr>
              <a:t>STRING_AGG</a:t>
            </a:r>
            <a:r>
              <a:rPr lang="en" sz="900">
                <a:solidFill>
                  <a:srgbClr val="37474F"/>
                </a:solidFill>
                <a:highlight>
                  <a:srgbClr val="FFFFFE"/>
                </a:highlight>
                <a:latin typeface="Roboto Mono"/>
                <a:ea typeface="Roboto Mono"/>
                <a:cs typeface="Roboto Mono"/>
                <a:sym typeface="Roboto Mono"/>
              </a:rPr>
              <a:t>(</a:t>
            </a:r>
            <a:r>
              <a:rPr lang="en" sz="900">
                <a:solidFill>
                  <a:srgbClr val="3367D6"/>
                </a:solidFill>
                <a:highlight>
                  <a:srgbClr val="FFFFFE"/>
                </a:highlight>
                <a:latin typeface="Roboto Mono"/>
                <a:ea typeface="Roboto Mono"/>
                <a:cs typeface="Roboto Mono"/>
                <a:sym typeface="Roboto Mono"/>
              </a:rPr>
              <a:t>DISTINCT</a:t>
            </a:r>
            <a:r>
              <a:rPr lang="en" sz="900">
                <a:highlight>
                  <a:srgbClr val="FFFFFE"/>
                </a:highlight>
                <a:latin typeface="Roboto Mono"/>
                <a:ea typeface="Roboto Mono"/>
                <a:cs typeface="Roboto Mono"/>
                <a:sym typeface="Roboto Mono"/>
              </a:rPr>
              <a:t> Country, </a:t>
            </a:r>
            <a:r>
              <a:rPr lang="en" sz="900">
                <a:solidFill>
                  <a:srgbClr val="0D904F"/>
                </a:solidFill>
                <a:highlight>
                  <a:srgbClr val="FFFFFE"/>
                </a:highlight>
                <a:latin typeface="Roboto Mono"/>
                <a:ea typeface="Roboto Mono"/>
                <a:cs typeface="Roboto Mono"/>
                <a:sym typeface="Roboto Mono"/>
              </a:rPr>
              <a:t>" - "</a:t>
            </a:r>
            <a:r>
              <a:rPr lang="en" sz="900">
                <a:highlight>
                  <a:srgbClr val="FFFFFE"/>
                </a:highlight>
                <a:latin typeface="Roboto Mono"/>
                <a:ea typeface="Roboto Mono"/>
                <a:cs typeface="Roboto Mono"/>
                <a:sym typeface="Roboto Mono"/>
              </a:rPr>
              <a:t> </a:t>
            </a:r>
            <a:r>
              <a:rPr lang="en" sz="900">
                <a:solidFill>
                  <a:srgbClr val="3367D6"/>
                </a:solidFill>
                <a:highlight>
                  <a:srgbClr val="FFFFFE"/>
                </a:highlight>
                <a:latin typeface="Roboto Mono"/>
                <a:ea typeface="Roboto Mono"/>
                <a:cs typeface="Roboto Mono"/>
                <a:sym typeface="Roboto Mono"/>
              </a:rPr>
              <a:t>ORDER</a:t>
            </a:r>
            <a:r>
              <a:rPr lang="en" sz="900">
                <a:highlight>
                  <a:srgbClr val="FFFFFE"/>
                </a:highlight>
                <a:latin typeface="Roboto Mono"/>
                <a:ea typeface="Roboto Mono"/>
                <a:cs typeface="Roboto Mono"/>
                <a:sym typeface="Roboto Mono"/>
              </a:rPr>
              <a:t> </a:t>
            </a:r>
            <a:r>
              <a:rPr lang="en" sz="900">
                <a:solidFill>
                  <a:srgbClr val="3367D6"/>
                </a:solidFill>
                <a:highlight>
                  <a:srgbClr val="FFFFFE"/>
                </a:highlight>
                <a:latin typeface="Roboto Mono"/>
                <a:ea typeface="Roboto Mono"/>
                <a:cs typeface="Roboto Mono"/>
                <a:sym typeface="Roboto Mono"/>
              </a:rPr>
              <a:t>BY</a:t>
            </a:r>
            <a:r>
              <a:rPr lang="en" sz="900">
                <a:highlight>
                  <a:srgbClr val="FFFFFE"/>
                </a:highlight>
                <a:latin typeface="Roboto Mono"/>
                <a:ea typeface="Roboto Mono"/>
                <a:cs typeface="Roboto Mono"/>
                <a:sym typeface="Roboto Mono"/>
              </a:rPr>
              <a:t> Country </a:t>
            </a:r>
            <a:r>
              <a:rPr lang="en" sz="900">
                <a:solidFill>
                  <a:srgbClr val="3367D6"/>
                </a:solidFill>
                <a:highlight>
                  <a:srgbClr val="FFFFFE"/>
                </a:highlight>
                <a:latin typeface="Roboto Mono"/>
                <a:ea typeface="Roboto Mono"/>
                <a:cs typeface="Roboto Mono"/>
                <a:sym typeface="Roboto Mono"/>
              </a:rPr>
              <a:t>LIMIT</a:t>
            </a:r>
            <a:r>
              <a:rPr lang="en" sz="900">
                <a:highlight>
                  <a:srgbClr val="FFFFFE"/>
                </a:highlight>
                <a:latin typeface="Roboto Mono"/>
                <a:ea typeface="Roboto Mono"/>
                <a:cs typeface="Roboto Mono"/>
                <a:sym typeface="Roboto Mono"/>
              </a:rPr>
              <a:t> </a:t>
            </a:r>
            <a:r>
              <a:rPr lang="en" sz="900">
                <a:solidFill>
                  <a:srgbClr val="F4511E"/>
                </a:solidFill>
                <a:highlight>
                  <a:srgbClr val="FFFFFE"/>
                </a:highlight>
                <a:latin typeface="Roboto Mono"/>
                <a:ea typeface="Roboto Mono"/>
                <a:cs typeface="Roboto Mono"/>
                <a:sym typeface="Roboto Mono"/>
              </a:rPr>
              <a:t>10</a:t>
            </a:r>
            <a:r>
              <a:rPr lang="en" sz="900">
                <a:solidFill>
                  <a:srgbClr val="37474F"/>
                </a:solidFill>
                <a:highlight>
                  <a:srgbClr val="FFFFFE"/>
                </a:highlight>
                <a:latin typeface="Roboto Mono"/>
                <a:ea typeface="Roboto Mono"/>
                <a:cs typeface="Roboto Mono"/>
                <a:sym typeface="Roboto Mono"/>
              </a:rPr>
              <a:t>)</a:t>
            </a:r>
            <a:r>
              <a:rPr lang="en" sz="900">
                <a:highlight>
                  <a:srgbClr val="FFFFFE"/>
                </a:highlight>
                <a:latin typeface="Roboto Mono"/>
                <a:ea typeface="Roboto Mono"/>
                <a:cs typeface="Roboto Mono"/>
                <a:sym typeface="Roboto Mono"/>
              </a:rPr>
              <a:t> </a:t>
            </a:r>
            <a:r>
              <a:rPr lang="en" sz="900">
                <a:solidFill>
                  <a:srgbClr val="3367D6"/>
                </a:solidFill>
                <a:highlight>
                  <a:srgbClr val="FFFFFE"/>
                </a:highlight>
                <a:latin typeface="Roboto Mono"/>
                <a:ea typeface="Roboto Mono"/>
                <a:cs typeface="Roboto Mono"/>
                <a:sym typeface="Roboto Mono"/>
              </a:rPr>
              <a:t>AS</a:t>
            </a:r>
            <a:r>
              <a:rPr lang="en" sz="900">
                <a:highlight>
                  <a:srgbClr val="FFFFFE"/>
                </a:highlight>
                <a:latin typeface="Roboto Mono"/>
                <a:ea typeface="Roboto Mono"/>
                <a:cs typeface="Roboto Mono"/>
                <a:sym typeface="Roboto Mono"/>
              </a:rPr>
              <a:t> Countries</a:t>
            </a:r>
            <a:endParaRPr sz="900">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367D6"/>
                </a:solidFill>
                <a:highlight>
                  <a:srgbClr val="FFFFFE"/>
                </a:highlight>
                <a:latin typeface="Roboto Mono"/>
                <a:ea typeface="Roboto Mono"/>
                <a:cs typeface="Roboto Mono"/>
                <a:sym typeface="Roboto Mono"/>
              </a:rPr>
              <a:t>FROM</a:t>
            </a:r>
            <a:r>
              <a:rPr lang="en" sz="900">
                <a:highlight>
                  <a:srgbClr val="FFFFFE"/>
                </a:highlight>
                <a:latin typeface="Roboto Mono"/>
                <a:ea typeface="Roboto Mono"/>
                <a:cs typeface="Roboto Mono"/>
                <a:sym typeface="Roboto Mono"/>
              </a:rPr>
              <a:t> </a:t>
            </a:r>
            <a:r>
              <a:rPr lang="en" sz="900">
                <a:solidFill>
                  <a:srgbClr val="0D904F"/>
                </a:solidFill>
                <a:highlight>
                  <a:srgbClr val="FFFFFE"/>
                </a:highlight>
                <a:latin typeface="Roboto Mono"/>
                <a:ea typeface="Roboto Mono"/>
                <a:cs typeface="Roboto Mono"/>
                <a:sym typeface="Roboto Mono"/>
              </a:rPr>
              <a:t>`examples.online_retail`</a:t>
            </a:r>
            <a:endParaRPr sz="900">
              <a:solidFill>
                <a:srgbClr val="0D904F"/>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367D6"/>
                </a:solidFill>
                <a:highlight>
                  <a:srgbClr val="FFFFFE"/>
                </a:highlight>
                <a:latin typeface="Roboto Mono"/>
                <a:ea typeface="Roboto Mono"/>
                <a:cs typeface="Roboto Mono"/>
                <a:sym typeface="Roboto Mono"/>
              </a:rPr>
              <a:t>GROUP</a:t>
            </a:r>
            <a:r>
              <a:rPr lang="en" sz="900">
                <a:highlight>
                  <a:srgbClr val="FFFFFE"/>
                </a:highlight>
                <a:latin typeface="Roboto Mono"/>
                <a:ea typeface="Roboto Mono"/>
                <a:cs typeface="Roboto Mono"/>
                <a:sym typeface="Roboto Mono"/>
              </a:rPr>
              <a:t> </a:t>
            </a:r>
            <a:r>
              <a:rPr lang="en" sz="900">
                <a:solidFill>
                  <a:srgbClr val="3367D6"/>
                </a:solidFill>
                <a:highlight>
                  <a:srgbClr val="FFFFFE"/>
                </a:highlight>
                <a:latin typeface="Roboto Mono"/>
                <a:ea typeface="Roboto Mono"/>
                <a:cs typeface="Roboto Mono"/>
                <a:sym typeface="Roboto Mono"/>
              </a:rPr>
              <a:t>BY</a:t>
            </a:r>
            <a:r>
              <a:rPr lang="en" sz="900">
                <a:highlight>
                  <a:srgbClr val="FFFFFE"/>
                </a:highlight>
                <a:latin typeface="Roboto Mono"/>
                <a:ea typeface="Roboto Mono"/>
                <a:cs typeface="Roboto Mono"/>
                <a:sym typeface="Roboto Mono"/>
              </a:rPr>
              <a:t> StockCode</a:t>
            </a:r>
            <a:endParaRPr sz="900">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367D6"/>
                </a:solidFill>
                <a:highlight>
                  <a:srgbClr val="FFFFFE"/>
                </a:highlight>
                <a:latin typeface="Roboto Mono"/>
                <a:ea typeface="Roboto Mono"/>
                <a:cs typeface="Roboto Mono"/>
                <a:sym typeface="Roboto Mono"/>
              </a:rPr>
              <a:t>ORDER</a:t>
            </a:r>
            <a:r>
              <a:rPr lang="en" sz="900">
                <a:highlight>
                  <a:srgbClr val="FFFFFE"/>
                </a:highlight>
                <a:latin typeface="Roboto Mono"/>
                <a:ea typeface="Roboto Mono"/>
                <a:cs typeface="Roboto Mono"/>
                <a:sym typeface="Roboto Mono"/>
              </a:rPr>
              <a:t> </a:t>
            </a:r>
            <a:r>
              <a:rPr lang="en" sz="900">
                <a:solidFill>
                  <a:srgbClr val="3367D6"/>
                </a:solidFill>
                <a:highlight>
                  <a:srgbClr val="FFFFFE"/>
                </a:highlight>
                <a:latin typeface="Roboto Mono"/>
                <a:ea typeface="Roboto Mono"/>
                <a:cs typeface="Roboto Mono"/>
                <a:sym typeface="Roboto Mono"/>
              </a:rPr>
              <a:t>BY</a:t>
            </a:r>
            <a:r>
              <a:rPr lang="en" sz="900">
                <a:highlight>
                  <a:srgbClr val="FFFFFE"/>
                </a:highlight>
                <a:latin typeface="Roboto Mono"/>
                <a:ea typeface="Roboto Mono"/>
                <a:cs typeface="Roboto Mono"/>
                <a:sym typeface="Roboto Mono"/>
              </a:rPr>
              <a:t> NumberOfCountries </a:t>
            </a:r>
            <a:r>
              <a:rPr lang="en" sz="900">
                <a:solidFill>
                  <a:srgbClr val="3367D6"/>
                </a:solidFill>
                <a:highlight>
                  <a:srgbClr val="FFFFFE"/>
                </a:highlight>
                <a:latin typeface="Roboto Mono"/>
                <a:ea typeface="Roboto Mono"/>
                <a:cs typeface="Roboto Mono"/>
                <a:sym typeface="Roboto Mono"/>
              </a:rPr>
              <a:t>DESC</a:t>
            </a:r>
            <a:endParaRPr>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Activity</a:t>
            </a:r>
            <a:endParaRPr/>
          </a:p>
        </p:txBody>
      </p:sp>
      <p:pic>
        <p:nvPicPr>
          <p:cNvPr id="454" name="Google Shape;454;p38"/>
          <p:cNvPicPr preferRelativeResize="0"/>
          <p:nvPr/>
        </p:nvPicPr>
        <p:blipFill>
          <a:blip r:embed="rId3">
            <a:alphaModFix amt="84000"/>
          </a:blip>
          <a:stretch>
            <a:fillRect/>
          </a:stretch>
        </p:blipFill>
        <p:spPr>
          <a:xfrm>
            <a:off x="6477352" y="598575"/>
            <a:ext cx="1856951" cy="1289450"/>
          </a:xfrm>
          <a:prstGeom prst="rect">
            <a:avLst/>
          </a:prstGeom>
          <a:noFill/>
          <a:ln>
            <a:noFill/>
          </a:ln>
        </p:spPr>
      </p:pic>
      <p:sp>
        <p:nvSpPr>
          <p:cNvPr id="455" name="Google Shape;455;p38"/>
          <p:cNvSpPr txBox="1"/>
          <p:nvPr>
            <p:ph idx="1" type="body"/>
          </p:nvPr>
        </p:nvSpPr>
        <p:spPr>
          <a:xfrm>
            <a:off x="1303800" y="2218650"/>
            <a:ext cx="7030500" cy="18231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DataCamp</a:t>
            </a:r>
            <a:endParaRPr/>
          </a:p>
          <a:p>
            <a:pPr indent="-298450" lvl="1" marL="914400" rtl="0" algn="l">
              <a:spcBef>
                <a:spcPts val="0"/>
              </a:spcBef>
              <a:spcAft>
                <a:spcPts val="0"/>
              </a:spcAft>
              <a:buSzPts val="1100"/>
              <a:buChar char="○"/>
            </a:pPr>
            <a:r>
              <a:rPr lang="en"/>
              <a:t>Ch 3.1 Intermediate SQL - We'll take the CASE</a:t>
            </a:r>
            <a:endParaRPr/>
          </a:p>
          <a:p>
            <a:pPr indent="-298450" lvl="1" marL="914400" rtl="0" algn="l">
              <a:spcBef>
                <a:spcPts val="0"/>
              </a:spcBef>
              <a:spcAft>
                <a:spcPts val="0"/>
              </a:spcAft>
              <a:buSzPts val="1100"/>
              <a:buChar char="○"/>
            </a:pPr>
            <a:r>
              <a:rPr lang="en"/>
              <a:t>Ch 3.2 Intermediate SQL - Short and Simple Subqueries</a:t>
            </a:r>
            <a:endParaRPr/>
          </a:p>
          <a:p>
            <a:pPr indent="-298450" lvl="1" marL="914400" rtl="0" algn="l">
              <a:spcBef>
                <a:spcPts val="0"/>
              </a:spcBef>
              <a:spcAft>
                <a:spcPts val="0"/>
              </a:spcAft>
              <a:buSzPts val="1100"/>
              <a:buChar char="○"/>
            </a:pPr>
            <a:r>
              <a:rPr b="1" lang="en">
                <a:solidFill>
                  <a:srgbClr val="E6A037"/>
                </a:solidFill>
              </a:rPr>
              <a:t>Due Tuesday - 08/24</a:t>
            </a:r>
            <a:endParaRPr/>
          </a:p>
          <a:p>
            <a:pPr indent="-311150" lvl="0" marL="457200" rtl="0" algn="l">
              <a:spcBef>
                <a:spcPts val="0"/>
              </a:spcBef>
              <a:spcAft>
                <a:spcPts val="0"/>
              </a:spcAft>
              <a:buSzPts val="1300"/>
              <a:buChar char="●"/>
            </a:pPr>
            <a:r>
              <a:rPr lang="en" u="sng">
                <a:solidFill>
                  <a:schemeClr val="hlink"/>
                </a:solidFill>
                <a:hlinkClick r:id="rId4"/>
              </a:rPr>
              <a:t>Assignment 2</a:t>
            </a:r>
            <a:endParaRPr/>
          </a:p>
          <a:p>
            <a:pPr indent="-298450" lvl="1" marL="914400" rtl="0" algn="l">
              <a:spcBef>
                <a:spcPts val="0"/>
              </a:spcBef>
              <a:spcAft>
                <a:spcPts val="0"/>
              </a:spcAft>
              <a:buSzPts val="1100"/>
              <a:buChar char="○"/>
            </a:pPr>
            <a:r>
              <a:rPr b="1" lang="en">
                <a:solidFill>
                  <a:srgbClr val="E6A037"/>
                </a:solidFill>
              </a:rPr>
              <a:t>Due </a:t>
            </a:r>
            <a:r>
              <a:rPr b="1" lang="en">
                <a:solidFill>
                  <a:srgbClr val="E6A037"/>
                </a:solidFill>
                <a:highlight>
                  <a:srgbClr val="D9D9D9"/>
                </a:highlight>
              </a:rPr>
              <a:t>Wednesday</a:t>
            </a:r>
            <a:r>
              <a:rPr b="1" lang="en">
                <a:solidFill>
                  <a:srgbClr val="E6A037"/>
                </a:solidFill>
              </a:rPr>
              <a:t> - 08/2</a:t>
            </a:r>
            <a:r>
              <a:rPr b="1" lang="en">
                <a:solidFill>
                  <a:srgbClr val="E6A037"/>
                </a:solidFill>
                <a:highlight>
                  <a:srgbClr val="D9D9D9"/>
                </a:highlight>
              </a:rPr>
              <a:t>5</a:t>
            </a:r>
            <a:endParaRPr>
              <a:highlight>
                <a:srgbClr val="D9D9D9"/>
              </a:highlight>
            </a:endParaRPr>
          </a:p>
          <a:p>
            <a:pPr indent="-311150" lvl="0" marL="457200" rtl="0" algn="l">
              <a:spcBef>
                <a:spcPts val="0"/>
              </a:spcBef>
              <a:spcAft>
                <a:spcPts val="0"/>
              </a:spcAft>
              <a:buSzPts val="1300"/>
              <a:buChar char="●"/>
            </a:pPr>
            <a:r>
              <a:rPr lang="en"/>
              <a:t>Team Assignment Phase 2 (summary report)</a:t>
            </a:r>
            <a:endParaRPr/>
          </a:p>
          <a:p>
            <a:pPr indent="-298450" lvl="1" marL="914400" rtl="0" algn="l">
              <a:spcBef>
                <a:spcPts val="0"/>
              </a:spcBef>
              <a:spcAft>
                <a:spcPts val="0"/>
              </a:spcAft>
              <a:buSzPts val="1100"/>
              <a:buChar char="○"/>
            </a:pPr>
            <a:r>
              <a:rPr b="1" lang="en">
                <a:solidFill>
                  <a:srgbClr val="E6A037"/>
                </a:solidFill>
              </a:rPr>
              <a:t>Due Thursday - 08/26</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9"/>
          <p:cNvSpPr txBox="1"/>
          <p:nvPr>
            <p:ph idx="1" type="body"/>
          </p:nvPr>
        </p:nvSpPr>
        <p:spPr>
          <a:xfrm>
            <a:off x="1075200" y="1990050"/>
            <a:ext cx="7697400" cy="2481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These </a:t>
            </a:r>
            <a:r>
              <a:rPr lang="en"/>
              <a:t>videos</a:t>
            </a:r>
            <a:r>
              <a:rPr lang="en"/>
              <a:t> will give you exposure to a few different datasets and a review of some of the functionalities we saw on Class 05. Also, you will be introduced to loading Excel files. You can access these videos </a:t>
            </a:r>
            <a:r>
              <a:rPr lang="en" u="sng">
                <a:solidFill>
                  <a:schemeClr val="hlink"/>
                </a:solidFill>
                <a:hlinkClick r:id="rId3"/>
              </a:rPr>
              <a:t>here</a:t>
            </a:r>
            <a:r>
              <a:rPr lang="en"/>
              <a:t>. Please note that you can download the dataset for each video right under the title:</a:t>
            </a:r>
            <a:endParaRPr/>
          </a:p>
          <a:p>
            <a:pPr indent="0" lvl="0" marL="0" rtl="0" algn="l">
              <a:lnSpc>
                <a:spcPct val="100000"/>
              </a:lnSpc>
              <a:spcBef>
                <a:spcPts val="1600"/>
              </a:spcBef>
              <a:spcAft>
                <a:spcPts val="0"/>
              </a:spcAft>
              <a:buNone/>
            </a:pPr>
            <a:r>
              <a:rPr lang="en"/>
              <a:t>1. Tableau Public Overview (7:10)</a:t>
            </a:r>
            <a:endParaRPr/>
          </a:p>
          <a:p>
            <a:pPr indent="0" lvl="0" marL="0" rtl="0" algn="l">
              <a:lnSpc>
                <a:spcPct val="100000"/>
              </a:lnSpc>
              <a:spcBef>
                <a:spcPts val="0"/>
              </a:spcBef>
              <a:spcAft>
                <a:spcPts val="0"/>
              </a:spcAft>
              <a:buNone/>
            </a:pPr>
            <a:r>
              <a:rPr lang="en"/>
              <a:t>2. Connecting to Excel and Text Files (4:32)</a:t>
            </a:r>
            <a:endParaRPr/>
          </a:p>
          <a:p>
            <a:pPr indent="0" lvl="0" marL="0" rtl="0" algn="l">
              <a:lnSpc>
                <a:spcPct val="100000"/>
              </a:lnSpc>
              <a:spcBef>
                <a:spcPts val="0"/>
              </a:spcBef>
              <a:spcAft>
                <a:spcPts val="0"/>
              </a:spcAft>
              <a:buNone/>
            </a:pPr>
            <a:r>
              <a:rPr lang="en"/>
              <a:t>3. Connecting to Google Sheets (3:15)</a:t>
            </a:r>
            <a:endParaRPr/>
          </a:p>
          <a:p>
            <a:pPr indent="0" lvl="0" marL="0" rtl="0" algn="l">
              <a:lnSpc>
                <a:spcPct val="100000"/>
              </a:lnSpc>
              <a:spcBef>
                <a:spcPts val="0"/>
              </a:spcBef>
              <a:spcAft>
                <a:spcPts val="0"/>
              </a:spcAft>
              <a:buNone/>
            </a:pPr>
            <a:r>
              <a:rPr lang="en"/>
              <a:t>8. Data Preparation – Pivoting your Data (4:54)</a:t>
            </a:r>
            <a:endParaRPr/>
          </a:p>
          <a:p>
            <a:pPr indent="0" lvl="0" marL="0" rtl="0" algn="l">
              <a:lnSpc>
                <a:spcPct val="100000"/>
              </a:lnSpc>
              <a:spcBef>
                <a:spcPts val="0"/>
              </a:spcBef>
              <a:spcAft>
                <a:spcPts val="0"/>
              </a:spcAft>
              <a:buNone/>
            </a:pPr>
            <a:r>
              <a:rPr lang="en"/>
              <a:t>9. Data Preparation – Splitting your Data (2:26)</a:t>
            </a:r>
            <a:endParaRPr/>
          </a:p>
          <a:p>
            <a:pPr indent="0" lvl="0" marL="0" rtl="0" algn="l">
              <a:lnSpc>
                <a:spcPct val="100000"/>
              </a:lnSpc>
              <a:spcBef>
                <a:spcPts val="0"/>
              </a:spcBef>
              <a:spcAft>
                <a:spcPts val="0"/>
              </a:spcAft>
              <a:buNone/>
            </a:pPr>
            <a:r>
              <a:rPr lang="en"/>
              <a:t>10. Data Preparation – Joins and Unions (6:28)</a:t>
            </a:r>
            <a:endParaRPr/>
          </a:p>
          <a:p>
            <a:pPr indent="0" lvl="0" marL="0" rtl="0" algn="l">
              <a:lnSpc>
                <a:spcPct val="100000"/>
              </a:lnSpc>
              <a:spcBef>
                <a:spcPts val="0"/>
              </a:spcBef>
              <a:spcAft>
                <a:spcPts val="0"/>
              </a:spcAft>
              <a:buNone/>
            </a:pPr>
            <a:r>
              <a:rPr lang="en"/>
              <a:t>11. Creating Your First Chart (2:34)</a:t>
            </a:r>
            <a:endParaRPr/>
          </a:p>
        </p:txBody>
      </p:sp>
      <p:sp>
        <p:nvSpPr>
          <p:cNvPr id="461" name="Google Shape;461;p3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Videos to Watch</a:t>
            </a:r>
            <a:endParaRPr/>
          </a:p>
        </p:txBody>
      </p:sp>
      <p:sp>
        <p:nvSpPr>
          <p:cNvPr id="462" name="Google Shape;462;p39"/>
          <p:cNvSpPr txBox="1"/>
          <p:nvPr/>
        </p:nvSpPr>
        <p:spPr>
          <a:xfrm>
            <a:off x="5229000" y="3085650"/>
            <a:ext cx="35436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12. Using the Show Me Tool Bar (4:15)</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n" sz="1300">
                <a:solidFill>
                  <a:schemeClr val="dk2"/>
                </a:solidFill>
                <a:latin typeface="Nunito"/>
                <a:ea typeface="Nunito"/>
                <a:cs typeface="Nunito"/>
                <a:sym typeface="Nunito"/>
              </a:rPr>
              <a:t>13. Understanding the Logic of Charts (5:05)</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n" sz="1300">
                <a:solidFill>
                  <a:schemeClr val="dk2"/>
                </a:solidFill>
                <a:latin typeface="Nunito"/>
                <a:ea typeface="Nunito"/>
                <a:cs typeface="Nunito"/>
                <a:sym typeface="Nunito"/>
              </a:rPr>
              <a:t>14. Combining Sheets on a Dashboard (5:27)</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n" sz="1300">
                <a:solidFill>
                  <a:schemeClr val="dk2"/>
                </a:solidFill>
                <a:latin typeface="Nunito"/>
                <a:ea typeface="Nunito"/>
                <a:cs typeface="Nunito"/>
                <a:sym typeface="Nunito"/>
              </a:rPr>
              <a:t>15. Adding Interactivity to Dashboards (4:30)</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n" sz="1300">
                <a:solidFill>
                  <a:schemeClr val="dk2"/>
                </a:solidFill>
                <a:latin typeface="Nunito"/>
                <a:ea typeface="Nunito"/>
                <a:cs typeface="Nunito"/>
                <a:sym typeface="Nunito"/>
              </a:rPr>
              <a:t>16. Dashboard Formatting (4:05)</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n" sz="1300">
                <a:solidFill>
                  <a:schemeClr val="dk2"/>
                </a:solidFill>
                <a:latin typeface="Nunito"/>
                <a:ea typeface="Nunito"/>
                <a:cs typeface="Nunito"/>
                <a:sym typeface="Nunito"/>
              </a:rPr>
              <a:t>21. Adding a custom Viz in Tooltip (2:49)</a:t>
            </a:r>
            <a:endParaRPr>
              <a:latin typeface="Nunito"/>
              <a:ea typeface="Nunito"/>
              <a:cs typeface="Nunito"/>
              <a:sym typeface="Nuni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a:t>
            </a:r>
            <a:r>
              <a:rPr lang="en">
                <a:highlight>
                  <a:srgbClr val="EFEFEF"/>
                </a:highlight>
              </a:rPr>
              <a:t>06-01-Exercise-New-Data.ipynb</a:t>
            </a:r>
            <a:r>
              <a:rPr lang="en"/>
              <a:t> in Vertex AI and follow the instructions.</a:t>
            </a:r>
            <a:endParaRPr/>
          </a:p>
          <a:p>
            <a:pPr indent="0" lvl="0" marL="0" rtl="0" algn="l">
              <a:lnSpc>
                <a:spcPct val="100000"/>
              </a:lnSpc>
              <a:spcBef>
                <a:spcPts val="0"/>
              </a:spcBef>
              <a:spcAft>
                <a:spcPts val="0"/>
              </a:spcAft>
              <a:buNone/>
            </a:pPr>
            <a:r>
              <a:t/>
            </a:r>
            <a:endParaRPr/>
          </a:p>
        </p:txBody>
      </p:sp>
      <p:sp>
        <p:nvSpPr>
          <p:cNvPr id="468" name="Google Shape;468;p40"/>
          <p:cNvSpPr txBox="1"/>
          <p:nvPr>
            <p:ph type="title"/>
          </p:nvPr>
        </p:nvSpPr>
        <p:spPr>
          <a:xfrm>
            <a:off x="1303800" y="598575"/>
            <a:ext cx="70305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Your Turn ~20 min</a:t>
            </a:r>
            <a:endParaRPr/>
          </a:p>
        </p:txBody>
      </p:sp>
      <p:pic>
        <p:nvPicPr>
          <p:cNvPr id="469" name="Google Shape;469;p40"/>
          <p:cNvPicPr preferRelativeResize="0"/>
          <p:nvPr/>
        </p:nvPicPr>
        <p:blipFill>
          <a:blip r:embed="rId3">
            <a:alphaModFix/>
          </a:blip>
          <a:stretch>
            <a:fillRect/>
          </a:stretch>
        </p:blipFill>
        <p:spPr>
          <a:xfrm>
            <a:off x="6431700" y="577225"/>
            <a:ext cx="2119251" cy="14128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4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Turn ~15 min</a:t>
            </a:r>
            <a:endParaRPr/>
          </a:p>
        </p:txBody>
      </p:sp>
      <p:sp>
        <p:nvSpPr>
          <p:cNvPr id="475" name="Google Shape;475;p4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Open </a:t>
            </a:r>
            <a:r>
              <a:rPr lang="en">
                <a:highlight>
                  <a:srgbClr val="EFEFEF"/>
                </a:highlight>
              </a:rPr>
              <a:t>06-02-Exercise-STRING-AGG.ipynb</a:t>
            </a:r>
            <a:r>
              <a:rPr lang="en"/>
              <a:t> in Vertex AI and follow the instructions.</a:t>
            </a:r>
            <a:endParaRPr/>
          </a:p>
        </p:txBody>
      </p:sp>
      <p:pic>
        <p:nvPicPr>
          <p:cNvPr id="476" name="Google Shape;476;p41"/>
          <p:cNvPicPr preferRelativeResize="0"/>
          <p:nvPr/>
        </p:nvPicPr>
        <p:blipFill>
          <a:blip r:embed="rId3">
            <a:alphaModFix/>
          </a:blip>
          <a:stretch>
            <a:fillRect/>
          </a:stretch>
        </p:blipFill>
        <p:spPr>
          <a:xfrm>
            <a:off x="6431700" y="577225"/>
            <a:ext cx="2119251" cy="14128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Assignment</a:t>
            </a:r>
            <a:endParaRPr/>
          </a:p>
        </p:txBody>
      </p:sp>
      <p:sp>
        <p:nvSpPr>
          <p:cNvPr id="289" name="Google Shape;289;p15"/>
          <p:cNvSpPr txBox="1"/>
          <p:nvPr>
            <p:ph idx="1" type="body"/>
          </p:nvPr>
        </p:nvSpPr>
        <p:spPr>
          <a:xfrm>
            <a:off x="1303800" y="1685250"/>
            <a:ext cx="7030500" cy="3179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By Aug 26 please provide a notebook that includes the followings:</a:t>
            </a:r>
            <a:endParaRPr/>
          </a:p>
          <a:p>
            <a:pPr indent="-311150" lvl="0" marL="457200" rtl="0" algn="l">
              <a:spcBef>
                <a:spcPts val="1600"/>
              </a:spcBef>
              <a:spcAft>
                <a:spcPts val="0"/>
              </a:spcAft>
              <a:buSzPts val="1300"/>
              <a:buChar char="●"/>
            </a:pPr>
            <a:r>
              <a:rPr lang="en"/>
              <a:t>A brief </a:t>
            </a:r>
            <a:r>
              <a:rPr b="1" lang="en"/>
              <a:t>project title</a:t>
            </a:r>
            <a:endParaRPr b="1"/>
          </a:p>
          <a:p>
            <a:pPr indent="-298450" lvl="1" marL="914400" rtl="0" algn="l">
              <a:spcBef>
                <a:spcPts val="0"/>
              </a:spcBef>
              <a:spcAft>
                <a:spcPts val="0"/>
              </a:spcAft>
              <a:buSzPts val="1100"/>
              <a:buChar char="○"/>
            </a:pPr>
            <a:r>
              <a:rPr lang="en"/>
              <a:t>Should not exceed 10 words or so</a:t>
            </a:r>
            <a:endParaRPr/>
          </a:p>
          <a:p>
            <a:pPr indent="-311150" lvl="0" marL="457200" rtl="0" algn="l">
              <a:spcBef>
                <a:spcPts val="0"/>
              </a:spcBef>
              <a:spcAft>
                <a:spcPts val="0"/>
              </a:spcAft>
              <a:buSzPts val="1300"/>
              <a:buChar char="●"/>
            </a:pPr>
            <a:r>
              <a:rPr lang="en"/>
              <a:t>The </a:t>
            </a:r>
            <a:r>
              <a:rPr b="1" lang="en"/>
              <a:t>project proposal</a:t>
            </a:r>
            <a:r>
              <a:rPr lang="en"/>
              <a:t> that you submitted already</a:t>
            </a:r>
            <a:endParaRPr/>
          </a:p>
          <a:p>
            <a:pPr indent="-298450" lvl="1" marL="914400" rtl="0" algn="l">
              <a:spcBef>
                <a:spcPts val="0"/>
              </a:spcBef>
              <a:spcAft>
                <a:spcPts val="0"/>
              </a:spcAft>
              <a:buSzPts val="1100"/>
              <a:buChar char="○"/>
            </a:pPr>
            <a:r>
              <a:rPr lang="en"/>
              <a:t>Minor modifications are OK!</a:t>
            </a:r>
            <a:endParaRPr/>
          </a:p>
          <a:p>
            <a:pPr indent="-311150" lvl="0" marL="457200" rtl="0" algn="l">
              <a:spcBef>
                <a:spcPts val="0"/>
              </a:spcBef>
              <a:spcAft>
                <a:spcPts val="0"/>
              </a:spcAft>
              <a:buSzPts val="1300"/>
              <a:buChar char="●"/>
            </a:pPr>
            <a:r>
              <a:rPr lang="en"/>
              <a:t>A reference to your </a:t>
            </a:r>
            <a:r>
              <a:rPr b="1" lang="en"/>
              <a:t>data source</a:t>
            </a:r>
            <a:r>
              <a:rPr lang="en"/>
              <a:t>. If your data source is BigQuery public data, please try to find the original data source. Often times this information can be found under the details tab or you might be able to find it in the documentation page for the source.</a:t>
            </a:r>
            <a:endParaRPr/>
          </a:p>
          <a:p>
            <a:pPr indent="-311150" lvl="0" marL="457200" rtl="0" algn="l">
              <a:spcBef>
                <a:spcPts val="0"/>
              </a:spcBef>
              <a:spcAft>
                <a:spcPts val="0"/>
              </a:spcAft>
              <a:buSzPts val="1300"/>
              <a:buChar char="●"/>
            </a:pPr>
            <a:r>
              <a:rPr lang="en"/>
              <a:t>Your exploratory phase of the project within the notebook. Questions and answers to them and tables.</a:t>
            </a:r>
            <a:endParaRPr/>
          </a:p>
          <a:p>
            <a:pPr indent="-298450" lvl="1" marL="914400" rtl="0" algn="l">
              <a:spcBef>
                <a:spcPts val="0"/>
              </a:spcBef>
              <a:spcAft>
                <a:spcPts val="0"/>
              </a:spcAft>
              <a:buSzPts val="1100"/>
              <a:buChar char="○"/>
            </a:pPr>
            <a:r>
              <a:rPr lang="en"/>
              <a:t>Try to keep the notebook short and on point. Tell a story that one can follow along from top to </a:t>
            </a:r>
            <a:r>
              <a:rPr lang="en"/>
              <a:t>bottom</a:t>
            </a:r>
            <a:r>
              <a:rPr lang="en"/>
              <a:t>.</a:t>
            </a:r>
            <a:endParaRPr/>
          </a:p>
          <a:p>
            <a:pPr indent="-298450" lvl="1" marL="914400" rtl="0" algn="l">
              <a:spcBef>
                <a:spcPts val="0"/>
              </a:spcBef>
              <a:spcAft>
                <a:spcPts val="0"/>
              </a:spcAft>
              <a:buSzPts val="1100"/>
              <a:buChar char="○"/>
            </a:pPr>
            <a:r>
              <a:rPr lang="en"/>
              <a:t>A dashboard is not necessary for this phase but you will create one for the final presentation.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Turn</a:t>
            </a:r>
            <a:r>
              <a:rPr lang="en"/>
              <a:t> - Home Session</a:t>
            </a:r>
            <a:endParaRPr/>
          </a:p>
        </p:txBody>
      </p:sp>
      <p:sp>
        <p:nvSpPr>
          <p:cNvPr id="482" name="Google Shape;482;p42"/>
          <p:cNvSpPr txBox="1"/>
          <p:nvPr>
            <p:ph idx="1" type="body"/>
          </p:nvPr>
        </p:nvSpPr>
        <p:spPr>
          <a:xfrm>
            <a:off x="1303800" y="1990050"/>
            <a:ext cx="7278000" cy="2894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u="sng">
                <a:solidFill>
                  <a:schemeClr val="hlink"/>
                </a:solidFill>
                <a:latin typeface="Calibri"/>
                <a:ea typeface="Calibri"/>
                <a:cs typeface="Calibri"/>
                <a:sym typeface="Calibri"/>
                <a:hlinkClick r:id="rId3"/>
              </a:rPr>
              <a:t>QLab N</a:t>
            </a:r>
            <a:r>
              <a:rPr lang="en" sz="1200">
                <a:solidFill>
                  <a:srgbClr val="000000"/>
                </a:solidFill>
                <a:latin typeface="Calibri"/>
                <a:ea typeface="Calibri"/>
                <a:cs typeface="Calibri"/>
                <a:sym typeface="Calibri"/>
              </a:rPr>
              <a:t>: </a:t>
            </a:r>
            <a:r>
              <a:rPr b="1" lang="en" sz="1200">
                <a:solidFill>
                  <a:srgbClr val="000000"/>
                </a:solidFill>
                <a:latin typeface="Calibri"/>
                <a:ea typeface="Calibri"/>
                <a:cs typeface="Calibri"/>
                <a:sym typeface="Calibri"/>
              </a:rPr>
              <a:t>Ingesting New Datasets into BigQuery</a:t>
            </a:r>
            <a:r>
              <a:rPr lang="en" sz="1200">
                <a:solidFill>
                  <a:srgbClr val="000000"/>
                </a:solidFill>
                <a:latin typeface="Calibri"/>
                <a:ea typeface="Calibri"/>
                <a:cs typeface="Calibri"/>
                <a:sym typeface="Calibri"/>
              </a:rPr>
              <a:t> - 01:00</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05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rPr b="1" lang="en" sz="1200">
                <a:solidFill>
                  <a:srgbClr val="000000"/>
                </a:solidFill>
                <a:latin typeface="Calibri"/>
                <a:ea typeface="Calibri"/>
                <a:cs typeface="Calibri"/>
                <a:sym typeface="Calibri"/>
              </a:rPr>
              <a:t>What you will learn in this lab</a:t>
            </a:r>
            <a:endParaRPr b="1" sz="1200">
              <a:solidFill>
                <a:srgbClr val="000000"/>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How to ingest several types of datasets into tables inside of BigQuery</a:t>
            </a:r>
            <a:endParaRPr sz="1200">
              <a:solidFill>
                <a:srgbClr val="000000"/>
              </a:solidFill>
              <a:latin typeface="Calibri"/>
              <a:ea typeface="Calibri"/>
              <a:cs typeface="Calibri"/>
              <a:sym typeface="Calibri"/>
            </a:endParaRPr>
          </a:p>
          <a:p>
            <a:pPr indent="-304800" lvl="1" marL="914400" rtl="0" algn="l">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From a local file</a:t>
            </a:r>
            <a:endParaRPr sz="1200">
              <a:solidFill>
                <a:srgbClr val="000000"/>
              </a:solidFill>
              <a:latin typeface="Calibri"/>
              <a:ea typeface="Calibri"/>
              <a:cs typeface="Calibri"/>
              <a:sym typeface="Calibri"/>
            </a:endParaRPr>
          </a:p>
          <a:p>
            <a:pPr indent="-304800" lvl="1" marL="914400" rtl="0" algn="l">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From Cloud Storage</a:t>
            </a:r>
            <a:endParaRPr sz="1200">
              <a:solidFill>
                <a:srgbClr val="000000"/>
              </a:solidFill>
              <a:latin typeface="Calibri"/>
              <a:ea typeface="Calibri"/>
              <a:cs typeface="Calibri"/>
              <a:sym typeface="Calibri"/>
            </a:endParaRPr>
          </a:p>
          <a:p>
            <a:pPr indent="-304800" lvl="1" marL="914400" rtl="0" algn="l">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From Google Sheets</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b="1">
              <a:solidFill>
                <a:srgbClr val="CC0000"/>
              </a:solidFill>
            </a:endParaRPr>
          </a:p>
          <a:p>
            <a:pPr indent="0" lvl="0" marL="0" rtl="0" algn="l">
              <a:lnSpc>
                <a:spcPct val="100000"/>
              </a:lnSpc>
              <a:spcBef>
                <a:spcPts val="0"/>
              </a:spcBef>
              <a:spcAft>
                <a:spcPts val="0"/>
              </a:spcAft>
              <a:buNone/>
            </a:pPr>
            <a:r>
              <a:t/>
            </a:r>
            <a:endParaRPr b="1">
              <a:solidFill>
                <a:srgbClr val="CC0000"/>
              </a:solidFill>
            </a:endParaRPr>
          </a:p>
          <a:p>
            <a:pPr indent="0" lvl="0" marL="0" rtl="0" algn="l">
              <a:lnSpc>
                <a:spcPct val="100000"/>
              </a:lnSpc>
              <a:spcBef>
                <a:spcPts val="0"/>
              </a:spcBef>
              <a:spcAft>
                <a:spcPts val="0"/>
              </a:spcAft>
              <a:buNone/>
            </a:pPr>
            <a:r>
              <a:t/>
            </a:r>
            <a:endParaRPr sz="1200">
              <a:solidFill>
                <a:srgbClr val="000000"/>
              </a:solidFill>
              <a:latin typeface="Calibri"/>
              <a:ea typeface="Calibri"/>
              <a:cs typeface="Calibri"/>
              <a:sym typeface="Calibri"/>
            </a:endParaRPr>
          </a:p>
        </p:txBody>
      </p:sp>
      <p:pic>
        <p:nvPicPr>
          <p:cNvPr id="483" name="Google Shape;483;p42"/>
          <p:cNvPicPr preferRelativeResize="0"/>
          <p:nvPr/>
        </p:nvPicPr>
        <p:blipFill>
          <a:blip r:embed="rId4">
            <a:alphaModFix/>
          </a:blip>
          <a:stretch>
            <a:fillRect/>
          </a:stretch>
        </p:blipFill>
        <p:spPr>
          <a:xfrm>
            <a:off x="6478100" y="528121"/>
            <a:ext cx="1856200" cy="1701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Topics Covered</a:t>
            </a:r>
            <a:endParaRPr/>
          </a:p>
        </p:txBody>
      </p:sp>
      <p:sp>
        <p:nvSpPr>
          <p:cNvPr id="295" name="Google Shape;295;p16"/>
          <p:cNvSpPr txBox="1"/>
          <p:nvPr>
            <p:ph idx="1" type="body"/>
          </p:nvPr>
        </p:nvSpPr>
        <p:spPr>
          <a:xfrm>
            <a:off x="1303800" y="1990050"/>
            <a:ext cx="7030500" cy="2247900"/>
          </a:xfrm>
          <a:prstGeom prst="rect">
            <a:avLst/>
          </a:prstGeom>
        </p:spPr>
        <p:txBody>
          <a:bodyPr anchorCtr="0" anchor="t" bIns="91425" lIns="91425" spcFirstLastPara="1" rIns="91425" wrap="square" tIns="91425">
            <a:spAutoFit/>
          </a:bodyPr>
          <a:lstStyle/>
          <a:p>
            <a:pPr indent="-311150" lvl="0" marL="457200" marR="0" rtl="0" algn="l">
              <a:lnSpc>
                <a:spcPct val="115000"/>
              </a:lnSpc>
              <a:spcBef>
                <a:spcPts val="0"/>
              </a:spcBef>
              <a:spcAft>
                <a:spcPts val="0"/>
              </a:spcAft>
              <a:buSzPts val="1300"/>
              <a:buChar char="●"/>
            </a:pPr>
            <a:r>
              <a:rPr lang="en"/>
              <a:t>Data Studio</a:t>
            </a:r>
            <a:endParaRPr/>
          </a:p>
          <a:p>
            <a:pPr indent="-311150" lvl="0" marL="457200" marR="0" rtl="0" algn="l">
              <a:lnSpc>
                <a:spcPct val="115000"/>
              </a:lnSpc>
              <a:spcBef>
                <a:spcPts val="0"/>
              </a:spcBef>
              <a:spcAft>
                <a:spcPts val="0"/>
              </a:spcAft>
              <a:buSzPts val="1300"/>
              <a:buChar char="●"/>
            </a:pPr>
            <a:r>
              <a:rPr lang="en"/>
              <a:t>BigQuery dashboard</a:t>
            </a:r>
            <a:endParaRPr/>
          </a:p>
          <a:p>
            <a:pPr indent="-311150" lvl="0" marL="457200" marR="0" rtl="0" algn="l">
              <a:lnSpc>
                <a:spcPct val="115000"/>
              </a:lnSpc>
              <a:spcBef>
                <a:spcPts val="0"/>
              </a:spcBef>
              <a:spcAft>
                <a:spcPts val="0"/>
              </a:spcAft>
              <a:buSzPts val="1300"/>
              <a:buChar char="●"/>
            </a:pPr>
            <a:r>
              <a:rPr lang="en"/>
              <a:t>Ingesting New Datasets into BigQuery</a:t>
            </a:r>
            <a:endParaRPr/>
          </a:p>
          <a:p>
            <a:pPr indent="-298450" lvl="1" marL="914400" marR="0" rtl="0" algn="l">
              <a:lnSpc>
                <a:spcPct val="115000"/>
              </a:lnSpc>
              <a:spcBef>
                <a:spcPts val="0"/>
              </a:spcBef>
              <a:spcAft>
                <a:spcPts val="0"/>
              </a:spcAft>
              <a:buSzPts val="1100"/>
              <a:buChar char="○"/>
            </a:pPr>
            <a:r>
              <a:rPr lang="en"/>
              <a:t>From a local file</a:t>
            </a:r>
            <a:endParaRPr/>
          </a:p>
          <a:p>
            <a:pPr indent="-298450" lvl="1" marL="914400" marR="0" rtl="0" algn="l">
              <a:lnSpc>
                <a:spcPct val="115000"/>
              </a:lnSpc>
              <a:spcBef>
                <a:spcPts val="0"/>
              </a:spcBef>
              <a:spcAft>
                <a:spcPts val="0"/>
              </a:spcAft>
              <a:buSzPts val="1100"/>
              <a:buChar char="○"/>
            </a:pPr>
            <a:r>
              <a:rPr lang="en"/>
              <a:t>From Cloud Storage</a:t>
            </a:r>
            <a:endParaRPr/>
          </a:p>
          <a:p>
            <a:pPr indent="-298450" lvl="1" marL="914400" marR="0" rtl="0" algn="l">
              <a:lnSpc>
                <a:spcPct val="115000"/>
              </a:lnSpc>
              <a:spcBef>
                <a:spcPts val="0"/>
              </a:spcBef>
              <a:spcAft>
                <a:spcPts val="0"/>
              </a:spcAft>
              <a:buSzPts val="1100"/>
              <a:buChar char="○"/>
            </a:pPr>
            <a:r>
              <a:rPr lang="en"/>
              <a:t>From Google Sheets</a:t>
            </a:r>
            <a:endParaRPr/>
          </a:p>
          <a:p>
            <a:pPr indent="-311150" lvl="0" marL="457200" marR="0" rtl="0" algn="l">
              <a:lnSpc>
                <a:spcPct val="115000"/>
              </a:lnSpc>
              <a:spcBef>
                <a:spcPts val="0"/>
              </a:spcBef>
              <a:spcAft>
                <a:spcPts val="0"/>
              </a:spcAft>
              <a:buSzPts val="1300"/>
              <a:buChar char="●"/>
            </a:pPr>
            <a:r>
              <a:rPr lang="en"/>
              <a:t>SQL topics</a:t>
            </a:r>
            <a:endParaRPr/>
          </a:p>
          <a:p>
            <a:pPr indent="-298450" lvl="1" marL="914400" marR="0" rtl="0" algn="l">
              <a:lnSpc>
                <a:spcPct val="115000"/>
              </a:lnSpc>
              <a:spcBef>
                <a:spcPts val="0"/>
              </a:spcBef>
              <a:spcAft>
                <a:spcPts val="0"/>
              </a:spcAft>
              <a:buSzPts val="1100"/>
              <a:buChar char="○"/>
            </a:pPr>
            <a:r>
              <a:rPr lang="en"/>
              <a:t>INSERT</a:t>
            </a:r>
            <a:endParaRPr/>
          </a:p>
          <a:p>
            <a:pPr indent="-298450" lvl="1" marL="914400" marR="0" rtl="0" algn="l">
              <a:lnSpc>
                <a:spcPct val="115000"/>
              </a:lnSpc>
              <a:spcBef>
                <a:spcPts val="0"/>
              </a:spcBef>
              <a:spcAft>
                <a:spcPts val="0"/>
              </a:spcAft>
              <a:buSzPts val="1100"/>
              <a:buChar char="○"/>
            </a:pPr>
            <a:r>
              <a:rPr lang="en"/>
              <a:t>Unique keys</a:t>
            </a:r>
            <a:endParaRPr/>
          </a:p>
          <a:p>
            <a:pPr indent="-298450" lvl="1" marL="914400" marR="0" rtl="0" algn="l">
              <a:lnSpc>
                <a:spcPct val="115000"/>
              </a:lnSpc>
              <a:spcBef>
                <a:spcPts val="0"/>
              </a:spcBef>
              <a:spcAft>
                <a:spcPts val="0"/>
              </a:spcAft>
              <a:buSzPts val="1100"/>
              <a:buChar char="○"/>
            </a:pPr>
            <a:r>
              <a:rPr lang="en"/>
              <a:t>STRING_AGG()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Data Studio</a:t>
            </a:r>
            <a:endParaRPr/>
          </a:p>
        </p:txBody>
      </p:sp>
      <p:sp>
        <p:nvSpPr>
          <p:cNvPr id="301" name="Google Shape;301;p17"/>
          <p:cNvSpPr txBox="1"/>
          <p:nvPr>
            <p:ph idx="1" type="body"/>
          </p:nvPr>
        </p:nvSpPr>
        <p:spPr>
          <a:xfrm>
            <a:off x="1303800" y="1990050"/>
            <a:ext cx="36846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Visualize your data through highly configurable charts and tables</a:t>
            </a:r>
            <a:endParaRPr/>
          </a:p>
          <a:p>
            <a:pPr indent="-311150" lvl="0" marL="457200" rtl="0" algn="l">
              <a:spcBef>
                <a:spcPts val="0"/>
              </a:spcBef>
              <a:spcAft>
                <a:spcPts val="0"/>
              </a:spcAft>
              <a:buSzPts val="1300"/>
              <a:buChar char="●"/>
            </a:pPr>
            <a:r>
              <a:rPr lang="en"/>
              <a:t>Easily connect to a variety of data sources</a:t>
            </a:r>
            <a:endParaRPr/>
          </a:p>
          <a:p>
            <a:pPr indent="-311150" lvl="0" marL="457200" rtl="0" algn="l">
              <a:spcBef>
                <a:spcPts val="0"/>
              </a:spcBef>
              <a:spcAft>
                <a:spcPts val="0"/>
              </a:spcAft>
              <a:buSzPts val="1300"/>
              <a:buChar char="●"/>
            </a:pPr>
            <a:r>
              <a:rPr lang="en"/>
              <a:t>Share your reports with others in a similar way you share Google Docs</a:t>
            </a:r>
            <a:endParaRPr/>
          </a:p>
          <a:p>
            <a:pPr indent="-311150" lvl="0" marL="457200" rtl="0" algn="l">
              <a:spcBef>
                <a:spcPts val="0"/>
              </a:spcBef>
              <a:spcAft>
                <a:spcPts val="0"/>
              </a:spcAft>
              <a:buSzPts val="1300"/>
              <a:buChar char="●"/>
            </a:pPr>
            <a:r>
              <a:rPr lang="en"/>
              <a:t>Collaborate on reports with your team</a:t>
            </a:r>
            <a:endParaRPr/>
          </a:p>
        </p:txBody>
      </p:sp>
      <p:pic>
        <p:nvPicPr>
          <p:cNvPr id="302" name="Google Shape;302;p17"/>
          <p:cNvPicPr preferRelativeResize="0"/>
          <p:nvPr/>
        </p:nvPicPr>
        <p:blipFill>
          <a:blip r:embed="rId3">
            <a:alphaModFix/>
          </a:blip>
          <a:stretch>
            <a:fillRect/>
          </a:stretch>
        </p:blipFill>
        <p:spPr>
          <a:xfrm>
            <a:off x="4912200" y="1750275"/>
            <a:ext cx="3850799" cy="223667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a:t>
            </a:r>
            <a:endParaRPr/>
          </a:p>
        </p:txBody>
      </p:sp>
      <p:sp>
        <p:nvSpPr>
          <p:cNvPr id="308" name="Google Shape;308;p18"/>
          <p:cNvSpPr txBox="1"/>
          <p:nvPr>
            <p:ph idx="1" type="body"/>
          </p:nvPr>
        </p:nvSpPr>
        <p:spPr>
          <a:xfrm>
            <a:off x="1303800" y="1932075"/>
            <a:ext cx="7030500" cy="30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Studio provides over 100 types of connectors to plug in the data into a custom designed dashboard. To name a few:</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The fastest way to get started building dashboards is using the </a:t>
            </a:r>
            <a:r>
              <a:rPr b="1" lang="en"/>
              <a:t>sample datasets</a:t>
            </a:r>
            <a:r>
              <a:rPr lang="en"/>
              <a:t>.</a:t>
            </a:r>
            <a:endParaRPr/>
          </a:p>
          <a:p>
            <a:pPr indent="0" lvl="0" marL="0" rtl="0" algn="l">
              <a:spcBef>
                <a:spcPts val="1600"/>
              </a:spcBef>
              <a:spcAft>
                <a:spcPts val="0"/>
              </a:spcAft>
              <a:buNone/>
            </a:pPr>
            <a:r>
              <a:rPr lang="en"/>
              <a:t>Database connections are highly beneficial. We will create our own BigQuery database and learn how to query it and bring its result inside Data Studio.</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309" name="Google Shape;309;p18"/>
          <p:cNvSpPr txBox="1"/>
          <p:nvPr/>
        </p:nvSpPr>
        <p:spPr>
          <a:xfrm>
            <a:off x="1423825" y="2560950"/>
            <a:ext cx="2476200" cy="1399800"/>
          </a:xfrm>
          <a:prstGeom prst="rect">
            <a:avLst/>
          </a:prstGeom>
          <a:noFill/>
          <a:ln>
            <a:noFill/>
          </a:ln>
        </p:spPr>
        <p:txBody>
          <a:bodyPr anchorCtr="0" anchor="ctr" bIns="91425" lIns="91425" spcFirstLastPara="1" rIns="91425" wrap="square" tIns="91425">
            <a:noAutofit/>
          </a:bodyPr>
          <a:lstStyle/>
          <a:p>
            <a:pPr indent="-311150" lvl="0" marL="457200" marR="0" rtl="0" algn="l">
              <a:lnSpc>
                <a:spcPct val="115000"/>
              </a:lnSpc>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File upload</a:t>
            </a:r>
            <a:endParaRPr sz="1300">
              <a:solidFill>
                <a:schemeClr val="dk2"/>
              </a:solidFill>
              <a:latin typeface="Nunito"/>
              <a:ea typeface="Nunito"/>
              <a:cs typeface="Nunito"/>
              <a:sym typeface="Nunito"/>
            </a:endParaRPr>
          </a:p>
          <a:p>
            <a:pPr indent="-311150" lvl="0" marL="457200" marR="0" rtl="0" algn="l">
              <a:lnSpc>
                <a:spcPct val="115000"/>
              </a:lnSpc>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BigQuery</a:t>
            </a:r>
            <a:endParaRPr sz="1300">
              <a:solidFill>
                <a:schemeClr val="dk2"/>
              </a:solidFill>
              <a:latin typeface="Nunito"/>
              <a:ea typeface="Nunito"/>
              <a:cs typeface="Nunito"/>
              <a:sym typeface="Nunito"/>
            </a:endParaRPr>
          </a:p>
          <a:p>
            <a:pPr indent="-311150" lvl="0" marL="457200" marR="0" rtl="0" algn="l">
              <a:lnSpc>
                <a:spcPct val="115000"/>
              </a:lnSpc>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Google Sheets</a:t>
            </a:r>
            <a:endParaRPr sz="1300">
              <a:solidFill>
                <a:schemeClr val="dk2"/>
              </a:solidFill>
              <a:latin typeface="Nunito"/>
              <a:ea typeface="Nunito"/>
              <a:cs typeface="Nunito"/>
              <a:sym typeface="Nunito"/>
            </a:endParaRPr>
          </a:p>
          <a:p>
            <a:pPr indent="-311150" lvl="0" marL="457200" marR="0" rtl="0" algn="l">
              <a:lnSpc>
                <a:spcPct val="115000"/>
              </a:lnSpc>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MySQL</a:t>
            </a:r>
            <a:endParaRPr sz="1300">
              <a:solidFill>
                <a:schemeClr val="dk2"/>
              </a:solidFill>
              <a:latin typeface="Nunito"/>
              <a:ea typeface="Nunito"/>
              <a:cs typeface="Nunito"/>
              <a:sym typeface="Nunito"/>
            </a:endParaRPr>
          </a:p>
          <a:p>
            <a:pPr indent="-311150" lvl="0" marL="457200" marR="0" rtl="0" algn="l">
              <a:lnSpc>
                <a:spcPct val="115000"/>
              </a:lnSpc>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PostgreSQL</a:t>
            </a:r>
            <a:endParaRPr sz="1300">
              <a:solidFill>
                <a:schemeClr val="dk2"/>
              </a:solidFill>
              <a:latin typeface="Nunito"/>
              <a:ea typeface="Nunito"/>
              <a:cs typeface="Nunito"/>
              <a:sym typeface="Nunito"/>
            </a:endParaRPr>
          </a:p>
        </p:txBody>
      </p:sp>
      <p:sp>
        <p:nvSpPr>
          <p:cNvPr id="310" name="Google Shape;310;p18"/>
          <p:cNvSpPr txBox="1"/>
          <p:nvPr/>
        </p:nvSpPr>
        <p:spPr>
          <a:xfrm>
            <a:off x="4376700" y="2560950"/>
            <a:ext cx="3373200" cy="1399800"/>
          </a:xfrm>
          <a:prstGeom prst="rect">
            <a:avLst/>
          </a:prstGeom>
          <a:noFill/>
          <a:ln>
            <a:noFill/>
          </a:ln>
        </p:spPr>
        <p:txBody>
          <a:bodyPr anchorCtr="0" anchor="ctr" bIns="91425" lIns="91425" spcFirstLastPara="1" rIns="91425" wrap="square" tIns="91425">
            <a:noAutofit/>
          </a:bodyPr>
          <a:lstStyle/>
          <a:p>
            <a:pPr indent="-311150" lvl="0" marL="457200" marR="0" rtl="0" algn="l">
              <a:lnSpc>
                <a:spcPct val="115000"/>
              </a:lnSpc>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Google Analytics</a:t>
            </a:r>
            <a:endParaRPr sz="1300">
              <a:solidFill>
                <a:schemeClr val="dk2"/>
              </a:solidFill>
              <a:latin typeface="Nunito"/>
              <a:ea typeface="Nunito"/>
              <a:cs typeface="Nunito"/>
              <a:sym typeface="Nunito"/>
            </a:endParaRPr>
          </a:p>
          <a:p>
            <a:pPr indent="-311150" lvl="0" marL="457200" marR="0" rtl="0" algn="l">
              <a:lnSpc>
                <a:spcPct val="115000"/>
              </a:lnSpc>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Google Ads</a:t>
            </a:r>
            <a:endParaRPr sz="1300">
              <a:solidFill>
                <a:schemeClr val="dk2"/>
              </a:solidFill>
              <a:latin typeface="Nunito"/>
              <a:ea typeface="Nunito"/>
              <a:cs typeface="Nunito"/>
              <a:sym typeface="Nunito"/>
            </a:endParaRPr>
          </a:p>
          <a:p>
            <a:pPr indent="-311150" lvl="0" marL="457200" marR="0" rtl="0" algn="l">
              <a:lnSpc>
                <a:spcPct val="115000"/>
              </a:lnSpc>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Youtube Analytics</a:t>
            </a:r>
            <a:endParaRPr sz="1300">
              <a:solidFill>
                <a:schemeClr val="dk2"/>
              </a:solidFill>
              <a:latin typeface="Nunito"/>
              <a:ea typeface="Nunito"/>
              <a:cs typeface="Nunito"/>
              <a:sym typeface="Nunito"/>
            </a:endParaRPr>
          </a:p>
          <a:p>
            <a:pPr indent="-311150" lvl="0" marL="457200" marR="0" rtl="0" algn="l">
              <a:lnSpc>
                <a:spcPct val="115000"/>
              </a:lnSpc>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Facebook Ads</a:t>
            </a:r>
            <a:endParaRPr sz="1300">
              <a:solidFill>
                <a:schemeClr val="dk2"/>
              </a:solidFill>
              <a:latin typeface="Nunito"/>
              <a:ea typeface="Nunito"/>
              <a:cs typeface="Nunito"/>
              <a:sym typeface="Nunito"/>
            </a:endParaRPr>
          </a:p>
          <a:p>
            <a:pPr indent="-311150" lvl="0" marL="457200" marR="0" rtl="0" algn="l">
              <a:lnSpc>
                <a:spcPct val="115000"/>
              </a:lnSpc>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Salesforce</a:t>
            </a:r>
            <a:endParaRPr sz="1300">
              <a:solidFill>
                <a:schemeClr val="dk2"/>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1st Report</a:t>
            </a:r>
            <a:endParaRPr/>
          </a:p>
        </p:txBody>
      </p:sp>
      <p:sp>
        <p:nvSpPr>
          <p:cNvPr id="316" name="Google Shape;316;p19"/>
          <p:cNvSpPr txBox="1"/>
          <p:nvPr>
            <p:ph idx="1" type="body"/>
          </p:nvPr>
        </p:nvSpPr>
        <p:spPr>
          <a:xfrm>
            <a:off x="1303800" y="1990050"/>
            <a:ext cx="28866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a:t>
            </a:r>
            <a:r>
              <a:rPr b="1" lang="en"/>
              <a:t>My First Report - World Population</a:t>
            </a:r>
            <a:endParaRPr b="1"/>
          </a:p>
          <a:p>
            <a:pPr indent="0" lvl="0" marL="0" rtl="0" algn="l">
              <a:spcBef>
                <a:spcPts val="1600"/>
              </a:spcBef>
              <a:spcAft>
                <a:spcPts val="0"/>
              </a:spcAft>
              <a:buNone/>
            </a:pPr>
            <a:r>
              <a:t/>
            </a:r>
            <a:endParaRPr/>
          </a:p>
          <a:p>
            <a:pPr indent="0" lvl="0" marL="0" rtl="0" algn="l">
              <a:lnSpc>
                <a:spcPct val="140000"/>
              </a:lnSpc>
              <a:spcBef>
                <a:spcPts val="1600"/>
              </a:spcBef>
              <a:spcAft>
                <a:spcPts val="1600"/>
              </a:spcAft>
              <a:buNone/>
            </a:pPr>
            <a:r>
              <a:rPr lang="en" sz="1400">
                <a:solidFill>
                  <a:srgbClr val="000000"/>
                </a:solidFill>
                <a:latin typeface="Open Sans"/>
                <a:ea typeface="Open Sans"/>
                <a:cs typeface="Open Sans"/>
                <a:sym typeface="Open Sans"/>
              </a:rPr>
              <a:t>For view access to the dashboard click </a:t>
            </a:r>
            <a:r>
              <a:rPr lang="en" sz="1400" u="sng">
                <a:solidFill>
                  <a:srgbClr val="57BB8A"/>
                </a:solidFill>
                <a:latin typeface="Open Sans"/>
                <a:ea typeface="Open Sans"/>
                <a:cs typeface="Open Sans"/>
                <a:sym typeface="Open Sans"/>
                <a:hlinkClick r:id="rId3">
                  <a:extLst>
                    <a:ext uri="{A12FA001-AC4F-418D-AE19-62706E023703}">
                      <ahyp:hlinkClr val="tx"/>
                    </a:ext>
                  </a:extLst>
                </a:hlinkClick>
              </a:rPr>
              <a:t>here</a:t>
            </a:r>
            <a:r>
              <a:rPr lang="en" sz="1400">
                <a:solidFill>
                  <a:srgbClr val="000000"/>
                </a:solidFill>
                <a:latin typeface="Open Sans"/>
                <a:ea typeface="Open Sans"/>
                <a:cs typeface="Open Sans"/>
                <a:sym typeface="Open Sans"/>
              </a:rPr>
              <a:t>!</a:t>
            </a:r>
            <a:endParaRPr/>
          </a:p>
        </p:txBody>
      </p:sp>
      <p:pic>
        <p:nvPicPr>
          <p:cNvPr id="317" name="Google Shape;317;p19"/>
          <p:cNvPicPr preferRelativeResize="0"/>
          <p:nvPr/>
        </p:nvPicPr>
        <p:blipFill rotWithShape="1">
          <a:blip r:embed="rId4">
            <a:alphaModFix/>
          </a:blip>
          <a:srcRect b="169" l="0" r="0" t="169"/>
          <a:stretch/>
        </p:blipFill>
        <p:spPr>
          <a:xfrm>
            <a:off x="4244700" y="1317625"/>
            <a:ext cx="4582958" cy="34350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Studio in Action</a:t>
            </a:r>
            <a:endParaRPr/>
          </a:p>
        </p:txBody>
      </p:sp>
      <p:sp>
        <p:nvSpPr>
          <p:cNvPr id="323" name="Google Shape;323;p20"/>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now recreate the </a:t>
            </a:r>
            <a:r>
              <a:rPr lang="en" u="sng">
                <a:solidFill>
                  <a:schemeClr val="hlink"/>
                </a:solidFill>
                <a:hlinkClick r:id="rId3"/>
              </a:rPr>
              <a:t>World Population dashboard</a:t>
            </a:r>
            <a:r>
              <a:rPr lang="en"/>
              <a:t>.</a:t>
            </a:r>
            <a:endParaRPr/>
          </a:p>
          <a:p>
            <a:pPr indent="0" lvl="0" marL="0" rtl="0" algn="l">
              <a:spcBef>
                <a:spcPts val="1600"/>
              </a:spcBef>
              <a:spcAft>
                <a:spcPts val="1600"/>
              </a:spcAft>
              <a:buNone/>
            </a:pPr>
            <a:r>
              <a:rPr lang="en"/>
              <a:t>Go to </a:t>
            </a:r>
            <a:r>
              <a:rPr lang="en" u="sng">
                <a:solidFill>
                  <a:schemeClr val="hlink"/>
                </a:solidFill>
                <a:hlinkClick r:id="rId4"/>
              </a:rPr>
              <a:t>datastudio.google.com</a:t>
            </a:r>
            <a:r>
              <a:rPr lang="en"/>
              <a:t> and follow along.</a:t>
            </a:r>
            <a:endParaRPr/>
          </a:p>
        </p:txBody>
      </p:sp>
      <p:pic>
        <p:nvPicPr>
          <p:cNvPr id="324" name="Google Shape;324;p20"/>
          <p:cNvPicPr preferRelativeResize="0"/>
          <p:nvPr/>
        </p:nvPicPr>
        <p:blipFill rotWithShape="1">
          <a:blip r:embed="rId5">
            <a:alphaModFix/>
          </a:blip>
          <a:srcRect b="169" l="0" r="0" t="169"/>
          <a:stretch/>
        </p:blipFill>
        <p:spPr>
          <a:xfrm>
            <a:off x="3201689" y="2488550"/>
            <a:ext cx="3234725" cy="2424548"/>
          </a:xfrm>
          <a:prstGeom prst="rect">
            <a:avLst/>
          </a:prstGeom>
          <a:noFill/>
          <a:ln>
            <a:noFill/>
          </a:ln>
          <a:effectLst>
            <a:outerShdw blurRad="57150" rotWithShape="0" algn="bl" dir="5400000" dist="19050">
              <a:srgbClr val="000000">
                <a:alpha val="50000"/>
              </a:srgbClr>
            </a:outerShdw>
          </a:effectLst>
        </p:spPr>
      </p:pic>
      <p:pic>
        <p:nvPicPr>
          <p:cNvPr id="325" name="Google Shape;325;p20"/>
          <p:cNvPicPr preferRelativeResize="0"/>
          <p:nvPr/>
        </p:nvPicPr>
        <p:blipFill>
          <a:blip r:embed="rId6">
            <a:alphaModFix/>
          </a:blip>
          <a:stretch>
            <a:fillRect/>
          </a:stretch>
        </p:blipFill>
        <p:spPr>
          <a:xfrm>
            <a:off x="7018000" y="539450"/>
            <a:ext cx="1450600" cy="14506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Step-by-Step Tutorial</a:t>
            </a:r>
            <a:endParaRPr/>
          </a:p>
        </p:txBody>
      </p:sp>
      <p:sp>
        <p:nvSpPr>
          <p:cNvPr id="331" name="Google Shape;331;p21"/>
          <p:cNvSpPr txBox="1"/>
          <p:nvPr>
            <p:ph idx="1" type="body"/>
          </p:nvPr>
        </p:nvSpPr>
        <p:spPr>
          <a:xfrm>
            <a:off x="1303800" y="1990050"/>
            <a:ext cx="41373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start with Data Studio’s tutorial</a:t>
            </a:r>
            <a:endParaRPr/>
          </a:p>
          <a:p>
            <a:pPr indent="0" lvl="0" marL="0" rtl="0" algn="l">
              <a:spcBef>
                <a:spcPts val="1600"/>
              </a:spcBef>
              <a:spcAft>
                <a:spcPts val="0"/>
              </a:spcAft>
              <a:buNone/>
            </a:pPr>
            <a:r>
              <a:rPr lang="en"/>
              <a:t>To get to this report click </a:t>
            </a:r>
            <a:r>
              <a:rPr lang="en" u="sng">
                <a:solidFill>
                  <a:schemeClr val="hlink"/>
                </a:solidFill>
                <a:hlinkClick r:id="rId3"/>
              </a:rPr>
              <a:t>here</a:t>
            </a:r>
            <a:r>
              <a:rPr lang="en"/>
              <a:t> and follow the instructions!</a:t>
            </a:r>
            <a:endParaRPr/>
          </a:p>
          <a:p>
            <a:pPr indent="0" lvl="0" marL="0" rtl="0" algn="l">
              <a:spcBef>
                <a:spcPts val="1600"/>
              </a:spcBef>
              <a:spcAft>
                <a:spcPts val="1600"/>
              </a:spcAft>
              <a:buNone/>
            </a:pPr>
            <a:r>
              <a:rPr lang="en"/>
              <a:t>Time: ~20 minutes</a:t>
            </a:r>
            <a:endParaRPr/>
          </a:p>
        </p:txBody>
      </p:sp>
      <p:pic>
        <p:nvPicPr>
          <p:cNvPr id="332" name="Google Shape;332;p21"/>
          <p:cNvPicPr preferRelativeResize="0"/>
          <p:nvPr/>
        </p:nvPicPr>
        <p:blipFill>
          <a:blip r:embed="rId4">
            <a:alphaModFix/>
          </a:blip>
          <a:stretch>
            <a:fillRect/>
          </a:stretch>
        </p:blipFill>
        <p:spPr>
          <a:xfrm>
            <a:off x="4925100" y="1810864"/>
            <a:ext cx="3845777" cy="28558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