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
      <p:font typeface="Roboto Mono"/>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6.xml"/><Relationship Id="rId42" Type="http://schemas.openxmlformats.org/officeDocument/2006/relationships/font" Target="fonts/OpenSans-regular.fntdata"/><Relationship Id="rId41" Type="http://schemas.openxmlformats.org/officeDocument/2006/relationships/font" Target="fonts/RobotoMono-boldItalic.fntdata"/><Relationship Id="rId22" Type="http://schemas.openxmlformats.org/officeDocument/2006/relationships/slide" Target="slides/slide18.xml"/><Relationship Id="rId44" Type="http://schemas.openxmlformats.org/officeDocument/2006/relationships/font" Target="fonts/OpenSans-italic.fntdata"/><Relationship Id="rId21" Type="http://schemas.openxmlformats.org/officeDocument/2006/relationships/slide" Target="slides/slide17.xml"/><Relationship Id="rId43" Type="http://schemas.openxmlformats.org/officeDocument/2006/relationships/font" Target="fonts/OpenSans-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37" Type="http://schemas.openxmlformats.org/officeDocument/2006/relationships/font" Target="fonts/MavenPro-bold.fntdata"/><Relationship Id="rId14" Type="http://schemas.openxmlformats.org/officeDocument/2006/relationships/slide" Target="slides/slide10.xml"/><Relationship Id="rId36" Type="http://schemas.openxmlformats.org/officeDocument/2006/relationships/font" Target="fonts/MavenPro-regular.fntdata"/><Relationship Id="rId17" Type="http://schemas.openxmlformats.org/officeDocument/2006/relationships/slide" Target="slides/slide13.xml"/><Relationship Id="rId39" Type="http://schemas.openxmlformats.org/officeDocument/2006/relationships/font" Target="fonts/RobotoMono-bold.fntdata"/><Relationship Id="rId16" Type="http://schemas.openxmlformats.org/officeDocument/2006/relationships/slide" Target="slides/slide12.xml"/><Relationship Id="rId38" Type="http://schemas.openxmlformats.org/officeDocument/2006/relationships/font" Target="fonts/RobotoMon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ea9ff783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ea9ff783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5ea9ff783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ea9ff783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5ea9ff78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ea9ff78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5ea9ff78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ea9ff78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ea9ff783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ea9ff78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5ea617a5c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ea617a5c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5ea617a5c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ea617a5c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5ea617a5c5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ea617a5c5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5e6c1a892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e6c1a892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5ea617a5c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ea617a5c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3fef4faf0_4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3fef4faf0_4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5ea617a5c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ea617a5c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ea617a5c5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ea617a5c5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5ea617a5c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ea617a5c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5ea617a5c5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ea617a5c5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5eeeb31a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eeeb31a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5ea9ff783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ea9ff783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5ea9ff783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ea9ff783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5da89880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da89880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db28104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db28104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ea617a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ea617a5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ea9ff78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ea9ff78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5ea9ff78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ea9ff78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ea9ff78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ea9ff78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5ea9ff78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ea9ff78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5ea9ff78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ea9ff78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loud.google.com/dataprep/docs/html/Supported-Time-Zone-Values_6619418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loud.google.com/bigquery/docs/reference/standard-sql/date_funct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hyperlink" Target="https://docs.google.com/document/d/1lw23o_nZsM5Cx8z_e9LTXiUAa713Z6Cs7l9YPFHKEG4/edit?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oogle.qwiklabs.com/focuses/3638?parent=catalog" TargetMode="Externa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oogle.qwiklabs.com/focuses/3640?parent=catalog" TargetMode="Externa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oogle.qwiklabs.com/focuses/3694?parent=catalog" TargetMode="External"/><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hyperlink" Target="https://docs.google.com/spreadsheets/d/1qs58x9jK71-853n8H49FIUftJvQ0iHRUXnYRYQcVBmY/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1277975"/>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Analytics </a:t>
            </a:r>
            <a:endParaRPr/>
          </a:p>
          <a:p>
            <a:pPr indent="0" lvl="0" marL="0" rtl="0" algn="l">
              <a:spcBef>
                <a:spcPts val="0"/>
              </a:spcBef>
              <a:spcAft>
                <a:spcPts val="0"/>
              </a:spcAft>
              <a:buNone/>
            </a:pPr>
            <a:r>
              <a:rPr lang="en"/>
              <a:t>Toolbox - </a:t>
            </a:r>
            <a:r>
              <a:rPr lang="en" sz="3000"/>
              <a:t>BA</a:t>
            </a:r>
            <a:r>
              <a:rPr lang="en" sz="3000"/>
              <a:t>775</a:t>
            </a:r>
            <a:endParaRPr sz="3000"/>
          </a:p>
          <a:p>
            <a:pPr indent="0" lvl="0" marL="0" rtl="0" algn="l">
              <a:spcBef>
                <a:spcPts val="0"/>
              </a:spcBef>
              <a:spcAft>
                <a:spcPts val="0"/>
              </a:spcAft>
              <a:buNone/>
            </a:pPr>
            <a:r>
              <a:rPr i="1" lang="en" sz="2400">
                <a:solidFill>
                  <a:srgbClr val="B7B7B7"/>
                </a:solidFill>
              </a:rPr>
              <a:t>Summer 2021</a:t>
            </a:r>
            <a:endParaRPr i="1" sz="2400">
              <a:solidFill>
                <a:srgbClr val="B7B7B7"/>
              </a:solidFill>
            </a:endParaRPr>
          </a:p>
          <a:p>
            <a:pPr indent="0" lvl="0" marL="0" rtl="0" algn="l">
              <a:spcBef>
                <a:spcPts val="0"/>
              </a:spcBef>
              <a:spcAft>
                <a:spcPts val="0"/>
              </a:spcAft>
              <a:buNone/>
            </a:pPr>
            <a:r>
              <a:t/>
            </a:r>
            <a:endParaRPr b="0" sz="1800"/>
          </a:p>
          <a:p>
            <a:pPr indent="0" lvl="0" marL="0" rtl="0" algn="l">
              <a:spcBef>
                <a:spcPts val="0"/>
              </a:spcBef>
              <a:spcAft>
                <a:spcPts val="0"/>
              </a:spcAft>
              <a:buNone/>
            </a:pPr>
            <a:r>
              <a:rPr b="0" lang="en" sz="1800"/>
              <a:t>Lecture 07</a:t>
            </a:r>
            <a:endParaRPr b="0" sz="1800"/>
          </a:p>
        </p:txBody>
      </p:sp>
      <p:sp>
        <p:nvSpPr>
          <p:cNvPr id="278" name="Google Shape;278;p13"/>
          <p:cNvSpPr txBox="1"/>
          <p:nvPr>
            <p:ph idx="1" type="subTitle"/>
          </p:nvPr>
        </p:nvSpPr>
        <p:spPr>
          <a:xfrm>
            <a:off x="311700" y="37485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Mohammad Soltanieh-ha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LEFT</a:t>
            </a:r>
            <a:r>
              <a:rPr lang="en">
                <a:solidFill>
                  <a:srgbClr val="BF9000"/>
                </a:solidFill>
              </a:rPr>
              <a:t> </a:t>
            </a:r>
            <a:r>
              <a:rPr lang="en">
                <a:solidFill>
                  <a:srgbClr val="999999"/>
                </a:solidFill>
              </a:rPr>
              <a:t>[OUTER]</a:t>
            </a:r>
            <a:r>
              <a:rPr lang="en">
                <a:solidFill>
                  <a:srgbClr val="BF9000"/>
                </a:solidFill>
              </a:rPr>
              <a:t> </a:t>
            </a:r>
            <a:r>
              <a:rPr lang="en"/>
              <a:t>JOIN</a:t>
            </a:r>
            <a:endParaRPr>
              <a:solidFill>
                <a:srgbClr val="BF9000"/>
              </a:solidFill>
            </a:endParaRPr>
          </a:p>
        </p:txBody>
      </p:sp>
      <p:sp>
        <p:nvSpPr>
          <p:cNvPr id="338" name="Google Shape;338;p22"/>
          <p:cNvSpPr txBox="1"/>
          <p:nvPr>
            <p:ph idx="1" type="body"/>
          </p:nvPr>
        </p:nvSpPr>
        <p:spPr>
          <a:xfrm>
            <a:off x="1417700" y="1634400"/>
            <a:ext cx="3850500" cy="30861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3367D6"/>
                </a:solidFill>
                <a:highlight>
                  <a:srgbClr val="FFFFFE"/>
                </a:highlight>
                <a:latin typeface="Roboto Mono"/>
                <a:ea typeface="Roboto Mono"/>
                <a:cs typeface="Roboto Mono"/>
                <a:sym typeface="Roboto Mono"/>
              </a:rPr>
              <a:t>SELECT</a:t>
            </a:r>
            <a:endParaRPr>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A.</a:t>
            </a:r>
            <a:r>
              <a:rPr lang="en">
                <a:solidFill>
                  <a:srgbClr val="37474F"/>
                </a:solidFill>
                <a:highlight>
                  <a:srgbClr val="FFFFFE"/>
                </a:highlight>
                <a:latin typeface="Roboto Mono"/>
                <a:ea typeface="Roboto Mono"/>
                <a:cs typeface="Roboto Mono"/>
                <a:sym typeface="Roboto Mono"/>
              </a:rPr>
              <a:t>*</a:t>
            </a:r>
            <a:r>
              <a:rPr lang="en">
                <a:solidFill>
                  <a:srgbClr val="000000"/>
                </a:solidFill>
                <a:highlight>
                  <a:srgbClr val="FFFFFE"/>
                </a:highlight>
                <a:latin typeface="Roboto Mono"/>
                <a:ea typeface="Roboto Mono"/>
                <a:cs typeface="Roboto Mono"/>
                <a:sym typeface="Roboto Mono"/>
              </a:rPr>
              <a:t>,</a:t>
            </a:r>
            <a:endParaRPr>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B.CustomerID,</a:t>
            </a:r>
            <a:endParaRPr>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B.Quantity,</a:t>
            </a:r>
            <a:endParaRPr>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B.</a:t>
            </a:r>
            <a:r>
              <a:rPr lang="en">
                <a:solidFill>
                  <a:srgbClr val="3367D6"/>
                </a:solidFill>
                <a:highlight>
                  <a:srgbClr val="FFFFFE"/>
                </a:highlight>
                <a:latin typeface="Roboto Mono"/>
                <a:ea typeface="Roboto Mono"/>
                <a:cs typeface="Roboto Mono"/>
                <a:sym typeface="Roboto Mono"/>
              </a:rPr>
              <a:t>Date</a:t>
            </a:r>
            <a:endParaRPr>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3367D6"/>
                </a:solidFill>
                <a:highlight>
                  <a:srgbClr val="FFFFFE"/>
                </a:highlight>
                <a:latin typeface="Roboto Mono"/>
                <a:ea typeface="Roboto Mono"/>
                <a:cs typeface="Roboto Mono"/>
                <a:sym typeface="Roboto Mono"/>
              </a:rPr>
              <a:t>FROM</a:t>
            </a:r>
            <a:endParaRPr>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a:t>
            </a:r>
            <a:r>
              <a:rPr lang="en">
                <a:solidFill>
                  <a:srgbClr val="0D904F"/>
                </a:solidFill>
                <a:highlight>
                  <a:srgbClr val="FFFFFE"/>
                </a:highlight>
                <a:latin typeface="Roboto Mono"/>
                <a:ea typeface="Roboto Mono"/>
                <a:cs typeface="Roboto Mono"/>
                <a:sym typeface="Roboto Mono"/>
              </a:rPr>
              <a:t>`ba-770.public.product_info`</a:t>
            </a:r>
            <a:r>
              <a:rPr lang="en">
                <a:solidFill>
                  <a:srgbClr val="000000"/>
                </a:solidFill>
                <a:highlight>
                  <a:srgbClr val="FFFFFE"/>
                </a:highlight>
                <a:latin typeface="Roboto Mono"/>
                <a:ea typeface="Roboto Mono"/>
                <a:cs typeface="Roboto Mono"/>
                <a:sym typeface="Roboto Mono"/>
              </a:rPr>
              <a:t> A</a:t>
            </a:r>
            <a:endParaRPr>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a:solidFill>
                  <a:srgbClr val="3367D6"/>
                </a:solidFill>
                <a:highlight>
                  <a:srgbClr val="FFFFFE"/>
                </a:highlight>
                <a:latin typeface="Roboto Mono"/>
                <a:ea typeface="Roboto Mono"/>
                <a:cs typeface="Roboto Mono"/>
                <a:sym typeface="Roboto Mono"/>
              </a:rPr>
              <a:t>LEFT</a:t>
            </a:r>
            <a:r>
              <a:rPr b="1" lang="en">
                <a:solidFill>
                  <a:srgbClr val="000000"/>
                </a:solidFill>
                <a:highlight>
                  <a:srgbClr val="FFFFFE"/>
                </a:highlight>
                <a:latin typeface="Roboto Mono"/>
                <a:ea typeface="Roboto Mono"/>
                <a:cs typeface="Roboto Mono"/>
                <a:sym typeface="Roboto Mono"/>
              </a:rPr>
              <a:t> </a:t>
            </a:r>
            <a:r>
              <a:rPr b="1" lang="en">
                <a:solidFill>
                  <a:srgbClr val="3367D6"/>
                </a:solidFill>
                <a:highlight>
                  <a:srgbClr val="FFFFFE"/>
                </a:highlight>
                <a:latin typeface="Roboto Mono"/>
                <a:ea typeface="Roboto Mono"/>
                <a:cs typeface="Roboto Mono"/>
                <a:sym typeface="Roboto Mono"/>
              </a:rPr>
              <a:t>JOIN</a:t>
            </a:r>
            <a:endParaRPr b="1">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a:t>
            </a:r>
            <a:r>
              <a:rPr lang="en">
                <a:solidFill>
                  <a:srgbClr val="0D904F"/>
                </a:solidFill>
                <a:highlight>
                  <a:srgbClr val="FFFFFE"/>
                </a:highlight>
                <a:latin typeface="Roboto Mono"/>
                <a:ea typeface="Roboto Mono"/>
                <a:cs typeface="Roboto Mono"/>
                <a:sym typeface="Roboto Mono"/>
              </a:rPr>
              <a:t>`ba-770.public.transactions`</a:t>
            </a:r>
            <a:r>
              <a:rPr lang="en">
                <a:solidFill>
                  <a:srgbClr val="000000"/>
                </a:solidFill>
                <a:highlight>
                  <a:srgbClr val="FFFFFE"/>
                </a:highlight>
                <a:latin typeface="Roboto Mono"/>
                <a:ea typeface="Roboto Mono"/>
                <a:cs typeface="Roboto Mono"/>
                <a:sym typeface="Roboto Mono"/>
              </a:rPr>
              <a:t> B</a:t>
            </a:r>
            <a:endParaRPr>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a:solidFill>
                  <a:srgbClr val="3367D6"/>
                </a:solidFill>
                <a:highlight>
                  <a:srgbClr val="FFFFFE"/>
                </a:highlight>
                <a:latin typeface="Roboto Mono"/>
                <a:ea typeface="Roboto Mono"/>
                <a:cs typeface="Roboto Mono"/>
                <a:sym typeface="Roboto Mono"/>
              </a:rPr>
              <a:t>ON</a:t>
            </a:r>
            <a:r>
              <a:rPr lang="en">
                <a:solidFill>
                  <a:srgbClr val="000000"/>
                </a:solidFill>
                <a:highlight>
                  <a:srgbClr val="FFFFFE"/>
                </a:highlight>
                <a:latin typeface="Roboto Mono"/>
                <a:ea typeface="Roboto Mono"/>
                <a:cs typeface="Roboto Mono"/>
                <a:sym typeface="Roboto Mono"/>
              </a:rPr>
              <a:t> A.</a:t>
            </a:r>
            <a:r>
              <a:rPr lang="en">
                <a:solidFill>
                  <a:srgbClr val="800000"/>
                </a:solidFill>
                <a:highlight>
                  <a:srgbClr val="FFFFFE"/>
                </a:highlight>
                <a:latin typeface="Roboto Mono"/>
                <a:ea typeface="Roboto Mono"/>
                <a:cs typeface="Roboto Mono"/>
                <a:sym typeface="Roboto Mono"/>
              </a:rPr>
              <a:t>ID</a:t>
            </a:r>
            <a:r>
              <a:rPr lang="en">
                <a:solidFill>
                  <a:srgbClr val="000000"/>
                </a:solidFill>
                <a:highlight>
                  <a:srgbClr val="FFFFFE"/>
                </a:highlight>
                <a:latin typeface="Roboto Mono"/>
                <a:ea typeface="Roboto Mono"/>
                <a:cs typeface="Roboto Mono"/>
                <a:sym typeface="Roboto Mono"/>
              </a:rPr>
              <a:t> = B.ProductID</a:t>
            </a:r>
            <a:endParaRPr sz="1800">
              <a:solidFill>
                <a:srgbClr val="000000"/>
              </a:solidFill>
              <a:highlight>
                <a:srgbClr val="F3F3F3"/>
              </a:highlight>
              <a:latin typeface="Open Sans"/>
              <a:ea typeface="Open Sans"/>
              <a:cs typeface="Open Sans"/>
              <a:sym typeface="Open Sans"/>
            </a:endParaRPr>
          </a:p>
        </p:txBody>
      </p:sp>
      <p:sp>
        <p:nvSpPr>
          <p:cNvPr id="339" name="Google Shape;339;p22"/>
          <p:cNvSpPr txBox="1"/>
          <p:nvPr/>
        </p:nvSpPr>
        <p:spPr>
          <a:xfrm>
            <a:off x="4907225" y="2083350"/>
            <a:ext cx="3850500" cy="2474400"/>
          </a:xfrm>
          <a:prstGeom prst="rect">
            <a:avLst/>
          </a:prstGeom>
          <a:noFill/>
          <a:ln>
            <a:noFill/>
          </a:ln>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SzPts val="1400"/>
              <a:buFont typeface="Open Sans"/>
              <a:buChar char="●"/>
            </a:pPr>
            <a:r>
              <a:rPr lang="en">
                <a:latin typeface="Open Sans"/>
                <a:ea typeface="Open Sans"/>
                <a:cs typeface="Open Sans"/>
                <a:sym typeface="Open Sans"/>
              </a:rPr>
              <a:t>Returns all the products from table A with their corresponding transactions (even if there is none). It also appends additional columns from table B: CustomerID, Quantity, Date.</a:t>
            </a:r>
            <a:endParaRPr>
              <a:latin typeface="Open Sans"/>
              <a:ea typeface="Open Sans"/>
              <a:cs typeface="Open Sans"/>
              <a:sym typeface="Open Sans"/>
            </a:endParaRPr>
          </a:p>
          <a:p>
            <a:pPr indent="-317500" lvl="0" marL="457200" rtl="0" algn="l">
              <a:lnSpc>
                <a:spcPct val="140000"/>
              </a:lnSpc>
              <a:spcBef>
                <a:spcPts val="0"/>
              </a:spcBef>
              <a:spcAft>
                <a:spcPts val="0"/>
              </a:spcAft>
              <a:buSzPts val="1400"/>
              <a:buFont typeface="Open Sans"/>
              <a:buChar char="●"/>
            </a:pPr>
            <a:r>
              <a:rPr lang="en">
                <a:latin typeface="Open Sans"/>
                <a:ea typeface="Open Sans"/>
                <a:cs typeface="Open Sans"/>
                <a:sym typeface="Open Sans"/>
              </a:rPr>
              <a:t>The LEFT OUTER JOIN (or simply LEFT JOIN) selects all rows from the left table and brings additional column(s) from the table on the right.</a:t>
            </a:r>
            <a:endParaRPr>
              <a:latin typeface="Open Sans"/>
              <a:ea typeface="Open Sans"/>
              <a:cs typeface="Open Sans"/>
              <a:sym typeface="Open Sans"/>
            </a:endParaRPr>
          </a:p>
        </p:txBody>
      </p:sp>
      <p:pic>
        <p:nvPicPr>
          <p:cNvPr id="340" name="Google Shape;340;p22"/>
          <p:cNvPicPr preferRelativeResize="0"/>
          <p:nvPr/>
        </p:nvPicPr>
        <p:blipFill rotWithShape="1">
          <a:blip r:embed="rId3">
            <a:alphaModFix/>
          </a:blip>
          <a:srcRect b="5019" l="0" r="0" t="5019"/>
          <a:stretch/>
        </p:blipFill>
        <p:spPr>
          <a:xfrm>
            <a:off x="4735150" y="315926"/>
            <a:ext cx="4097151" cy="1558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a:t>
            </a:r>
            <a:r>
              <a:rPr lang="en">
                <a:solidFill>
                  <a:srgbClr val="999999"/>
                </a:solidFill>
              </a:rPr>
              <a:t>[OUTER]</a:t>
            </a:r>
            <a:r>
              <a:rPr lang="en"/>
              <a:t> JOIN</a:t>
            </a:r>
            <a:endParaRPr/>
          </a:p>
        </p:txBody>
      </p:sp>
      <p:sp>
        <p:nvSpPr>
          <p:cNvPr id="346" name="Google Shape;346;p23"/>
          <p:cNvSpPr txBox="1"/>
          <p:nvPr>
            <p:ph idx="1" type="body"/>
          </p:nvPr>
        </p:nvSpPr>
        <p:spPr>
          <a:xfrm>
            <a:off x="1303800" y="1990050"/>
            <a:ext cx="7030500" cy="85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result of a RIGHT OUTER JOIN (or simply RIGHT JOIN) is similar and symmetric to that of LEFT OUTER JOIN. You can get the same output if you change LEFT to RIGHT and replace the position of the tables in the JOIN statement. The following joins are equivalent:</a:t>
            </a:r>
            <a:endParaRPr/>
          </a:p>
        </p:txBody>
      </p:sp>
      <p:sp>
        <p:nvSpPr>
          <p:cNvPr id="347" name="Google Shape;347;p23"/>
          <p:cNvSpPr txBox="1"/>
          <p:nvPr/>
        </p:nvSpPr>
        <p:spPr>
          <a:xfrm>
            <a:off x="1302900" y="3138700"/>
            <a:ext cx="3733800" cy="1369800"/>
          </a:xfrm>
          <a:prstGeom prst="rect">
            <a:avLst/>
          </a:prstGeom>
          <a:noFill/>
          <a:ln>
            <a:noFill/>
          </a:ln>
        </p:spPr>
        <p:txBody>
          <a:bodyPr anchorCtr="0" anchor="ctr" bIns="91425" lIns="91425" spcFirstLastPara="1" rIns="91425" wrap="square" tIns="91425">
            <a:spAutoFit/>
          </a:bodyPr>
          <a:lstStyle/>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SELECT</a:t>
            </a:r>
            <a:r>
              <a:rPr lang="en" sz="1100">
                <a:highlight>
                  <a:srgbClr val="FFFFFE"/>
                </a:highlight>
                <a:latin typeface="Roboto Mono"/>
                <a:ea typeface="Roboto Mono"/>
                <a:cs typeface="Roboto Mono"/>
                <a:sym typeface="Roboto Mono"/>
              </a:rPr>
              <a:t> A.</a:t>
            </a:r>
            <a:r>
              <a:rPr lang="en" sz="1100">
                <a:solidFill>
                  <a:srgbClr val="37474F"/>
                </a:solidFill>
                <a:highlight>
                  <a:srgbClr val="FFFFFE"/>
                </a:highlight>
                <a:latin typeface="Roboto Mono"/>
                <a:ea typeface="Roboto Mono"/>
                <a:cs typeface="Roboto Mono"/>
                <a:sym typeface="Roboto Mono"/>
              </a:rPr>
              <a:t>*</a:t>
            </a:r>
            <a:r>
              <a:rPr lang="en" sz="1100">
                <a:highlight>
                  <a:srgbClr val="FFFFFE"/>
                </a:highlight>
                <a:latin typeface="Roboto Mono"/>
                <a:ea typeface="Roboto Mono"/>
                <a:cs typeface="Roboto Mono"/>
                <a:sym typeface="Roboto Mono"/>
              </a:rPr>
              <a:t>, B.CustomerID,</a:t>
            </a:r>
            <a:endParaRPr sz="1100">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highlight>
                  <a:srgbClr val="FFFFFE"/>
                </a:highlight>
                <a:latin typeface="Roboto Mono"/>
                <a:ea typeface="Roboto Mono"/>
                <a:cs typeface="Roboto Mono"/>
                <a:sym typeface="Roboto Mono"/>
              </a:rPr>
              <a:t>      B.Quantity, B.</a:t>
            </a:r>
            <a:r>
              <a:rPr lang="en" sz="1100">
                <a:solidFill>
                  <a:srgbClr val="3367D6"/>
                </a:solidFill>
                <a:highlight>
                  <a:srgbClr val="FFFFFE"/>
                </a:highlight>
                <a:latin typeface="Roboto Mono"/>
                <a:ea typeface="Roboto Mono"/>
                <a:cs typeface="Roboto Mono"/>
                <a:sym typeface="Roboto Mono"/>
              </a:rPr>
              <a:t>Date</a:t>
            </a:r>
            <a:endParaRPr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FROM</a:t>
            </a:r>
            <a:r>
              <a:rPr lang="en" sz="1100">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`ba-770.public.product_info`</a:t>
            </a:r>
            <a:r>
              <a:rPr lang="en" sz="1100">
                <a:highlight>
                  <a:srgbClr val="FFFFFE"/>
                </a:highlight>
                <a:latin typeface="Roboto Mono"/>
                <a:ea typeface="Roboto Mono"/>
                <a:cs typeface="Roboto Mono"/>
                <a:sym typeface="Roboto Mono"/>
              </a:rPr>
              <a:t> A</a:t>
            </a:r>
            <a:endParaRPr sz="1100">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3367D6"/>
                </a:solidFill>
                <a:highlight>
                  <a:srgbClr val="FFFFFE"/>
                </a:highlight>
                <a:latin typeface="Roboto Mono"/>
                <a:ea typeface="Roboto Mono"/>
                <a:cs typeface="Roboto Mono"/>
                <a:sym typeface="Roboto Mono"/>
              </a:rPr>
              <a:t>LEFT</a:t>
            </a:r>
            <a:r>
              <a:rPr b="1" lang="en" sz="1100">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JOIN</a:t>
            </a:r>
            <a:r>
              <a:rPr lang="en" sz="1100">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`ba-770.public.transactions`</a:t>
            </a:r>
            <a:r>
              <a:rPr lang="en" sz="1100">
                <a:highlight>
                  <a:srgbClr val="FFFFFE"/>
                </a:highlight>
                <a:latin typeface="Roboto Mono"/>
                <a:ea typeface="Roboto Mono"/>
                <a:cs typeface="Roboto Mono"/>
                <a:sym typeface="Roboto Mono"/>
              </a:rPr>
              <a:t> B</a:t>
            </a:r>
            <a:endParaRPr sz="1100">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3367D6"/>
                </a:solidFill>
                <a:highlight>
                  <a:srgbClr val="FFFFFE"/>
                </a:highlight>
                <a:latin typeface="Roboto Mono"/>
                <a:ea typeface="Roboto Mono"/>
                <a:cs typeface="Roboto Mono"/>
                <a:sym typeface="Roboto Mono"/>
              </a:rPr>
              <a:t>ON</a:t>
            </a:r>
            <a:r>
              <a:rPr lang="en" sz="1100">
                <a:highlight>
                  <a:srgbClr val="FFFFFE"/>
                </a:highlight>
                <a:latin typeface="Roboto Mono"/>
                <a:ea typeface="Roboto Mono"/>
                <a:cs typeface="Roboto Mono"/>
                <a:sym typeface="Roboto Mono"/>
              </a:rPr>
              <a:t> A.</a:t>
            </a:r>
            <a:r>
              <a:rPr lang="en" sz="1100">
                <a:solidFill>
                  <a:srgbClr val="800000"/>
                </a:solidFill>
                <a:highlight>
                  <a:srgbClr val="FFFFFE"/>
                </a:highlight>
                <a:latin typeface="Roboto Mono"/>
                <a:ea typeface="Roboto Mono"/>
                <a:cs typeface="Roboto Mono"/>
                <a:sym typeface="Roboto Mono"/>
              </a:rPr>
              <a:t>ID</a:t>
            </a:r>
            <a:r>
              <a:rPr lang="en" sz="1100">
                <a:highlight>
                  <a:srgbClr val="FFFFFE"/>
                </a:highlight>
                <a:latin typeface="Roboto Mono"/>
                <a:ea typeface="Roboto Mono"/>
                <a:cs typeface="Roboto Mono"/>
                <a:sym typeface="Roboto Mono"/>
              </a:rPr>
              <a:t> = B.ProductID</a:t>
            </a:r>
            <a:endParaRPr sz="1600">
              <a:highlight>
                <a:srgbClr val="F3F3F3"/>
              </a:highlight>
              <a:latin typeface="Open Sans"/>
              <a:ea typeface="Open Sans"/>
              <a:cs typeface="Open Sans"/>
              <a:sym typeface="Open Sans"/>
            </a:endParaRPr>
          </a:p>
        </p:txBody>
      </p:sp>
      <p:sp>
        <p:nvSpPr>
          <p:cNvPr id="348" name="Google Shape;348;p23"/>
          <p:cNvSpPr txBox="1"/>
          <p:nvPr/>
        </p:nvSpPr>
        <p:spPr>
          <a:xfrm>
            <a:off x="5036700" y="3138700"/>
            <a:ext cx="3819600" cy="1369800"/>
          </a:xfrm>
          <a:prstGeom prst="rect">
            <a:avLst/>
          </a:prstGeom>
          <a:noFill/>
          <a:ln>
            <a:noFill/>
          </a:ln>
        </p:spPr>
        <p:txBody>
          <a:bodyPr anchorCtr="0" anchor="ctr" bIns="91425" lIns="91425" spcFirstLastPara="1" rIns="91425" wrap="square" tIns="91425">
            <a:spAutoFit/>
          </a:bodyPr>
          <a:lstStyle/>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SELECT</a:t>
            </a:r>
            <a:r>
              <a:rPr lang="en" sz="1100">
                <a:highlight>
                  <a:srgbClr val="FFFFFE"/>
                </a:highlight>
                <a:latin typeface="Roboto Mono"/>
                <a:ea typeface="Roboto Mono"/>
                <a:cs typeface="Roboto Mono"/>
                <a:sym typeface="Roboto Mono"/>
              </a:rPr>
              <a:t> A.</a:t>
            </a:r>
            <a:r>
              <a:rPr lang="en" sz="1100">
                <a:solidFill>
                  <a:srgbClr val="37474F"/>
                </a:solidFill>
                <a:highlight>
                  <a:srgbClr val="FFFFFE"/>
                </a:highlight>
                <a:latin typeface="Roboto Mono"/>
                <a:ea typeface="Roboto Mono"/>
                <a:cs typeface="Roboto Mono"/>
                <a:sym typeface="Roboto Mono"/>
              </a:rPr>
              <a:t>*</a:t>
            </a:r>
            <a:r>
              <a:rPr lang="en" sz="1100">
                <a:highlight>
                  <a:srgbClr val="FFFFFE"/>
                </a:highlight>
                <a:latin typeface="Roboto Mono"/>
                <a:ea typeface="Roboto Mono"/>
                <a:cs typeface="Roboto Mono"/>
                <a:sym typeface="Roboto Mono"/>
              </a:rPr>
              <a:t>, B.CustomerID,</a:t>
            </a:r>
            <a:endParaRPr sz="1100">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highlight>
                  <a:srgbClr val="FFFFFE"/>
                </a:highlight>
                <a:latin typeface="Roboto Mono"/>
                <a:ea typeface="Roboto Mono"/>
                <a:cs typeface="Roboto Mono"/>
                <a:sym typeface="Roboto Mono"/>
              </a:rPr>
              <a:t>      B.Quantity, B.</a:t>
            </a:r>
            <a:r>
              <a:rPr lang="en" sz="1100">
                <a:solidFill>
                  <a:srgbClr val="3367D6"/>
                </a:solidFill>
                <a:highlight>
                  <a:srgbClr val="FFFFFE"/>
                </a:highlight>
                <a:latin typeface="Roboto Mono"/>
                <a:ea typeface="Roboto Mono"/>
                <a:cs typeface="Roboto Mono"/>
                <a:sym typeface="Roboto Mono"/>
              </a:rPr>
              <a:t>Date</a:t>
            </a:r>
            <a:endParaRPr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FROM</a:t>
            </a:r>
            <a:r>
              <a:rPr lang="en" sz="1100">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`ba-770.public.transactions`</a:t>
            </a:r>
            <a:r>
              <a:rPr lang="en" sz="1100">
                <a:highlight>
                  <a:srgbClr val="FFFFFE"/>
                </a:highlight>
                <a:latin typeface="Roboto Mono"/>
                <a:ea typeface="Roboto Mono"/>
                <a:cs typeface="Roboto Mono"/>
                <a:sym typeface="Roboto Mono"/>
              </a:rPr>
              <a:t> B</a:t>
            </a:r>
            <a:endParaRPr sz="1100">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3367D6"/>
                </a:solidFill>
                <a:highlight>
                  <a:srgbClr val="FFFFFE"/>
                </a:highlight>
                <a:latin typeface="Roboto Mono"/>
                <a:ea typeface="Roboto Mono"/>
                <a:cs typeface="Roboto Mono"/>
                <a:sym typeface="Roboto Mono"/>
              </a:rPr>
              <a:t>RIGHT</a:t>
            </a:r>
            <a:r>
              <a:rPr b="1" lang="en" sz="1100">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JOIN</a:t>
            </a:r>
            <a:r>
              <a:rPr lang="en" sz="1100">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`ba-770.public.product_info`</a:t>
            </a:r>
            <a:r>
              <a:rPr lang="en" sz="1100">
                <a:highlight>
                  <a:srgbClr val="FFFFFE"/>
                </a:highlight>
                <a:latin typeface="Roboto Mono"/>
                <a:ea typeface="Roboto Mono"/>
                <a:cs typeface="Roboto Mono"/>
                <a:sym typeface="Roboto Mono"/>
              </a:rPr>
              <a:t> A</a:t>
            </a:r>
            <a:endParaRPr sz="1100">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3367D6"/>
                </a:solidFill>
                <a:highlight>
                  <a:srgbClr val="FFFFFE"/>
                </a:highlight>
                <a:latin typeface="Roboto Mono"/>
                <a:ea typeface="Roboto Mono"/>
                <a:cs typeface="Roboto Mono"/>
                <a:sym typeface="Roboto Mono"/>
              </a:rPr>
              <a:t>ON</a:t>
            </a:r>
            <a:r>
              <a:rPr lang="en" sz="1100">
                <a:highlight>
                  <a:srgbClr val="FFFFFE"/>
                </a:highlight>
                <a:latin typeface="Roboto Mono"/>
                <a:ea typeface="Roboto Mono"/>
                <a:cs typeface="Roboto Mono"/>
                <a:sym typeface="Roboto Mono"/>
              </a:rPr>
              <a:t> A.</a:t>
            </a:r>
            <a:r>
              <a:rPr lang="en" sz="1100">
                <a:solidFill>
                  <a:srgbClr val="800000"/>
                </a:solidFill>
                <a:highlight>
                  <a:srgbClr val="FFFFFE"/>
                </a:highlight>
                <a:latin typeface="Roboto Mono"/>
                <a:ea typeface="Roboto Mono"/>
                <a:cs typeface="Roboto Mono"/>
                <a:sym typeface="Roboto Mono"/>
              </a:rPr>
              <a:t>ID</a:t>
            </a:r>
            <a:r>
              <a:rPr lang="en" sz="1100">
                <a:highlight>
                  <a:srgbClr val="FFFFFE"/>
                </a:highlight>
                <a:latin typeface="Roboto Mono"/>
                <a:ea typeface="Roboto Mono"/>
                <a:cs typeface="Roboto Mono"/>
                <a:sym typeface="Roboto Mono"/>
              </a:rPr>
              <a:t> = B.ProductID</a:t>
            </a:r>
            <a:endParaRPr sz="1600">
              <a:highlight>
                <a:srgbClr val="F3F3F3"/>
              </a:highlight>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a:t>
            </a:r>
            <a:r>
              <a:rPr lang="en">
                <a:solidFill>
                  <a:srgbClr val="999999"/>
                </a:solidFill>
              </a:rPr>
              <a:t>[OUTER]</a:t>
            </a:r>
            <a:r>
              <a:rPr lang="en"/>
              <a:t> JOIN</a:t>
            </a:r>
            <a:endParaRPr/>
          </a:p>
        </p:txBody>
      </p:sp>
      <p:sp>
        <p:nvSpPr>
          <p:cNvPr id="354" name="Google Shape;354;p24"/>
          <p:cNvSpPr txBox="1"/>
          <p:nvPr>
            <p:ph idx="1" type="body"/>
          </p:nvPr>
        </p:nvSpPr>
        <p:spPr>
          <a:xfrm>
            <a:off x="1303800" y="1990050"/>
            <a:ext cx="7030500" cy="1781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 FULL OUTER JOIN (or simply FULL JOIN) returns all fields for </a:t>
            </a:r>
            <a:r>
              <a:rPr lang="en" u="sng"/>
              <a:t>all rows in both tables</a:t>
            </a:r>
            <a:r>
              <a:rPr lang="en"/>
              <a:t> that meet the join condition.</a:t>
            </a:r>
            <a:endParaRPr/>
          </a:p>
          <a:p>
            <a:pPr indent="0" lvl="0" marL="0" rtl="0" algn="l">
              <a:lnSpc>
                <a:spcPct val="150000"/>
              </a:lnSpc>
              <a:spcBef>
                <a:spcPts val="1600"/>
              </a:spcBef>
              <a:spcAft>
                <a:spcPts val="0"/>
              </a:spcAft>
              <a:buNone/>
            </a:pPr>
            <a:r>
              <a:rPr lang="en" sz="1100">
                <a:solidFill>
                  <a:srgbClr val="3367D6"/>
                </a:solidFill>
                <a:highlight>
                  <a:srgbClr val="FFFFFE"/>
                </a:highlight>
                <a:latin typeface="Roboto Mono"/>
                <a:ea typeface="Roboto Mono"/>
                <a:cs typeface="Roboto Mono"/>
                <a:sym typeface="Roboto Mono"/>
              </a:rPr>
              <a:t>SELECT</a:t>
            </a:r>
            <a:r>
              <a:rPr lang="en" sz="1100">
                <a:solidFill>
                  <a:srgbClr val="000000"/>
                </a:solidFill>
                <a:highlight>
                  <a:srgbClr val="FFFFFE"/>
                </a:highlight>
                <a:latin typeface="Roboto Mono"/>
                <a:ea typeface="Roboto Mono"/>
                <a:cs typeface="Roboto Mono"/>
                <a:sym typeface="Roboto Mono"/>
              </a:rPr>
              <a:t> A.</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B.Quantity</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FROM</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`ba-770.public.product_info`</a:t>
            </a:r>
            <a:r>
              <a:rPr lang="en" sz="1100">
                <a:solidFill>
                  <a:srgbClr val="000000"/>
                </a:solidFill>
                <a:highlight>
                  <a:srgbClr val="FFFFFE"/>
                </a:highlight>
                <a:latin typeface="Roboto Mono"/>
                <a:ea typeface="Roboto Mono"/>
                <a:cs typeface="Roboto Mono"/>
                <a:sym typeface="Roboto Mono"/>
              </a:rPr>
              <a:t> A</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3367D6"/>
                </a:solidFill>
                <a:highlight>
                  <a:srgbClr val="FFFFFE"/>
                </a:highlight>
                <a:latin typeface="Roboto Mono"/>
                <a:ea typeface="Roboto Mono"/>
                <a:cs typeface="Roboto Mono"/>
                <a:sym typeface="Roboto Mono"/>
              </a:rPr>
              <a:t>FULL</a:t>
            </a:r>
            <a:r>
              <a:rPr b="1"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JOIN</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`ba-770.public.transactions`</a:t>
            </a:r>
            <a:r>
              <a:rPr lang="en" sz="1100">
                <a:solidFill>
                  <a:srgbClr val="000000"/>
                </a:solidFill>
                <a:highlight>
                  <a:srgbClr val="FFFFFE"/>
                </a:highlight>
                <a:latin typeface="Roboto Mono"/>
                <a:ea typeface="Roboto Mono"/>
                <a:cs typeface="Roboto Mono"/>
                <a:sym typeface="Roboto Mono"/>
              </a:rPr>
              <a:t> B</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3367D6"/>
                </a:solidFill>
                <a:highlight>
                  <a:srgbClr val="FFFFFE"/>
                </a:highlight>
                <a:latin typeface="Roboto Mono"/>
                <a:ea typeface="Roboto Mono"/>
                <a:cs typeface="Roboto Mono"/>
                <a:sym typeface="Roboto Mono"/>
              </a:rPr>
              <a:t>ON</a:t>
            </a:r>
            <a:r>
              <a:rPr lang="en" sz="1100">
                <a:solidFill>
                  <a:srgbClr val="000000"/>
                </a:solidFill>
                <a:highlight>
                  <a:srgbClr val="FFFFFE"/>
                </a:highlight>
                <a:latin typeface="Roboto Mono"/>
                <a:ea typeface="Roboto Mono"/>
                <a:cs typeface="Roboto Mono"/>
                <a:sym typeface="Roboto Mono"/>
              </a:rPr>
              <a:t> A.</a:t>
            </a:r>
            <a:r>
              <a:rPr lang="en" sz="1100">
                <a:solidFill>
                  <a:srgbClr val="800000"/>
                </a:solidFill>
                <a:highlight>
                  <a:srgbClr val="FFFFFE"/>
                </a:highlight>
                <a:latin typeface="Roboto Mono"/>
                <a:ea typeface="Roboto Mono"/>
                <a:cs typeface="Roboto Mono"/>
                <a:sym typeface="Roboto Mono"/>
              </a:rPr>
              <a:t>ID</a:t>
            </a:r>
            <a:r>
              <a:rPr lang="en" sz="1100">
                <a:solidFill>
                  <a:srgbClr val="000000"/>
                </a:solidFill>
                <a:highlight>
                  <a:srgbClr val="FFFFFE"/>
                </a:highlight>
                <a:latin typeface="Roboto Mono"/>
                <a:ea typeface="Roboto Mono"/>
                <a:cs typeface="Roboto Mono"/>
                <a:sym typeface="Roboto Mono"/>
              </a:rPr>
              <a:t> = B.ProductID</a:t>
            </a:r>
            <a:endParaRPr sz="1500">
              <a:highlight>
                <a:srgbClr val="EFEFE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JOIN</a:t>
            </a:r>
            <a:endParaRPr/>
          </a:p>
        </p:txBody>
      </p:sp>
      <p:sp>
        <p:nvSpPr>
          <p:cNvPr id="360" name="Google Shape;360;p25"/>
          <p:cNvSpPr txBox="1"/>
          <p:nvPr>
            <p:ph idx="1" type="body"/>
          </p:nvPr>
        </p:nvSpPr>
        <p:spPr>
          <a:xfrm>
            <a:off x="1303800" y="1990050"/>
            <a:ext cx="7030500" cy="28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cross join combines each row of the first dataset with each row of the second dataset, where every combination is represented in the output. As a result, the number of total rows in the join are:</a:t>
            </a:r>
            <a:endParaRPr/>
          </a:p>
          <a:p>
            <a:pPr indent="0" lvl="0" marL="0" rtl="0" algn="l">
              <a:spcBef>
                <a:spcPts val="1600"/>
              </a:spcBef>
              <a:spcAft>
                <a:spcPts val="0"/>
              </a:spcAft>
              <a:buNone/>
            </a:pPr>
            <a:r>
              <a:rPr lang="en"/>
              <a:t>Rows(TableA) * Rows(TableB)</a:t>
            </a:r>
            <a:endParaRPr/>
          </a:p>
          <a:p>
            <a:pPr indent="0" lvl="0" marL="0" rtl="0" algn="l">
              <a:spcBef>
                <a:spcPts val="1600"/>
              </a:spcBef>
              <a:spcAft>
                <a:spcPts val="0"/>
              </a:spcAft>
              <a:buNone/>
            </a:pPr>
            <a:r>
              <a:rPr b="1" lang="en"/>
              <a:t>NOTE:</a:t>
            </a:r>
            <a:r>
              <a:rPr lang="en"/>
              <a:t> Depending on the size of your datasets, a cross join can greatly expand the size of the output, which may increase costs in some environments.</a:t>
            </a:r>
            <a:endParaRPr/>
          </a:p>
          <a:p>
            <a:pPr indent="0" lvl="0" marL="0" rtl="0" algn="l">
              <a:lnSpc>
                <a:spcPct val="150000"/>
              </a:lnSpc>
              <a:spcBef>
                <a:spcPts val="1600"/>
              </a:spcBef>
              <a:spcAft>
                <a:spcPts val="0"/>
              </a:spcAft>
              <a:buNone/>
            </a:pPr>
            <a:r>
              <a:rPr lang="en" sz="1100">
                <a:solidFill>
                  <a:srgbClr val="3367D6"/>
                </a:solidFill>
                <a:highlight>
                  <a:srgbClr val="FFFFFE"/>
                </a:highlight>
                <a:latin typeface="Roboto Mono"/>
                <a:ea typeface="Roboto Mono"/>
                <a:cs typeface="Roboto Mono"/>
                <a:sym typeface="Roboto Mono"/>
              </a:rPr>
              <a:t>SELECT</a:t>
            </a:r>
            <a:r>
              <a:rPr lang="en" sz="1100">
                <a:solidFill>
                  <a:srgbClr val="000000"/>
                </a:solidFill>
                <a:highlight>
                  <a:srgbClr val="FFFFFE"/>
                </a:highlight>
                <a:latin typeface="Roboto Mono"/>
                <a:ea typeface="Roboto Mono"/>
                <a:cs typeface="Roboto Mono"/>
                <a:sym typeface="Roboto Mono"/>
              </a:rPr>
              <a:t> A.Name, B.</a:t>
            </a:r>
            <a:r>
              <a:rPr lang="en" sz="1100">
                <a:solidFill>
                  <a:srgbClr val="37474F"/>
                </a:solidFill>
                <a:highlight>
                  <a:srgbClr val="FFFFFE"/>
                </a:highlight>
                <a:latin typeface="Roboto Mono"/>
                <a:ea typeface="Roboto Mono"/>
                <a:cs typeface="Roboto Mono"/>
                <a:sym typeface="Roboto Mono"/>
              </a:rPr>
              <a:t>*</a:t>
            </a:r>
            <a:endParaRPr sz="1100">
              <a:solidFill>
                <a:srgbClr val="3747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FROM</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`ba-770.public.product_info`</a:t>
            </a:r>
            <a:r>
              <a:rPr lang="en" sz="1100">
                <a:solidFill>
                  <a:srgbClr val="000000"/>
                </a:solidFill>
                <a:highlight>
                  <a:srgbClr val="FFFFFE"/>
                </a:highlight>
                <a:latin typeface="Roboto Mono"/>
                <a:ea typeface="Roboto Mono"/>
                <a:cs typeface="Roboto Mono"/>
                <a:sym typeface="Roboto Mono"/>
              </a:rPr>
              <a:t> A</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CROSS</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JOIN</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`ba-770.public.transactions`</a:t>
            </a:r>
            <a:r>
              <a:rPr lang="en" sz="1100">
                <a:solidFill>
                  <a:srgbClr val="000000"/>
                </a:solidFill>
                <a:highlight>
                  <a:srgbClr val="FFFFFE"/>
                </a:highlight>
                <a:latin typeface="Roboto Mono"/>
                <a:ea typeface="Roboto Mono"/>
                <a:cs typeface="Roboto Mono"/>
                <a:sym typeface="Roboto Mono"/>
              </a:rPr>
              <a:t> B</a:t>
            </a:r>
            <a:endParaRPr sz="1500">
              <a:highlight>
                <a:srgbClr val="EFEFEF"/>
              </a:highlight>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~30 min</a:t>
            </a:r>
            <a:endParaRPr/>
          </a:p>
        </p:txBody>
      </p:sp>
      <p:sp>
        <p:nvSpPr>
          <p:cNvPr id="366" name="Google Shape;366;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Open </a:t>
            </a:r>
            <a:r>
              <a:rPr lang="en">
                <a:highlight>
                  <a:srgbClr val="EFEFEF"/>
                </a:highlight>
              </a:rPr>
              <a:t>07-01-Exercise-JOIN.ipynb</a:t>
            </a:r>
            <a:r>
              <a:rPr lang="en"/>
              <a:t> in Datalab and follow the instructions.</a:t>
            </a:r>
            <a:endParaRPr/>
          </a:p>
        </p:txBody>
      </p:sp>
      <p:pic>
        <p:nvPicPr>
          <p:cNvPr id="367" name="Google Shape;367;p26"/>
          <p:cNvPicPr preferRelativeResize="0"/>
          <p:nvPr/>
        </p:nvPicPr>
        <p:blipFill>
          <a:blip r:embed="rId3">
            <a:alphaModFix/>
          </a:blip>
          <a:stretch>
            <a:fillRect/>
          </a:stretch>
        </p:blipFill>
        <p:spPr>
          <a:xfrm>
            <a:off x="6431700" y="577225"/>
            <a:ext cx="2119251" cy="1412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CURRENT_DATE()</a:t>
            </a:r>
            <a:endParaRPr/>
          </a:p>
        </p:txBody>
      </p:sp>
      <p:sp>
        <p:nvSpPr>
          <p:cNvPr id="373" name="Google Shape;373;p27"/>
          <p:cNvSpPr txBox="1"/>
          <p:nvPr>
            <p:ph idx="1" type="body"/>
          </p:nvPr>
        </p:nvSpPr>
        <p:spPr>
          <a:xfrm>
            <a:off x="1303800" y="1990050"/>
            <a:ext cx="7030500" cy="268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Returns the current date as of the specified or default timezone.</a:t>
            </a:r>
            <a:endParaRPr/>
          </a:p>
          <a:p>
            <a:pPr indent="0" lvl="0" marL="0" rtl="0" algn="l">
              <a:spcBef>
                <a:spcPts val="1600"/>
              </a:spcBef>
              <a:spcAft>
                <a:spcPts val="0"/>
              </a:spcAft>
              <a:buNone/>
            </a:pPr>
            <a:r>
              <a:rPr lang="en">
                <a:solidFill>
                  <a:srgbClr val="FFFFFF"/>
                </a:solidFill>
                <a:highlight>
                  <a:srgbClr val="000000"/>
                </a:highlight>
              </a:rPr>
              <a:t>CURRENT_DATE([time_zone])</a:t>
            </a:r>
            <a:endParaRPr>
              <a:solidFill>
                <a:srgbClr val="FFFFFF"/>
              </a:solidFill>
              <a:highlight>
                <a:srgbClr val="000000"/>
              </a:highlight>
            </a:endParaRPr>
          </a:p>
          <a:p>
            <a:pPr indent="0" lvl="0" marL="0" rtl="0" algn="l">
              <a:spcBef>
                <a:spcPts val="1600"/>
              </a:spcBef>
              <a:spcAft>
                <a:spcPts val="0"/>
              </a:spcAft>
              <a:buNone/>
            </a:pPr>
            <a:r>
              <a:rPr lang="en"/>
              <a:t>For instance:</a:t>
            </a:r>
            <a:endParaRPr/>
          </a:p>
          <a:p>
            <a:pPr indent="0" lvl="0" marL="0" rtl="0" algn="l">
              <a:lnSpc>
                <a:spcPct val="150000"/>
              </a:lnSpc>
              <a:spcBef>
                <a:spcPts val="1600"/>
              </a:spcBef>
              <a:spcAft>
                <a:spcPts val="0"/>
              </a:spcAft>
              <a:buNone/>
            </a:pPr>
            <a:r>
              <a:rPr lang="en" sz="1200">
                <a:solidFill>
                  <a:srgbClr val="3367D6"/>
                </a:solidFill>
                <a:highlight>
                  <a:srgbClr val="FFFFFE"/>
                </a:highlight>
                <a:latin typeface="Roboto Mono"/>
                <a:ea typeface="Roboto Mono"/>
                <a:cs typeface="Roboto Mono"/>
                <a:sym typeface="Roboto Mono"/>
              </a:rPr>
              <a:t>SELECT</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CURRENT_DATE</a:t>
            </a:r>
            <a:r>
              <a:rPr lang="en" sz="1200">
                <a:solidFill>
                  <a:srgbClr val="37474F"/>
                </a:solidFill>
                <a:highlight>
                  <a:srgbClr val="FFFFFE"/>
                </a:highlight>
                <a:latin typeface="Roboto Mono"/>
                <a:ea typeface="Roboto Mono"/>
                <a:cs typeface="Roboto Mono"/>
                <a:sym typeface="Roboto Mono"/>
              </a:rPr>
              <a:t>()</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as</a:t>
            </a:r>
            <a:r>
              <a:rPr lang="en" sz="1200">
                <a:solidFill>
                  <a:srgbClr val="000000"/>
                </a:solidFill>
                <a:highlight>
                  <a:srgbClr val="FFFFFE"/>
                </a:highlight>
                <a:latin typeface="Roboto Mono"/>
                <a:ea typeface="Roboto Mono"/>
                <a:cs typeface="Roboto Mono"/>
                <a:sym typeface="Roboto Mono"/>
              </a:rPr>
              <a:t> today_date</a:t>
            </a:r>
            <a:endParaRPr sz="1600">
              <a:highlight>
                <a:srgbClr val="EFEFEF"/>
              </a:highlight>
            </a:endParaRPr>
          </a:p>
          <a:p>
            <a:pPr indent="0" lvl="0" marL="0" rtl="0" algn="l">
              <a:spcBef>
                <a:spcPts val="0"/>
              </a:spcBef>
              <a:spcAft>
                <a:spcPts val="0"/>
              </a:spcAft>
              <a:buNone/>
            </a:pPr>
            <a:r>
              <a:rPr lang="en"/>
              <a:t>For China Standard Time (CST) would become:</a:t>
            </a:r>
            <a:endParaRPr/>
          </a:p>
          <a:p>
            <a:pPr indent="0" lvl="0" marL="0" rtl="0" algn="l">
              <a:lnSpc>
                <a:spcPct val="150000"/>
              </a:lnSpc>
              <a:spcBef>
                <a:spcPts val="1600"/>
              </a:spcBef>
              <a:spcAft>
                <a:spcPts val="0"/>
              </a:spcAft>
              <a:buNone/>
            </a:pPr>
            <a:r>
              <a:rPr lang="en" sz="1200">
                <a:solidFill>
                  <a:srgbClr val="3367D6"/>
                </a:solidFill>
                <a:highlight>
                  <a:srgbClr val="FFFFFE"/>
                </a:highlight>
                <a:latin typeface="Roboto Mono"/>
                <a:ea typeface="Roboto Mono"/>
                <a:cs typeface="Roboto Mono"/>
                <a:sym typeface="Roboto Mono"/>
              </a:rPr>
              <a:t>SELECT</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CURRENT_DATE</a:t>
            </a:r>
            <a:r>
              <a:rPr lang="en" sz="1200">
                <a:solidFill>
                  <a:srgbClr val="37474F"/>
                </a:solidFill>
                <a:highlight>
                  <a:srgbClr val="FFFFFE"/>
                </a:highlight>
                <a:latin typeface="Roboto Mono"/>
                <a:ea typeface="Roboto Mono"/>
                <a:cs typeface="Roboto Mono"/>
                <a:sym typeface="Roboto Mono"/>
              </a:rPr>
              <a:t>(</a:t>
            </a:r>
            <a:r>
              <a:rPr lang="en" sz="1200">
                <a:solidFill>
                  <a:srgbClr val="0D904F"/>
                </a:solidFill>
                <a:highlight>
                  <a:srgbClr val="FFFFFE"/>
                </a:highlight>
                <a:latin typeface="Roboto Mono"/>
                <a:ea typeface="Roboto Mono"/>
                <a:cs typeface="Roboto Mono"/>
                <a:sym typeface="Roboto Mono"/>
              </a:rPr>
              <a:t>"Asia/Shanghai"</a:t>
            </a:r>
            <a:r>
              <a:rPr lang="en" sz="1200">
                <a:solidFill>
                  <a:srgbClr val="37474F"/>
                </a:solidFill>
                <a:highlight>
                  <a:srgbClr val="FFFFFE"/>
                </a:highlight>
                <a:latin typeface="Roboto Mono"/>
                <a:ea typeface="Roboto Mono"/>
                <a:cs typeface="Roboto Mono"/>
                <a:sym typeface="Roboto Mono"/>
              </a:rPr>
              <a:t>)</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as</a:t>
            </a:r>
            <a:r>
              <a:rPr lang="en" sz="1200">
                <a:solidFill>
                  <a:srgbClr val="000000"/>
                </a:solidFill>
                <a:highlight>
                  <a:srgbClr val="FFFFFE"/>
                </a:highlight>
                <a:latin typeface="Roboto Mono"/>
                <a:ea typeface="Roboto Mono"/>
                <a:cs typeface="Roboto Mono"/>
                <a:sym typeface="Roboto Mono"/>
              </a:rPr>
              <a:t> today_date_China</a:t>
            </a:r>
            <a:endParaRPr sz="1600">
              <a:highlight>
                <a:srgbClr val="EFEFEF"/>
              </a:highlight>
            </a:endParaRPr>
          </a:p>
          <a:p>
            <a:pPr indent="0" lvl="0" marL="0" rtl="0" algn="l">
              <a:spcBef>
                <a:spcPts val="0"/>
              </a:spcBef>
              <a:spcAft>
                <a:spcPts val="1600"/>
              </a:spcAft>
              <a:buNone/>
            </a:pPr>
            <a:r>
              <a:rPr lang="en"/>
              <a:t>More info about timezones </a:t>
            </a:r>
            <a:r>
              <a:rPr lang="en" u="sng">
                <a:solidFill>
                  <a:schemeClr val="hlink"/>
                </a:solidFill>
                <a:hlinkClick r:id="rId3"/>
              </a:rPr>
              <a:t>here</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idx="1" type="body"/>
          </p:nvPr>
        </p:nvSpPr>
        <p:spPr>
          <a:xfrm>
            <a:off x="1303800" y="1990050"/>
            <a:ext cx="7030500" cy="2821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lang="en"/>
              <a:t>roduces a TIMESTAMP value that is continuous. Parentheses are optional.</a:t>
            </a:r>
            <a:endParaRPr/>
          </a:p>
          <a:p>
            <a:pPr indent="0" lvl="0" marL="0" rtl="0" algn="l">
              <a:lnSpc>
                <a:spcPct val="150000"/>
              </a:lnSpc>
              <a:spcBef>
                <a:spcPts val="1600"/>
              </a:spcBef>
              <a:spcAft>
                <a:spcPts val="0"/>
              </a:spcAft>
              <a:buNone/>
            </a:pPr>
            <a:r>
              <a:rPr lang="en" sz="1100">
                <a:solidFill>
                  <a:srgbClr val="3367D6"/>
                </a:solidFill>
                <a:highlight>
                  <a:srgbClr val="FFFFFE"/>
                </a:highlight>
                <a:latin typeface="Roboto Mono"/>
                <a:ea typeface="Roboto Mono"/>
                <a:cs typeface="Roboto Mono"/>
                <a:sym typeface="Roboto Mono"/>
              </a:rPr>
              <a:t>SELECT</a:t>
            </a:r>
            <a:endParaRPr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now,</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EXTRACT</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YEAR </a:t>
            </a:r>
            <a:r>
              <a:rPr lang="en" sz="1100">
                <a:solidFill>
                  <a:srgbClr val="3367D6"/>
                </a:solidFill>
                <a:highlight>
                  <a:srgbClr val="FFFFFE"/>
                </a:highlight>
                <a:latin typeface="Roboto Mono"/>
                <a:ea typeface="Roboto Mono"/>
                <a:cs typeface="Roboto Mono"/>
                <a:sym typeface="Roboto Mono"/>
              </a:rPr>
              <a:t>FROM</a:t>
            </a:r>
            <a:r>
              <a:rPr lang="en" sz="1100">
                <a:solidFill>
                  <a:srgbClr val="000000"/>
                </a:solidFill>
                <a:highlight>
                  <a:srgbClr val="FFFFFE"/>
                </a:highlight>
                <a:latin typeface="Roboto Mono"/>
                <a:ea typeface="Roboto Mono"/>
                <a:cs typeface="Roboto Mono"/>
                <a:sym typeface="Roboto Mono"/>
              </a:rPr>
              <a:t> now</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year,</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DATETIME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now, </a:t>
            </a:r>
            <a:r>
              <a:rPr lang="en" sz="1100">
                <a:solidFill>
                  <a:srgbClr val="0D904F"/>
                </a:solidFill>
                <a:highlight>
                  <a:srgbClr val="FFFFFE"/>
                </a:highlight>
                <a:latin typeface="Roboto Mono"/>
                <a:ea typeface="Roboto Mono"/>
                <a:cs typeface="Roboto Mono"/>
                <a:sym typeface="Roboto Mono"/>
              </a:rPr>
              <a:t>"America/New_York"</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datetime_ET_US,</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DATETIME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now, </a:t>
            </a:r>
            <a:r>
              <a:rPr lang="en" sz="1100">
                <a:solidFill>
                  <a:srgbClr val="0D904F"/>
                </a:solidFill>
                <a:highlight>
                  <a:srgbClr val="FFFFFE"/>
                </a:highlight>
                <a:latin typeface="Roboto Mono"/>
                <a:ea typeface="Roboto Mono"/>
                <a:cs typeface="Roboto Mono"/>
                <a:sym typeface="Roboto Mono"/>
              </a:rPr>
              <a:t>"Asia/Shanghai"</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datetime_Shanghai,</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DATE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now, </a:t>
            </a:r>
            <a:r>
              <a:rPr lang="en" sz="1100">
                <a:solidFill>
                  <a:srgbClr val="0D904F"/>
                </a:solidFill>
                <a:highlight>
                  <a:srgbClr val="FFFFFE"/>
                </a:highlight>
                <a:latin typeface="Roboto Mono"/>
                <a:ea typeface="Roboto Mono"/>
                <a:cs typeface="Roboto Mono"/>
                <a:sym typeface="Roboto Mono"/>
              </a:rPr>
              <a:t>"Asia/Shanghai"</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date_Shanghai,</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TIME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now, </a:t>
            </a:r>
            <a:r>
              <a:rPr lang="en" sz="1100">
                <a:solidFill>
                  <a:srgbClr val="0D904F"/>
                </a:solidFill>
                <a:highlight>
                  <a:srgbClr val="FFFFFE"/>
                </a:highlight>
                <a:latin typeface="Roboto Mono"/>
                <a:ea typeface="Roboto Mono"/>
                <a:cs typeface="Roboto Mono"/>
                <a:sym typeface="Roboto Mono"/>
              </a:rPr>
              <a:t>"Asia/Shanghai"</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time_Shanghai</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FROM</a:t>
            </a:r>
            <a:endParaRPr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7474F"/>
                </a:solidFill>
                <a:highlight>
                  <a:srgbClr val="FFFFFE"/>
                </a:highlight>
                <a:latin typeface="Roboto Mono"/>
                <a:ea typeface="Roboto Mono"/>
                <a:cs typeface="Roboto Mono"/>
                <a:sym typeface="Roboto Mono"/>
              </a:rPr>
              <a:t>(</a:t>
            </a:r>
            <a:r>
              <a:rPr lang="en" sz="1100">
                <a:solidFill>
                  <a:srgbClr val="3367D6"/>
                </a:solidFill>
                <a:highlight>
                  <a:srgbClr val="FFFFFE"/>
                </a:highlight>
                <a:latin typeface="Roboto Mono"/>
                <a:ea typeface="Roboto Mono"/>
                <a:cs typeface="Roboto Mono"/>
                <a:sym typeface="Roboto Mono"/>
              </a:rPr>
              <a:t>SELECT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CURRENT_TIMESTAMP</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now</a:t>
            </a:r>
            <a:r>
              <a:rPr lang="en" sz="1100">
                <a:solidFill>
                  <a:srgbClr val="37474F"/>
                </a:solidFill>
                <a:highlight>
                  <a:srgbClr val="FFFFFE"/>
                </a:highlight>
                <a:latin typeface="Roboto Mono"/>
                <a:ea typeface="Roboto Mono"/>
                <a:cs typeface="Roboto Mono"/>
                <a:sym typeface="Roboto Mono"/>
              </a:rPr>
              <a:t>)</a:t>
            </a:r>
            <a:endParaRPr sz="1500">
              <a:highlight>
                <a:srgbClr val="EFEFEF"/>
              </a:highlight>
            </a:endParaRPr>
          </a:p>
        </p:txBody>
      </p:sp>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CURRENT_TIMESTAMP()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PARSE_DATE()</a:t>
            </a:r>
            <a:endParaRPr/>
          </a:p>
        </p:txBody>
      </p:sp>
      <p:sp>
        <p:nvSpPr>
          <p:cNvPr id="385" name="Google Shape;385;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a format_string and a string representation of a date to return a DATE object.</a:t>
            </a:r>
            <a:endParaRPr/>
          </a:p>
          <a:p>
            <a:pPr indent="0" lvl="0" marL="0" rtl="0" algn="l">
              <a:lnSpc>
                <a:spcPct val="150000"/>
              </a:lnSpc>
              <a:spcBef>
                <a:spcPts val="1600"/>
              </a:spcBef>
              <a:spcAft>
                <a:spcPts val="0"/>
              </a:spcAft>
              <a:buNone/>
            </a:pPr>
            <a:r>
              <a:rPr lang="en" sz="1200">
                <a:solidFill>
                  <a:srgbClr val="3367D6"/>
                </a:solidFill>
                <a:highlight>
                  <a:srgbClr val="FFFFFE"/>
                </a:highlight>
                <a:latin typeface="Roboto Mono"/>
                <a:ea typeface="Roboto Mono"/>
                <a:cs typeface="Roboto Mono"/>
                <a:sym typeface="Roboto Mono"/>
              </a:rPr>
              <a:t>SELECT</a:t>
            </a:r>
            <a:r>
              <a:rPr lang="en" sz="1200">
                <a:solidFill>
                  <a:srgbClr val="000000"/>
                </a:solidFill>
                <a:highlight>
                  <a:srgbClr val="FFFFFE"/>
                </a:highlight>
                <a:latin typeface="Roboto Mono"/>
                <a:ea typeface="Roboto Mono"/>
                <a:cs typeface="Roboto Mono"/>
                <a:sym typeface="Roboto Mono"/>
              </a:rPr>
              <a:t> PARSE_DATE</a:t>
            </a:r>
            <a:r>
              <a:rPr lang="en" sz="1200">
                <a:solidFill>
                  <a:srgbClr val="37474F"/>
                </a:solidFill>
                <a:highlight>
                  <a:srgbClr val="FFFFFE"/>
                </a:highlight>
                <a:latin typeface="Roboto Mono"/>
                <a:ea typeface="Roboto Mono"/>
                <a:cs typeface="Roboto Mono"/>
                <a:sym typeface="Roboto Mono"/>
              </a:rPr>
              <a:t>(</a:t>
            </a:r>
            <a:r>
              <a:rPr lang="en" sz="1200">
                <a:solidFill>
                  <a:srgbClr val="0D904F"/>
                </a:solidFill>
                <a:highlight>
                  <a:srgbClr val="FFFFFE"/>
                </a:highlight>
                <a:latin typeface="Roboto Mono"/>
                <a:ea typeface="Roboto Mono"/>
                <a:cs typeface="Roboto Mono"/>
                <a:sym typeface="Roboto Mono"/>
              </a:rPr>
              <a:t>"%y/%m?%d"</a:t>
            </a:r>
            <a:r>
              <a:rPr lang="en" sz="1200">
                <a:solidFill>
                  <a:srgbClr val="000000"/>
                </a:solidFill>
                <a:highlight>
                  <a:srgbClr val="FFFFFE"/>
                </a:highlight>
                <a:latin typeface="Roboto Mono"/>
                <a:ea typeface="Roboto Mono"/>
                <a:cs typeface="Roboto Mono"/>
                <a:sym typeface="Roboto Mono"/>
              </a:rPr>
              <a:t>, </a:t>
            </a:r>
            <a:r>
              <a:rPr lang="en" sz="1200">
                <a:solidFill>
                  <a:srgbClr val="0D904F"/>
                </a:solidFill>
                <a:highlight>
                  <a:srgbClr val="FFFFFE"/>
                </a:highlight>
                <a:latin typeface="Roboto Mono"/>
                <a:ea typeface="Roboto Mono"/>
                <a:cs typeface="Roboto Mono"/>
                <a:sym typeface="Roboto Mono"/>
              </a:rPr>
              <a:t>"19/08?15"</a:t>
            </a:r>
            <a:r>
              <a:rPr lang="en" sz="1200">
                <a:solidFill>
                  <a:srgbClr val="37474F"/>
                </a:solidFill>
                <a:highlight>
                  <a:srgbClr val="FFFFFE"/>
                </a:highlight>
                <a:latin typeface="Roboto Mono"/>
                <a:ea typeface="Roboto Mono"/>
                <a:cs typeface="Roboto Mono"/>
                <a:sym typeface="Roboto Mono"/>
              </a:rPr>
              <a:t>)</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AS</a:t>
            </a:r>
            <a:r>
              <a:rPr lang="en" sz="1200">
                <a:solidFill>
                  <a:srgbClr val="000000"/>
                </a:solidFill>
                <a:highlight>
                  <a:srgbClr val="FFFFFE"/>
                </a:highlight>
                <a:latin typeface="Roboto Mono"/>
                <a:ea typeface="Roboto Mono"/>
                <a:cs typeface="Roboto Mono"/>
                <a:sym typeface="Roboto Mono"/>
              </a:rPr>
              <a:t> date_formatted</a:t>
            </a:r>
            <a:endParaRPr sz="1600">
              <a:highlight>
                <a:srgbClr val="EFEFE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t>For more info on Supported Format Elements for DATE check out </a:t>
            </a:r>
            <a:r>
              <a:rPr lang="en" u="sng">
                <a:solidFill>
                  <a:schemeClr val="hlink"/>
                </a:solidFill>
                <a:hlinkClick r:id="rId3"/>
              </a:rPr>
              <a:t>this page</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idx="1" type="body"/>
          </p:nvPr>
        </p:nvSpPr>
        <p:spPr>
          <a:xfrm>
            <a:off x="1303800" y="1990050"/>
            <a:ext cx="7030500" cy="2364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a:t>
            </a:r>
            <a:r>
              <a:rPr lang="en"/>
              <a:t>aps one or more conditions to a corresponding value for each condition</a:t>
            </a:r>
            <a:endParaRPr/>
          </a:p>
          <a:p>
            <a:pPr indent="0" lvl="0" marL="0" rtl="0" algn="l">
              <a:lnSpc>
                <a:spcPct val="100000"/>
              </a:lnSpc>
              <a:spcBef>
                <a:spcPts val="1600"/>
              </a:spcBef>
              <a:spcAft>
                <a:spcPts val="0"/>
              </a:spcAft>
              <a:buNone/>
            </a:pPr>
            <a:r>
              <a:rPr b="1" lang="en" sz="1150">
                <a:solidFill>
                  <a:srgbClr val="006699"/>
                </a:solidFill>
                <a:latin typeface="Courier New"/>
                <a:ea typeface="Courier New"/>
                <a:cs typeface="Courier New"/>
                <a:sym typeface="Courier New"/>
              </a:rPr>
              <a:t>CASE</a:t>
            </a:r>
            <a:endParaRPr sz="1150">
              <a:solidFill>
                <a:srgbClr val="40404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150">
                <a:solidFill>
                  <a:srgbClr val="404040"/>
                </a:solidFill>
                <a:latin typeface="Courier New"/>
                <a:ea typeface="Courier New"/>
                <a:cs typeface="Courier New"/>
                <a:sym typeface="Courier New"/>
              </a:rPr>
              <a:t>    </a:t>
            </a:r>
            <a:r>
              <a:rPr b="1" lang="en" sz="1150">
                <a:solidFill>
                  <a:srgbClr val="006699"/>
                </a:solidFill>
                <a:latin typeface="Courier New"/>
                <a:ea typeface="Courier New"/>
                <a:cs typeface="Courier New"/>
                <a:sym typeface="Courier New"/>
              </a:rPr>
              <a:t>WHEN</a:t>
            </a:r>
            <a:r>
              <a:rPr lang="en" sz="1150">
                <a:solidFill>
                  <a:srgbClr val="404040"/>
                </a:solidFill>
                <a:latin typeface="Courier New"/>
                <a:ea typeface="Courier New"/>
                <a:cs typeface="Courier New"/>
                <a:sym typeface="Courier New"/>
              </a:rPr>
              <a:t> </a:t>
            </a:r>
            <a:r>
              <a:rPr lang="en" sz="1150">
                <a:solidFill>
                  <a:srgbClr val="000088"/>
                </a:solidFill>
                <a:latin typeface="Courier New"/>
                <a:ea typeface="Courier New"/>
                <a:cs typeface="Courier New"/>
                <a:sym typeface="Courier New"/>
              </a:rPr>
              <a:t>wind_speed</a:t>
            </a:r>
            <a:r>
              <a:rPr lang="en" sz="1150">
                <a:solidFill>
                  <a:srgbClr val="404040"/>
                </a:solidFill>
                <a:latin typeface="Courier New"/>
                <a:ea typeface="Courier New"/>
                <a:cs typeface="Courier New"/>
                <a:sym typeface="Courier New"/>
              </a:rPr>
              <a:t> </a:t>
            </a:r>
            <a:r>
              <a:rPr lang="en" sz="1150">
                <a:solidFill>
                  <a:srgbClr val="555555"/>
                </a:solidFill>
                <a:latin typeface="Courier New"/>
                <a:ea typeface="Courier New"/>
                <a:cs typeface="Courier New"/>
                <a:sym typeface="Courier New"/>
              </a:rPr>
              <a:t>&gt;=</a:t>
            </a:r>
            <a:r>
              <a:rPr lang="en" sz="1150">
                <a:solidFill>
                  <a:srgbClr val="404040"/>
                </a:solidFill>
                <a:latin typeface="Courier New"/>
                <a:ea typeface="Courier New"/>
                <a:cs typeface="Courier New"/>
                <a:sym typeface="Courier New"/>
              </a:rPr>
              <a:t> </a:t>
            </a:r>
            <a:r>
              <a:rPr lang="en" sz="1150">
                <a:solidFill>
                  <a:srgbClr val="FF6600"/>
                </a:solidFill>
                <a:latin typeface="Courier New"/>
                <a:ea typeface="Courier New"/>
                <a:cs typeface="Courier New"/>
                <a:sym typeface="Courier New"/>
              </a:rPr>
              <a:t>40</a:t>
            </a:r>
            <a:r>
              <a:rPr lang="en" sz="1150">
                <a:solidFill>
                  <a:srgbClr val="404040"/>
                </a:solidFill>
                <a:latin typeface="Courier New"/>
                <a:ea typeface="Courier New"/>
                <a:cs typeface="Courier New"/>
                <a:sym typeface="Courier New"/>
              </a:rPr>
              <a:t> </a:t>
            </a:r>
            <a:r>
              <a:rPr b="1" lang="en" sz="1150">
                <a:solidFill>
                  <a:srgbClr val="006699"/>
                </a:solidFill>
                <a:latin typeface="Courier New"/>
                <a:ea typeface="Courier New"/>
                <a:cs typeface="Courier New"/>
                <a:sym typeface="Courier New"/>
              </a:rPr>
              <a:t>THEN</a:t>
            </a:r>
            <a:r>
              <a:rPr lang="en" sz="1150">
                <a:solidFill>
                  <a:srgbClr val="404040"/>
                </a:solidFill>
                <a:latin typeface="Courier New"/>
                <a:ea typeface="Courier New"/>
                <a:cs typeface="Courier New"/>
                <a:sym typeface="Courier New"/>
              </a:rPr>
              <a:t> </a:t>
            </a:r>
            <a:r>
              <a:rPr lang="en" sz="1150">
                <a:solidFill>
                  <a:srgbClr val="CC3300"/>
                </a:solidFill>
                <a:latin typeface="Courier New"/>
                <a:ea typeface="Courier New"/>
                <a:cs typeface="Courier New"/>
                <a:sym typeface="Courier New"/>
              </a:rPr>
              <a:t>'HIGH'</a:t>
            </a:r>
            <a:endParaRPr sz="1150">
              <a:solidFill>
                <a:srgbClr val="40404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150">
                <a:solidFill>
                  <a:srgbClr val="404040"/>
                </a:solidFill>
                <a:latin typeface="Courier New"/>
                <a:ea typeface="Courier New"/>
                <a:cs typeface="Courier New"/>
                <a:sym typeface="Courier New"/>
              </a:rPr>
              <a:t>    </a:t>
            </a:r>
            <a:r>
              <a:rPr b="1" lang="en" sz="1150">
                <a:solidFill>
                  <a:srgbClr val="006699"/>
                </a:solidFill>
                <a:latin typeface="Courier New"/>
                <a:ea typeface="Courier New"/>
                <a:cs typeface="Courier New"/>
                <a:sym typeface="Courier New"/>
              </a:rPr>
              <a:t>WHEN</a:t>
            </a:r>
            <a:r>
              <a:rPr lang="en" sz="1150">
                <a:solidFill>
                  <a:srgbClr val="404040"/>
                </a:solidFill>
                <a:latin typeface="Courier New"/>
                <a:ea typeface="Courier New"/>
                <a:cs typeface="Courier New"/>
                <a:sym typeface="Courier New"/>
              </a:rPr>
              <a:t> </a:t>
            </a:r>
            <a:r>
              <a:rPr lang="en" sz="1150">
                <a:solidFill>
                  <a:srgbClr val="000088"/>
                </a:solidFill>
                <a:latin typeface="Courier New"/>
                <a:ea typeface="Courier New"/>
                <a:cs typeface="Courier New"/>
                <a:sym typeface="Courier New"/>
              </a:rPr>
              <a:t>wind_speed</a:t>
            </a:r>
            <a:r>
              <a:rPr lang="en" sz="1150">
                <a:solidFill>
                  <a:srgbClr val="404040"/>
                </a:solidFill>
                <a:latin typeface="Courier New"/>
                <a:ea typeface="Courier New"/>
                <a:cs typeface="Courier New"/>
                <a:sym typeface="Courier New"/>
              </a:rPr>
              <a:t> </a:t>
            </a:r>
            <a:r>
              <a:rPr lang="en" sz="1150">
                <a:solidFill>
                  <a:srgbClr val="555555"/>
                </a:solidFill>
                <a:latin typeface="Courier New"/>
                <a:ea typeface="Courier New"/>
                <a:cs typeface="Courier New"/>
                <a:sym typeface="Courier New"/>
              </a:rPr>
              <a:t>&gt;=</a:t>
            </a:r>
            <a:r>
              <a:rPr lang="en" sz="1150">
                <a:solidFill>
                  <a:srgbClr val="404040"/>
                </a:solidFill>
                <a:latin typeface="Courier New"/>
                <a:ea typeface="Courier New"/>
                <a:cs typeface="Courier New"/>
                <a:sym typeface="Courier New"/>
              </a:rPr>
              <a:t> </a:t>
            </a:r>
            <a:r>
              <a:rPr lang="en" sz="1150">
                <a:solidFill>
                  <a:srgbClr val="FF6600"/>
                </a:solidFill>
                <a:latin typeface="Courier New"/>
                <a:ea typeface="Courier New"/>
                <a:cs typeface="Courier New"/>
                <a:sym typeface="Courier New"/>
              </a:rPr>
              <a:t>30</a:t>
            </a:r>
            <a:r>
              <a:rPr lang="en" sz="1150">
                <a:solidFill>
                  <a:srgbClr val="404040"/>
                </a:solidFill>
                <a:latin typeface="Courier New"/>
                <a:ea typeface="Courier New"/>
                <a:cs typeface="Courier New"/>
                <a:sym typeface="Courier New"/>
              </a:rPr>
              <a:t> </a:t>
            </a:r>
            <a:r>
              <a:rPr b="1" lang="en" sz="1150">
                <a:solidFill>
                  <a:srgbClr val="006699"/>
                </a:solidFill>
                <a:latin typeface="Courier New"/>
                <a:ea typeface="Courier New"/>
                <a:cs typeface="Courier New"/>
                <a:sym typeface="Courier New"/>
              </a:rPr>
              <a:t>AND</a:t>
            </a:r>
            <a:r>
              <a:rPr lang="en" sz="1150">
                <a:solidFill>
                  <a:srgbClr val="404040"/>
                </a:solidFill>
                <a:latin typeface="Courier New"/>
                <a:ea typeface="Courier New"/>
                <a:cs typeface="Courier New"/>
                <a:sym typeface="Courier New"/>
              </a:rPr>
              <a:t> </a:t>
            </a:r>
            <a:r>
              <a:rPr lang="en" sz="1150">
                <a:solidFill>
                  <a:srgbClr val="000088"/>
                </a:solidFill>
                <a:latin typeface="Courier New"/>
                <a:ea typeface="Courier New"/>
                <a:cs typeface="Courier New"/>
                <a:sym typeface="Courier New"/>
              </a:rPr>
              <a:t>wind_speed</a:t>
            </a:r>
            <a:r>
              <a:rPr lang="en" sz="1150">
                <a:solidFill>
                  <a:srgbClr val="404040"/>
                </a:solidFill>
                <a:latin typeface="Courier New"/>
                <a:ea typeface="Courier New"/>
                <a:cs typeface="Courier New"/>
                <a:sym typeface="Courier New"/>
              </a:rPr>
              <a:t> </a:t>
            </a:r>
            <a:r>
              <a:rPr lang="en" sz="1150">
                <a:solidFill>
                  <a:srgbClr val="555555"/>
                </a:solidFill>
                <a:latin typeface="Courier New"/>
                <a:ea typeface="Courier New"/>
                <a:cs typeface="Courier New"/>
                <a:sym typeface="Courier New"/>
              </a:rPr>
              <a:t>&lt;</a:t>
            </a:r>
            <a:r>
              <a:rPr lang="en" sz="1150">
                <a:solidFill>
                  <a:srgbClr val="404040"/>
                </a:solidFill>
                <a:latin typeface="Courier New"/>
                <a:ea typeface="Courier New"/>
                <a:cs typeface="Courier New"/>
                <a:sym typeface="Courier New"/>
              </a:rPr>
              <a:t> </a:t>
            </a:r>
            <a:r>
              <a:rPr lang="en" sz="1150">
                <a:solidFill>
                  <a:srgbClr val="FF6600"/>
                </a:solidFill>
                <a:latin typeface="Courier New"/>
                <a:ea typeface="Courier New"/>
                <a:cs typeface="Courier New"/>
                <a:sym typeface="Courier New"/>
              </a:rPr>
              <a:t>40</a:t>
            </a:r>
            <a:r>
              <a:rPr lang="en" sz="1150">
                <a:solidFill>
                  <a:srgbClr val="404040"/>
                </a:solidFill>
                <a:latin typeface="Courier New"/>
                <a:ea typeface="Courier New"/>
                <a:cs typeface="Courier New"/>
                <a:sym typeface="Courier New"/>
              </a:rPr>
              <a:t> </a:t>
            </a:r>
            <a:r>
              <a:rPr b="1" lang="en" sz="1150">
                <a:solidFill>
                  <a:srgbClr val="006699"/>
                </a:solidFill>
                <a:latin typeface="Courier New"/>
                <a:ea typeface="Courier New"/>
                <a:cs typeface="Courier New"/>
                <a:sym typeface="Courier New"/>
              </a:rPr>
              <a:t>THEN</a:t>
            </a:r>
            <a:r>
              <a:rPr lang="en" sz="1150">
                <a:solidFill>
                  <a:srgbClr val="404040"/>
                </a:solidFill>
                <a:latin typeface="Courier New"/>
                <a:ea typeface="Courier New"/>
                <a:cs typeface="Courier New"/>
                <a:sym typeface="Courier New"/>
              </a:rPr>
              <a:t> </a:t>
            </a:r>
            <a:r>
              <a:rPr lang="en" sz="1150">
                <a:solidFill>
                  <a:srgbClr val="CC3300"/>
                </a:solidFill>
                <a:latin typeface="Courier New"/>
                <a:ea typeface="Courier New"/>
                <a:cs typeface="Courier New"/>
                <a:sym typeface="Courier New"/>
              </a:rPr>
              <a:t>'MODERATE'</a:t>
            </a:r>
            <a:endParaRPr sz="1150">
              <a:solidFill>
                <a:srgbClr val="40404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150">
                <a:solidFill>
                  <a:srgbClr val="404040"/>
                </a:solidFill>
                <a:latin typeface="Courier New"/>
                <a:ea typeface="Courier New"/>
                <a:cs typeface="Courier New"/>
                <a:sym typeface="Courier New"/>
              </a:rPr>
              <a:t>    </a:t>
            </a:r>
            <a:r>
              <a:rPr b="1" lang="en" sz="1150">
                <a:solidFill>
                  <a:srgbClr val="006699"/>
                </a:solidFill>
                <a:latin typeface="Courier New"/>
                <a:ea typeface="Courier New"/>
                <a:cs typeface="Courier New"/>
                <a:sym typeface="Courier New"/>
              </a:rPr>
              <a:t>ELSE</a:t>
            </a:r>
            <a:r>
              <a:rPr lang="en" sz="1150">
                <a:solidFill>
                  <a:srgbClr val="404040"/>
                </a:solidFill>
                <a:latin typeface="Courier New"/>
                <a:ea typeface="Courier New"/>
                <a:cs typeface="Courier New"/>
                <a:sym typeface="Courier New"/>
              </a:rPr>
              <a:t> </a:t>
            </a:r>
            <a:r>
              <a:rPr lang="en" sz="1150">
                <a:solidFill>
                  <a:srgbClr val="CC3300"/>
                </a:solidFill>
                <a:latin typeface="Courier New"/>
                <a:ea typeface="Courier New"/>
                <a:cs typeface="Courier New"/>
                <a:sym typeface="Courier New"/>
              </a:rPr>
              <a:t>'LOW'</a:t>
            </a:r>
            <a:endParaRPr sz="1150">
              <a:solidFill>
                <a:srgbClr val="404040"/>
              </a:solidFill>
              <a:latin typeface="Courier New"/>
              <a:ea typeface="Courier New"/>
              <a:cs typeface="Courier New"/>
              <a:sym typeface="Courier New"/>
            </a:endParaRPr>
          </a:p>
          <a:p>
            <a:pPr indent="0" lvl="0" marL="0" rtl="0" algn="l">
              <a:lnSpc>
                <a:spcPct val="100000"/>
              </a:lnSpc>
              <a:spcBef>
                <a:spcPts val="1900"/>
              </a:spcBef>
              <a:spcAft>
                <a:spcPts val="1900"/>
              </a:spcAft>
              <a:buNone/>
            </a:pPr>
            <a:r>
              <a:rPr b="1" lang="en" sz="1150">
                <a:solidFill>
                  <a:srgbClr val="006699"/>
                </a:solidFill>
                <a:latin typeface="Courier New"/>
                <a:ea typeface="Courier New"/>
                <a:cs typeface="Courier New"/>
                <a:sym typeface="Courier New"/>
              </a:rPr>
              <a:t>END</a:t>
            </a:r>
            <a:r>
              <a:rPr lang="en" sz="1150">
                <a:solidFill>
                  <a:srgbClr val="404040"/>
                </a:solidFill>
                <a:latin typeface="Courier New"/>
                <a:ea typeface="Courier New"/>
                <a:cs typeface="Courier New"/>
                <a:sym typeface="Courier New"/>
              </a:rPr>
              <a:t> </a:t>
            </a:r>
            <a:r>
              <a:rPr b="1" lang="en" sz="1150">
                <a:solidFill>
                  <a:srgbClr val="006699"/>
                </a:solidFill>
                <a:latin typeface="Courier New"/>
                <a:ea typeface="Courier New"/>
                <a:cs typeface="Courier New"/>
                <a:sym typeface="Courier New"/>
              </a:rPr>
              <a:t>as</a:t>
            </a:r>
            <a:r>
              <a:rPr lang="en" sz="1150">
                <a:solidFill>
                  <a:srgbClr val="404040"/>
                </a:solidFill>
                <a:latin typeface="Courier New"/>
                <a:ea typeface="Courier New"/>
                <a:cs typeface="Courier New"/>
                <a:sym typeface="Courier New"/>
              </a:rPr>
              <a:t> </a:t>
            </a:r>
            <a:r>
              <a:rPr lang="en" sz="1150">
                <a:solidFill>
                  <a:srgbClr val="000088"/>
                </a:solidFill>
                <a:latin typeface="Courier New"/>
                <a:ea typeface="Courier New"/>
                <a:cs typeface="Courier New"/>
                <a:sym typeface="Courier New"/>
              </a:rPr>
              <a:t>wind_severity</a:t>
            </a:r>
            <a:endParaRPr/>
          </a:p>
        </p:txBody>
      </p:sp>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Statement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idx="1" type="body"/>
          </p:nvPr>
        </p:nvSpPr>
        <p:spPr>
          <a:xfrm>
            <a:off x="1303800" y="1990050"/>
            <a:ext cx="7030500" cy="28938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SELECT</a:t>
            </a:r>
            <a:endParaRPr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start_station_name,</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end_station_name,</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duration_minutes,</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CASE</a:t>
            </a:r>
            <a:endParaRPr b="1"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WHEN</a:t>
            </a:r>
            <a:r>
              <a:rPr lang="en" sz="1100">
                <a:solidFill>
                  <a:srgbClr val="000000"/>
                </a:solidFill>
                <a:highlight>
                  <a:srgbClr val="FFFFFE"/>
                </a:highlight>
                <a:latin typeface="Roboto Mono"/>
                <a:ea typeface="Roboto Mono"/>
                <a:cs typeface="Roboto Mono"/>
                <a:sym typeface="Roboto Mono"/>
              </a:rPr>
              <a:t> duration_minutes </a:t>
            </a:r>
            <a:r>
              <a:rPr lang="en" sz="1100">
                <a:solidFill>
                  <a:srgbClr val="37474F"/>
                </a:solidFill>
                <a:highlight>
                  <a:srgbClr val="FFFFFE"/>
                </a:highlight>
                <a:latin typeface="Roboto Mono"/>
                <a:ea typeface="Roboto Mono"/>
                <a:cs typeface="Roboto Mono"/>
                <a:sym typeface="Roboto Mono"/>
              </a:rPr>
              <a:t>&gt;=</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60</a:t>
            </a: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THEN</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'LONG RIDE'</a:t>
            </a:r>
            <a:endParaRPr sz="11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WHEN</a:t>
            </a:r>
            <a:r>
              <a:rPr lang="en" sz="1100">
                <a:solidFill>
                  <a:srgbClr val="000000"/>
                </a:solidFill>
                <a:highlight>
                  <a:srgbClr val="FFFFFE"/>
                </a:highlight>
                <a:latin typeface="Roboto Mono"/>
                <a:ea typeface="Roboto Mono"/>
                <a:cs typeface="Roboto Mono"/>
                <a:sym typeface="Roboto Mono"/>
              </a:rPr>
              <a:t> duration_minutes </a:t>
            </a:r>
            <a:r>
              <a:rPr lang="en" sz="1100">
                <a:solidFill>
                  <a:srgbClr val="37474F"/>
                </a:solidFill>
                <a:highlight>
                  <a:srgbClr val="FFFFFE"/>
                </a:highlight>
                <a:latin typeface="Roboto Mono"/>
                <a:ea typeface="Roboto Mono"/>
                <a:cs typeface="Roboto Mono"/>
                <a:sym typeface="Roboto Mono"/>
              </a:rPr>
              <a:t>&gt;=</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30</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AND</a:t>
            </a:r>
            <a:r>
              <a:rPr lang="en" sz="1100">
                <a:solidFill>
                  <a:srgbClr val="000000"/>
                </a:solidFill>
                <a:highlight>
                  <a:srgbClr val="FFFFFE"/>
                </a:highlight>
                <a:latin typeface="Roboto Mono"/>
                <a:ea typeface="Roboto Mono"/>
                <a:cs typeface="Roboto Mono"/>
                <a:sym typeface="Roboto Mono"/>
              </a:rPr>
              <a:t> duration_minutes </a:t>
            </a:r>
            <a:r>
              <a:rPr lang="en" sz="1100">
                <a:solidFill>
                  <a:srgbClr val="37474F"/>
                </a:solidFill>
                <a:highlight>
                  <a:srgbClr val="FFFFFE"/>
                </a:highlight>
                <a:latin typeface="Roboto Mono"/>
                <a:ea typeface="Roboto Mono"/>
                <a:cs typeface="Roboto Mono"/>
                <a:sym typeface="Roboto Mono"/>
              </a:rPr>
              <a:t>&lt;</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60</a:t>
            </a: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THEN</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'MODERATE RIDE'</a:t>
            </a:r>
            <a:endParaRPr sz="11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ELSE</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'SHORT RIDE'</a:t>
            </a:r>
            <a:endParaRPr sz="11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END</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ride_length</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FROM</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`bigquery-public-data.austin_bikeshare.bikeshare_trips`</a:t>
            </a:r>
            <a:endParaRPr sz="11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ORDER</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BY</a:t>
            </a:r>
            <a:r>
              <a:rPr lang="en" sz="1100">
                <a:solidFill>
                  <a:srgbClr val="000000"/>
                </a:solidFill>
                <a:highlight>
                  <a:srgbClr val="FFFFFE"/>
                </a:highlight>
                <a:latin typeface="Roboto Mono"/>
                <a:ea typeface="Roboto Mono"/>
                <a:cs typeface="Roboto Mono"/>
                <a:sym typeface="Roboto Mono"/>
              </a:rPr>
              <a:t> start_station_name, end_station_name, duration_minutes </a:t>
            </a:r>
            <a:r>
              <a:rPr lang="en" sz="1100">
                <a:solidFill>
                  <a:srgbClr val="3367D6"/>
                </a:solidFill>
                <a:highlight>
                  <a:srgbClr val="FFFFFE"/>
                </a:highlight>
                <a:latin typeface="Roboto Mono"/>
                <a:ea typeface="Roboto Mono"/>
                <a:cs typeface="Roboto Mono"/>
                <a:sym typeface="Roboto Mono"/>
              </a:rPr>
              <a:t>DESC</a:t>
            </a:r>
            <a:endParaRPr sz="1500">
              <a:highlight>
                <a:srgbClr val="EFEFEF"/>
              </a:highlight>
            </a:endParaRPr>
          </a:p>
        </p:txBody>
      </p:sp>
      <p:sp>
        <p:nvSpPr>
          <p:cNvPr id="397" name="Google Shape;397;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Statement Example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2062163" y="92575"/>
            <a:ext cx="5019675" cy="483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Grouping CASE Statements</a:t>
            </a:r>
            <a:endParaRPr/>
          </a:p>
        </p:txBody>
      </p:sp>
      <p:sp>
        <p:nvSpPr>
          <p:cNvPr id="403" name="Google Shape;403;p32"/>
          <p:cNvSpPr txBox="1"/>
          <p:nvPr>
            <p:ph idx="1" type="body"/>
          </p:nvPr>
        </p:nvSpPr>
        <p:spPr>
          <a:xfrm>
            <a:off x="1303800" y="1837650"/>
            <a:ext cx="7030500" cy="31476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SELECT</a:t>
            </a:r>
            <a:endParaRPr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start_station_name,</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end_station_name,</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CASE</a:t>
            </a:r>
            <a:endParaRPr b="1"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WHEN</a:t>
            </a:r>
            <a:r>
              <a:rPr lang="en" sz="1100">
                <a:solidFill>
                  <a:srgbClr val="000000"/>
                </a:solidFill>
                <a:highlight>
                  <a:srgbClr val="FFFFFE"/>
                </a:highlight>
                <a:latin typeface="Roboto Mono"/>
                <a:ea typeface="Roboto Mono"/>
                <a:cs typeface="Roboto Mono"/>
                <a:sym typeface="Roboto Mono"/>
              </a:rPr>
              <a:t> duration_minutes </a:t>
            </a:r>
            <a:r>
              <a:rPr lang="en" sz="1100">
                <a:solidFill>
                  <a:srgbClr val="37474F"/>
                </a:solidFill>
                <a:highlight>
                  <a:srgbClr val="FFFFFE"/>
                </a:highlight>
                <a:latin typeface="Roboto Mono"/>
                <a:ea typeface="Roboto Mono"/>
                <a:cs typeface="Roboto Mono"/>
                <a:sym typeface="Roboto Mono"/>
              </a:rPr>
              <a:t>&gt;=</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60</a:t>
            </a: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THEN</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'LONG RIDE'</a:t>
            </a:r>
            <a:endParaRPr sz="11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WHEN</a:t>
            </a:r>
            <a:r>
              <a:rPr lang="en" sz="1100">
                <a:solidFill>
                  <a:srgbClr val="000000"/>
                </a:solidFill>
                <a:highlight>
                  <a:srgbClr val="FFFFFE"/>
                </a:highlight>
                <a:latin typeface="Roboto Mono"/>
                <a:ea typeface="Roboto Mono"/>
                <a:cs typeface="Roboto Mono"/>
                <a:sym typeface="Roboto Mono"/>
              </a:rPr>
              <a:t> duration_minutes </a:t>
            </a:r>
            <a:r>
              <a:rPr lang="en" sz="1100">
                <a:solidFill>
                  <a:srgbClr val="37474F"/>
                </a:solidFill>
                <a:highlight>
                  <a:srgbClr val="FFFFFE"/>
                </a:highlight>
                <a:latin typeface="Roboto Mono"/>
                <a:ea typeface="Roboto Mono"/>
                <a:cs typeface="Roboto Mono"/>
                <a:sym typeface="Roboto Mono"/>
              </a:rPr>
              <a:t>&gt;=</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30</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AND</a:t>
            </a:r>
            <a:r>
              <a:rPr lang="en" sz="1100">
                <a:solidFill>
                  <a:srgbClr val="000000"/>
                </a:solidFill>
                <a:highlight>
                  <a:srgbClr val="FFFFFE"/>
                </a:highlight>
                <a:latin typeface="Roboto Mono"/>
                <a:ea typeface="Roboto Mono"/>
                <a:cs typeface="Roboto Mono"/>
                <a:sym typeface="Roboto Mono"/>
              </a:rPr>
              <a:t> duration_minutes </a:t>
            </a:r>
            <a:r>
              <a:rPr lang="en" sz="1100">
                <a:solidFill>
                  <a:srgbClr val="37474F"/>
                </a:solidFill>
                <a:highlight>
                  <a:srgbClr val="FFFFFE"/>
                </a:highlight>
                <a:latin typeface="Roboto Mono"/>
                <a:ea typeface="Roboto Mono"/>
                <a:cs typeface="Roboto Mono"/>
                <a:sym typeface="Roboto Mono"/>
              </a:rPr>
              <a:t>&lt;</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60</a:t>
            </a: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THEN</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'MODERATE RIDE'</a:t>
            </a:r>
            <a:endParaRPr sz="11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ELSE</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'SHORT RIDE'</a:t>
            </a:r>
            <a:endParaRPr sz="11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b="1" lang="en" sz="1100">
                <a:solidFill>
                  <a:srgbClr val="3367D6"/>
                </a:solidFill>
                <a:highlight>
                  <a:srgbClr val="FFFFFE"/>
                </a:highlight>
                <a:latin typeface="Roboto Mono"/>
                <a:ea typeface="Roboto Mono"/>
                <a:cs typeface="Roboto Mono"/>
                <a:sym typeface="Roboto Mono"/>
              </a:rPr>
              <a:t>END</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ride_length,</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count</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total_rides</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FROM</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`bigquery-public-data.austin_bikeshare.bikeshare_trips`</a:t>
            </a:r>
            <a:endParaRPr sz="11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GROUP</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BY</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1</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2</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3</a:t>
            </a:r>
            <a:endParaRPr sz="1100">
              <a:solidFill>
                <a:srgbClr val="F4511E"/>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ORDER</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BY</a:t>
            </a:r>
            <a:r>
              <a:rPr lang="en" sz="1100">
                <a:solidFill>
                  <a:srgbClr val="000000"/>
                </a:solidFill>
                <a:highlight>
                  <a:srgbClr val="FFFFFE"/>
                </a:highlight>
                <a:latin typeface="Roboto Mono"/>
                <a:ea typeface="Roboto Mono"/>
                <a:cs typeface="Roboto Mono"/>
                <a:sym typeface="Roboto Mono"/>
              </a:rPr>
              <a:t> start_station_name, end_station_name, total_rides </a:t>
            </a:r>
            <a:r>
              <a:rPr lang="en" sz="1100">
                <a:solidFill>
                  <a:srgbClr val="3367D6"/>
                </a:solidFill>
                <a:highlight>
                  <a:srgbClr val="FFFFFE"/>
                </a:highlight>
                <a:latin typeface="Roboto Mono"/>
                <a:ea typeface="Roboto Mono"/>
                <a:cs typeface="Roboto Mono"/>
                <a:sym typeface="Roboto Mono"/>
              </a:rPr>
              <a:t>DESC</a:t>
            </a:r>
            <a:endParaRPr sz="1500">
              <a:highlight>
                <a:srgbClr val="EFEFE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1303800" y="598575"/>
            <a:ext cx="72717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Partitioned Table Based on Date</a:t>
            </a:r>
            <a:endParaRPr/>
          </a:p>
        </p:txBody>
      </p:sp>
      <p:sp>
        <p:nvSpPr>
          <p:cNvPr id="409" name="Google Shape;409;p33"/>
          <p:cNvSpPr txBox="1"/>
          <p:nvPr>
            <p:ph idx="1" type="body"/>
          </p:nvPr>
        </p:nvSpPr>
        <p:spPr>
          <a:xfrm>
            <a:off x="1303800" y="1228050"/>
            <a:ext cx="7030500" cy="39327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3367D6"/>
                </a:solidFill>
                <a:highlight>
                  <a:srgbClr val="FFFFFE"/>
                </a:highlight>
                <a:latin typeface="Roboto Mono"/>
                <a:ea typeface="Roboto Mono"/>
                <a:cs typeface="Roboto Mono"/>
                <a:sym typeface="Roboto Mono"/>
              </a:rPr>
              <a:t>CREATE</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OR</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REPLACE</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TABLE</a:t>
            </a:r>
            <a:r>
              <a:rPr lang="en" sz="1200">
                <a:solidFill>
                  <a:srgbClr val="000000"/>
                </a:solidFill>
                <a:highlight>
                  <a:srgbClr val="FFFFFE"/>
                </a:highlight>
                <a:latin typeface="Roboto Mono"/>
                <a:ea typeface="Roboto Mono"/>
                <a:cs typeface="Roboto Mono"/>
                <a:sym typeface="Roboto Mono"/>
              </a:rPr>
              <a:t> temp_dataset.all_sessions_raw_partition_by_day</a:t>
            </a:r>
            <a:endParaRPr sz="12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367D6"/>
                </a:solidFill>
                <a:highlight>
                  <a:srgbClr val="FFFFFE"/>
                </a:highlight>
                <a:latin typeface="Roboto Mono"/>
                <a:ea typeface="Roboto Mono"/>
                <a:cs typeface="Roboto Mono"/>
                <a:sym typeface="Roboto Mono"/>
              </a:rPr>
              <a:t>PARTITION</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BY</a:t>
            </a:r>
            <a:r>
              <a:rPr lang="en" sz="1200">
                <a:solidFill>
                  <a:srgbClr val="000000"/>
                </a:solidFill>
                <a:highlight>
                  <a:srgbClr val="FFFFFE"/>
                </a:highlight>
                <a:latin typeface="Roboto Mono"/>
                <a:ea typeface="Roboto Mono"/>
                <a:cs typeface="Roboto Mono"/>
                <a:sym typeface="Roboto Mono"/>
              </a:rPr>
              <a:t> date_formatted</a:t>
            </a:r>
            <a:endParaRPr sz="12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367D6"/>
                </a:solidFill>
                <a:highlight>
                  <a:srgbClr val="FFFFFE"/>
                </a:highlight>
                <a:latin typeface="Roboto Mono"/>
                <a:ea typeface="Roboto Mono"/>
                <a:cs typeface="Roboto Mono"/>
                <a:sym typeface="Roboto Mono"/>
              </a:rPr>
              <a:t>AS</a:t>
            </a:r>
            <a:endParaRPr sz="12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367D6"/>
                </a:solidFill>
                <a:highlight>
                  <a:srgbClr val="FFFFFE"/>
                </a:highlight>
                <a:latin typeface="Roboto Mono"/>
                <a:ea typeface="Roboto Mono"/>
                <a:cs typeface="Roboto Mono"/>
                <a:sym typeface="Roboto Mono"/>
              </a:rPr>
              <a:t>SELECT</a:t>
            </a:r>
            <a:endParaRPr sz="12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000000"/>
                </a:solidFill>
                <a:highlight>
                  <a:srgbClr val="FFFFFE"/>
                </a:highlight>
                <a:latin typeface="Roboto Mono"/>
                <a:ea typeface="Roboto Mono"/>
                <a:cs typeface="Roboto Mono"/>
                <a:sym typeface="Roboto Mono"/>
              </a:rPr>
              <a:t> PARSE_DATE</a:t>
            </a:r>
            <a:r>
              <a:rPr lang="en" sz="1200">
                <a:solidFill>
                  <a:srgbClr val="37474F"/>
                </a:solidFill>
                <a:highlight>
                  <a:srgbClr val="FFFFFE"/>
                </a:highlight>
                <a:latin typeface="Roboto Mono"/>
                <a:ea typeface="Roboto Mono"/>
                <a:cs typeface="Roboto Mono"/>
                <a:sym typeface="Roboto Mono"/>
              </a:rPr>
              <a:t>(</a:t>
            </a:r>
            <a:r>
              <a:rPr lang="en" sz="1200">
                <a:solidFill>
                  <a:srgbClr val="0D904F"/>
                </a:solidFill>
                <a:highlight>
                  <a:srgbClr val="FFFFFE"/>
                </a:highlight>
                <a:latin typeface="Roboto Mono"/>
                <a:ea typeface="Roboto Mono"/>
                <a:cs typeface="Roboto Mono"/>
                <a:sym typeface="Roboto Mono"/>
              </a:rPr>
              <a:t>"%Y%m%d"</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date</a:t>
            </a:r>
            <a:r>
              <a:rPr lang="en" sz="1200">
                <a:solidFill>
                  <a:srgbClr val="37474F"/>
                </a:solidFill>
                <a:highlight>
                  <a:srgbClr val="FFFFFE"/>
                </a:highlight>
                <a:latin typeface="Roboto Mono"/>
                <a:ea typeface="Roboto Mono"/>
                <a:cs typeface="Roboto Mono"/>
                <a:sym typeface="Roboto Mono"/>
              </a:rPr>
              <a:t>)</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AS</a:t>
            </a:r>
            <a:r>
              <a:rPr lang="en" sz="1200">
                <a:solidFill>
                  <a:srgbClr val="000000"/>
                </a:solidFill>
                <a:highlight>
                  <a:srgbClr val="FFFFFE"/>
                </a:highlight>
                <a:latin typeface="Roboto Mono"/>
                <a:ea typeface="Roboto Mono"/>
                <a:cs typeface="Roboto Mono"/>
                <a:sym typeface="Roboto Mono"/>
              </a:rPr>
              <a:t> date_formatted,</a:t>
            </a:r>
            <a:endParaRPr sz="12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000000"/>
                </a:solidFill>
                <a:highlight>
                  <a:srgbClr val="FFFFFE"/>
                </a:highlight>
                <a:latin typeface="Roboto Mono"/>
                <a:ea typeface="Roboto Mono"/>
                <a:cs typeface="Roboto Mono"/>
                <a:sym typeface="Roboto Mono"/>
              </a:rPr>
              <a:t> </a:t>
            </a:r>
            <a:r>
              <a:rPr lang="en" sz="1200">
                <a:solidFill>
                  <a:srgbClr val="37474F"/>
                </a:solidFill>
                <a:highlight>
                  <a:srgbClr val="FFFFFE"/>
                </a:highlight>
                <a:latin typeface="Roboto Mono"/>
                <a:ea typeface="Roboto Mono"/>
                <a:cs typeface="Roboto Mono"/>
                <a:sym typeface="Roboto Mono"/>
              </a:rPr>
              <a:t>*</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EXCEPT</a:t>
            </a:r>
            <a:r>
              <a:rPr lang="en" sz="1200">
                <a:solidFill>
                  <a:srgbClr val="37474F"/>
                </a:solidFill>
                <a:highlight>
                  <a:srgbClr val="FFFFFE"/>
                </a:highlight>
                <a:latin typeface="Roboto Mono"/>
                <a:ea typeface="Roboto Mono"/>
                <a:cs typeface="Roboto Mono"/>
                <a:sym typeface="Roboto Mono"/>
              </a:rPr>
              <a:t>(</a:t>
            </a:r>
            <a:r>
              <a:rPr lang="en" sz="1200">
                <a:solidFill>
                  <a:srgbClr val="3367D6"/>
                </a:solidFill>
                <a:highlight>
                  <a:srgbClr val="FFFFFE"/>
                </a:highlight>
                <a:latin typeface="Roboto Mono"/>
                <a:ea typeface="Roboto Mono"/>
                <a:cs typeface="Roboto Mono"/>
                <a:sym typeface="Roboto Mono"/>
              </a:rPr>
              <a:t>date</a:t>
            </a:r>
            <a:r>
              <a:rPr lang="en" sz="1200">
                <a:solidFill>
                  <a:srgbClr val="37474F"/>
                </a:solidFill>
                <a:highlight>
                  <a:srgbClr val="FFFFFE"/>
                </a:highlight>
                <a:latin typeface="Roboto Mono"/>
                <a:ea typeface="Roboto Mono"/>
                <a:cs typeface="Roboto Mono"/>
                <a:sym typeface="Roboto Mono"/>
              </a:rPr>
              <a:t>)</a:t>
            </a:r>
            <a:endParaRPr sz="1200">
              <a:solidFill>
                <a:srgbClr val="3747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367D6"/>
                </a:solidFill>
                <a:highlight>
                  <a:srgbClr val="FFFFFE"/>
                </a:highlight>
                <a:latin typeface="Roboto Mono"/>
                <a:ea typeface="Roboto Mono"/>
                <a:cs typeface="Roboto Mono"/>
                <a:sym typeface="Roboto Mono"/>
              </a:rPr>
              <a:t>FROM</a:t>
            </a:r>
            <a:r>
              <a:rPr lang="en" sz="1200">
                <a:solidFill>
                  <a:srgbClr val="000000"/>
                </a:solidFill>
                <a:highlight>
                  <a:srgbClr val="FFFFFE"/>
                </a:highlight>
                <a:latin typeface="Roboto Mono"/>
                <a:ea typeface="Roboto Mono"/>
                <a:cs typeface="Roboto Mono"/>
                <a:sym typeface="Roboto Mono"/>
              </a:rPr>
              <a:t> </a:t>
            </a:r>
            <a:r>
              <a:rPr lang="en" sz="1200">
                <a:solidFill>
                  <a:srgbClr val="0D904F"/>
                </a:solidFill>
                <a:highlight>
                  <a:srgbClr val="FFFFFE"/>
                </a:highlight>
                <a:latin typeface="Roboto Mono"/>
                <a:ea typeface="Roboto Mono"/>
                <a:cs typeface="Roboto Mono"/>
                <a:sym typeface="Roboto Mono"/>
              </a:rPr>
              <a:t>`data-to-insights.ecommerce.all_sessions_raw`</a:t>
            </a:r>
            <a:endParaRPr sz="15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p>
          <a:p>
            <a:pPr indent="0" lvl="0" marL="0" rtl="0" algn="l">
              <a:lnSpc>
                <a:spcPct val="150000"/>
              </a:lnSpc>
              <a:spcBef>
                <a:spcPts val="0"/>
              </a:spcBef>
              <a:spcAft>
                <a:spcPts val="0"/>
              </a:spcAft>
              <a:buNone/>
            </a:pPr>
            <a:r>
              <a:rPr lang="en" sz="1200"/>
              <a:t>Now run the following query; you can see that only 22MBi was process:</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367D6"/>
                </a:solidFill>
                <a:highlight>
                  <a:srgbClr val="FFFFFE"/>
                </a:highlight>
                <a:latin typeface="Roboto Mono"/>
                <a:ea typeface="Roboto Mono"/>
                <a:cs typeface="Roboto Mono"/>
                <a:sym typeface="Roboto Mono"/>
              </a:rPr>
              <a:t>SELECT</a:t>
            </a:r>
            <a:r>
              <a:rPr lang="en" sz="1200">
                <a:solidFill>
                  <a:srgbClr val="000000"/>
                </a:solidFill>
                <a:highlight>
                  <a:srgbClr val="FFFFFE"/>
                </a:highlight>
                <a:latin typeface="Roboto Mono"/>
                <a:ea typeface="Roboto Mono"/>
                <a:cs typeface="Roboto Mono"/>
                <a:sym typeface="Roboto Mono"/>
              </a:rPr>
              <a:t> </a:t>
            </a:r>
            <a:r>
              <a:rPr lang="en" sz="1200">
                <a:solidFill>
                  <a:srgbClr val="37474F"/>
                </a:solidFill>
                <a:highlight>
                  <a:srgbClr val="FFFFFE"/>
                </a:highlight>
                <a:latin typeface="Roboto Mono"/>
                <a:ea typeface="Roboto Mono"/>
                <a:cs typeface="Roboto Mono"/>
                <a:sym typeface="Roboto Mono"/>
              </a:rPr>
              <a:t>*</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FROM</a:t>
            </a:r>
            <a:r>
              <a:rPr lang="en" sz="1200">
                <a:solidFill>
                  <a:srgbClr val="000000"/>
                </a:solidFill>
                <a:highlight>
                  <a:srgbClr val="FFFFFE"/>
                </a:highlight>
                <a:latin typeface="Roboto Mono"/>
                <a:ea typeface="Roboto Mono"/>
                <a:cs typeface="Roboto Mono"/>
                <a:sym typeface="Roboto Mono"/>
              </a:rPr>
              <a:t> temp_dataset.</a:t>
            </a:r>
            <a:r>
              <a:rPr lang="en" sz="1200">
                <a:solidFill>
                  <a:srgbClr val="000000"/>
                </a:solidFill>
                <a:highlight>
                  <a:srgbClr val="FFFFFE"/>
                </a:highlight>
                <a:latin typeface="Roboto Mono"/>
                <a:ea typeface="Roboto Mono"/>
                <a:cs typeface="Roboto Mono"/>
                <a:sym typeface="Roboto Mono"/>
              </a:rPr>
              <a:t>all_sessions_raw_partition_by_day</a:t>
            </a:r>
            <a:endParaRPr sz="12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367D6"/>
                </a:solidFill>
                <a:highlight>
                  <a:srgbClr val="FFFFFE"/>
                </a:highlight>
                <a:latin typeface="Roboto Mono"/>
                <a:ea typeface="Roboto Mono"/>
                <a:cs typeface="Roboto Mono"/>
                <a:sym typeface="Roboto Mono"/>
              </a:rPr>
              <a:t>WHERE</a:t>
            </a:r>
            <a:r>
              <a:rPr lang="en" sz="1200">
                <a:solidFill>
                  <a:srgbClr val="000000"/>
                </a:solidFill>
                <a:highlight>
                  <a:srgbClr val="FFFFFE"/>
                </a:highlight>
                <a:latin typeface="Roboto Mono"/>
                <a:ea typeface="Roboto Mono"/>
                <a:cs typeface="Roboto Mono"/>
                <a:sym typeface="Roboto Mono"/>
              </a:rPr>
              <a:t> </a:t>
            </a:r>
            <a:r>
              <a:rPr lang="en" sz="1200">
                <a:solidFill>
                  <a:srgbClr val="800000"/>
                </a:solidFill>
                <a:highlight>
                  <a:srgbClr val="FFFFFE"/>
                </a:highlight>
                <a:latin typeface="Roboto Mono"/>
                <a:ea typeface="Roboto Mono"/>
                <a:cs typeface="Roboto Mono"/>
                <a:sym typeface="Roboto Mono"/>
              </a:rPr>
              <a:t>date_formatted</a:t>
            </a:r>
            <a:r>
              <a:rPr lang="en" sz="1200">
                <a:solidFill>
                  <a:srgbClr val="000000"/>
                </a:solidFill>
                <a:highlight>
                  <a:srgbClr val="FFFFFE"/>
                </a:highlight>
                <a:latin typeface="Roboto Mono"/>
                <a:ea typeface="Roboto Mono"/>
                <a:cs typeface="Roboto Mono"/>
                <a:sym typeface="Roboto Mono"/>
              </a:rPr>
              <a:t> = </a:t>
            </a:r>
            <a:r>
              <a:rPr lang="en" sz="1200">
                <a:solidFill>
                  <a:srgbClr val="0D904F"/>
                </a:solidFill>
                <a:highlight>
                  <a:srgbClr val="FFFFFE"/>
                </a:highlight>
                <a:latin typeface="Roboto Mono"/>
                <a:ea typeface="Roboto Mono"/>
                <a:cs typeface="Roboto Mono"/>
                <a:sym typeface="Roboto Mono"/>
              </a:rPr>
              <a:t>'2016-08-01'</a:t>
            </a:r>
            <a:endParaRPr sz="12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t>As opposed to 5.6GBi:</a:t>
            </a:r>
            <a:endParaRPr sz="12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SELECT</a:t>
            </a:r>
            <a:r>
              <a:rPr lang="en" sz="1100">
                <a:solidFill>
                  <a:srgbClr val="000000"/>
                </a:solidFill>
                <a:highlight>
                  <a:srgbClr val="FFFFFE"/>
                </a:highlight>
                <a:latin typeface="Roboto Mono"/>
                <a:ea typeface="Roboto Mono"/>
                <a:cs typeface="Roboto Mono"/>
                <a:sym typeface="Roboto Mono"/>
              </a:rPr>
              <a:t> </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FROM</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`data-to-insights.ecommerce.all_sessions_raw`</a:t>
            </a:r>
            <a:endParaRPr sz="11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WHERE</a:t>
            </a:r>
            <a:r>
              <a:rPr lang="en" sz="1100">
                <a:solidFill>
                  <a:srgbClr val="000000"/>
                </a:solidFill>
                <a:highlight>
                  <a:srgbClr val="FFFFFE"/>
                </a:highlight>
                <a:latin typeface="Roboto Mono"/>
                <a:ea typeface="Roboto Mono"/>
                <a:cs typeface="Roboto Mono"/>
                <a:sym typeface="Roboto Mono"/>
              </a:rPr>
              <a:t> PARSE_DATE</a:t>
            </a:r>
            <a:r>
              <a:rPr lang="en" sz="1100">
                <a:solidFill>
                  <a:srgbClr val="37474F"/>
                </a:solidFill>
                <a:highlight>
                  <a:srgbClr val="FFFFFE"/>
                </a:highlight>
                <a:latin typeface="Roboto Mono"/>
                <a:ea typeface="Roboto Mono"/>
                <a:cs typeface="Roboto Mono"/>
                <a:sym typeface="Roboto Mono"/>
              </a:rPr>
              <a:t>(</a:t>
            </a:r>
            <a:r>
              <a:rPr lang="en" sz="1100">
                <a:solidFill>
                  <a:srgbClr val="0D904F"/>
                </a:solidFill>
                <a:highlight>
                  <a:srgbClr val="FFFFFE"/>
                </a:highlight>
                <a:latin typeface="Roboto Mono"/>
                <a:ea typeface="Roboto Mono"/>
                <a:cs typeface="Roboto Mono"/>
                <a:sym typeface="Roboto Mono"/>
              </a:rPr>
              <a:t>"%Y%m%d"</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date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 </a:t>
            </a:r>
            <a:r>
              <a:rPr lang="en" sz="1100">
                <a:solidFill>
                  <a:srgbClr val="0D904F"/>
                </a:solidFill>
                <a:highlight>
                  <a:srgbClr val="FFFFFE"/>
                </a:highlight>
                <a:latin typeface="Roboto Mono"/>
                <a:ea typeface="Roboto Mono"/>
                <a:cs typeface="Roboto Mono"/>
                <a:sym typeface="Roboto Mono"/>
              </a:rPr>
              <a:t>'2016-08-01'</a:t>
            </a:r>
            <a:endParaRPr sz="1400">
              <a:solidFill>
                <a:srgbClr val="0D904F"/>
              </a:solidFill>
              <a:highlight>
                <a:srgbClr val="FFFFFE"/>
              </a:highlight>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Partitioned Table with Expiration Date</a:t>
            </a:r>
            <a:endParaRPr/>
          </a:p>
        </p:txBody>
      </p:sp>
      <p:sp>
        <p:nvSpPr>
          <p:cNvPr id="415" name="Google Shape;415;p34"/>
          <p:cNvSpPr txBox="1"/>
          <p:nvPr>
            <p:ph idx="1" type="body"/>
          </p:nvPr>
        </p:nvSpPr>
        <p:spPr>
          <a:xfrm>
            <a:off x="1303800" y="1351300"/>
            <a:ext cx="7297200" cy="38133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CREATE</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OR</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REPLACE</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TABLE</a:t>
            </a:r>
            <a:r>
              <a:rPr lang="en" sz="1100">
                <a:solidFill>
                  <a:srgbClr val="000000"/>
                </a:solidFill>
                <a:highlight>
                  <a:srgbClr val="FFFFFE"/>
                </a:highlight>
                <a:latin typeface="Roboto Mono"/>
                <a:ea typeface="Roboto Mono"/>
                <a:cs typeface="Roboto Mono"/>
                <a:sym typeface="Roboto Mono"/>
              </a:rPr>
              <a:t> temp_dataset.days_with_rain</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PARTITION</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BY</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date</a:t>
            </a:r>
            <a:endParaRPr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OPTIONS</a:t>
            </a:r>
            <a:r>
              <a:rPr lang="en" sz="1100">
                <a:solidFill>
                  <a:srgbClr val="000000"/>
                </a:solidFill>
                <a:highlight>
                  <a:srgbClr val="FFFFFE"/>
                </a:highlight>
                <a:latin typeface="Roboto Mono"/>
                <a:ea typeface="Roboto Mono"/>
                <a:cs typeface="Roboto Mono"/>
                <a:sym typeface="Roboto Mono"/>
              </a:rPr>
              <a:t> </a:t>
            </a:r>
            <a:r>
              <a:rPr lang="en" sz="1100">
                <a:solidFill>
                  <a:srgbClr val="37474F"/>
                </a:solidFill>
                <a:highlight>
                  <a:srgbClr val="FFFFFE"/>
                </a:highlight>
                <a:latin typeface="Roboto Mono"/>
                <a:ea typeface="Roboto Mono"/>
                <a:cs typeface="Roboto Mono"/>
                <a:sym typeface="Roboto Mono"/>
              </a:rPr>
              <a:t>(</a:t>
            </a:r>
            <a:r>
              <a:rPr lang="en" sz="1100">
                <a:solidFill>
                  <a:srgbClr val="800000"/>
                </a:solidFill>
                <a:highlight>
                  <a:srgbClr val="FFFFFE"/>
                </a:highlight>
                <a:latin typeface="Roboto Mono"/>
                <a:ea typeface="Roboto Mono"/>
                <a:cs typeface="Roboto Mono"/>
                <a:sym typeface="Roboto Mono"/>
              </a:rPr>
              <a:t>partition_expiration_days</a:t>
            </a:r>
            <a:r>
              <a:rPr lang="en" sz="1100">
                <a:solidFill>
                  <a:srgbClr val="000000"/>
                </a:solidFill>
                <a:highlight>
                  <a:srgbClr val="FFFFFE"/>
                </a:highlight>
                <a:latin typeface="Roboto Mono"/>
                <a:ea typeface="Roboto Mono"/>
                <a:cs typeface="Roboto Mono"/>
                <a:sym typeface="Roboto Mono"/>
              </a:rPr>
              <a:t>=</a:t>
            </a:r>
            <a:r>
              <a:rPr lang="en" sz="1100">
                <a:solidFill>
                  <a:srgbClr val="F4511E"/>
                </a:solidFill>
                <a:highlight>
                  <a:srgbClr val="FFFFFE"/>
                </a:highlight>
                <a:latin typeface="Roboto Mono"/>
                <a:ea typeface="Roboto Mono"/>
                <a:cs typeface="Roboto Mono"/>
                <a:sym typeface="Roboto Mono"/>
              </a:rPr>
              <a:t>60</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endParaRPr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SELECT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DATE</a:t>
            </a:r>
            <a:r>
              <a:rPr lang="en" sz="1100">
                <a:solidFill>
                  <a:srgbClr val="37474F"/>
                </a:solidFill>
                <a:highlight>
                  <a:srgbClr val="FFFFFE"/>
                </a:highlight>
                <a:latin typeface="Roboto Mono"/>
                <a:ea typeface="Roboto Mono"/>
                <a:cs typeface="Roboto Mono"/>
                <a:sym typeface="Roboto Mono"/>
              </a:rPr>
              <a:t>(</a:t>
            </a:r>
            <a:r>
              <a:rPr lang="en" sz="1100">
                <a:solidFill>
                  <a:srgbClr val="3367D6"/>
                </a:solidFill>
                <a:highlight>
                  <a:srgbClr val="FFFFFE"/>
                </a:highlight>
                <a:latin typeface="Roboto Mono"/>
                <a:ea typeface="Roboto Mono"/>
                <a:cs typeface="Roboto Mono"/>
                <a:sym typeface="Roboto Mono"/>
              </a:rPr>
              <a:t>CAST</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year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INT64</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CAST</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mo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INT64</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CAST</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da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INT64</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date</a:t>
            </a:r>
            <a:r>
              <a:rPr lang="en" sz="1100">
                <a:solidFill>
                  <a:srgbClr val="000000"/>
                </a:solidFill>
                <a:highlight>
                  <a:srgbClr val="FFFFFE"/>
                </a:highlight>
                <a:latin typeface="Roboto Mono"/>
                <a:ea typeface="Roboto Mono"/>
                <a:cs typeface="Roboto Mono"/>
                <a:sym typeface="Roboto Mono"/>
              </a:rPr>
              <a:t>,</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7474F"/>
                </a:solidFill>
                <a:highlight>
                  <a:srgbClr val="FFFFFE"/>
                </a:highlight>
                <a:latin typeface="Roboto Mono"/>
                <a:ea typeface="Roboto Mono"/>
                <a:cs typeface="Roboto Mono"/>
                <a:sym typeface="Roboto Mono"/>
              </a:rPr>
              <a:t>(</a:t>
            </a:r>
            <a:r>
              <a:rPr lang="en" sz="1100">
                <a:solidFill>
                  <a:srgbClr val="3367D6"/>
                </a:solidFill>
                <a:highlight>
                  <a:srgbClr val="FFFFFE"/>
                </a:highlight>
                <a:latin typeface="Roboto Mono"/>
                <a:ea typeface="Roboto Mono"/>
                <a:cs typeface="Roboto Mono"/>
                <a:sym typeface="Roboto Mono"/>
              </a:rPr>
              <a:t>SELECT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ANY_VALUE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name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FROM</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`bigquery-public-data.noaa_gsod.stations`</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stations</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WHERE</a:t>
            </a:r>
            <a:r>
              <a:rPr lang="en" sz="1100">
                <a:solidFill>
                  <a:srgbClr val="000000"/>
                </a:solidFill>
                <a:highlight>
                  <a:srgbClr val="FFFFFE"/>
                </a:highlight>
                <a:latin typeface="Roboto Mono"/>
                <a:ea typeface="Roboto Mono"/>
                <a:cs typeface="Roboto Mono"/>
                <a:sym typeface="Roboto Mono"/>
              </a:rPr>
              <a:t> stations.</a:t>
            </a:r>
            <a:r>
              <a:rPr lang="en" sz="1100">
                <a:solidFill>
                  <a:srgbClr val="800000"/>
                </a:solidFill>
                <a:highlight>
                  <a:srgbClr val="FFFFFE"/>
                </a:highlight>
                <a:latin typeface="Roboto Mono"/>
                <a:ea typeface="Roboto Mono"/>
                <a:cs typeface="Roboto Mono"/>
                <a:sym typeface="Roboto Mono"/>
              </a:rPr>
              <a:t>usaf</a:t>
            </a:r>
            <a:r>
              <a:rPr lang="en" sz="1100">
                <a:solidFill>
                  <a:srgbClr val="000000"/>
                </a:solidFill>
                <a:highlight>
                  <a:srgbClr val="FFFFFE"/>
                </a:highlight>
                <a:latin typeface="Roboto Mono"/>
                <a:ea typeface="Roboto Mono"/>
                <a:cs typeface="Roboto Mono"/>
                <a:sym typeface="Roboto Mono"/>
              </a:rPr>
              <a:t> = stn</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station_name,  </a:t>
            </a:r>
            <a:r>
              <a:rPr lang="en" sz="1100">
                <a:solidFill>
                  <a:srgbClr val="D81B60"/>
                </a:solidFill>
                <a:highlight>
                  <a:srgbClr val="FFFFFE"/>
                </a:highlight>
                <a:latin typeface="Roboto Mono"/>
                <a:ea typeface="Roboto Mono"/>
                <a:cs typeface="Roboto Mono"/>
                <a:sym typeface="Roboto Mono"/>
              </a:rPr>
              <a:t>-- Stations may have multiple names</a:t>
            </a:r>
            <a:endParaRPr sz="1100">
              <a:solidFill>
                <a:srgbClr val="D81B6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prcp</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FROM</a:t>
            </a:r>
            <a:r>
              <a:rPr lang="en" sz="1100">
                <a:solidFill>
                  <a:srgbClr val="000000"/>
                </a:solidFill>
                <a:highlight>
                  <a:srgbClr val="FFFFFE"/>
                </a:highlight>
                <a:latin typeface="Roboto Mono"/>
                <a:ea typeface="Roboto Mono"/>
                <a:cs typeface="Roboto Mono"/>
                <a:sym typeface="Roboto Mono"/>
              </a:rPr>
              <a:t> </a:t>
            </a:r>
            <a:r>
              <a:rPr lang="en" sz="1100">
                <a:solidFill>
                  <a:srgbClr val="0D904F"/>
                </a:solidFill>
                <a:highlight>
                  <a:srgbClr val="FFFFFE"/>
                </a:highlight>
                <a:latin typeface="Roboto Mono"/>
                <a:ea typeface="Roboto Mono"/>
                <a:cs typeface="Roboto Mono"/>
                <a:sym typeface="Roboto Mono"/>
              </a:rPr>
              <a:t>`bigquery-public-data.noaa_gsod.gsod*`</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weather</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WHERE</a:t>
            </a:r>
            <a:r>
              <a:rPr lang="en" sz="1100">
                <a:solidFill>
                  <a:srgbClr val="000000"/>
                </a:solidFill>
                <a:highlight>
                  <a:srgbClr val="FFFFFE"/>
                </a:highlight>
                <a:latin typeface="Roboto Mono"/>
                <a:ea typeface="Roboto Mono"/>
                <a:cs typeface="Roboto Mono"/>
                <a:sym typeface="Roboto Mono"/>
              </a:rPr>
              <a:t> prcp </a:t>
            </a:r>
            <a:r>
              <a:rPr lang="en" sz="1100">
                <a:solidFill>
                  <a:srgbClr val="37474F"/>
                </a:solidFill>
                <a:highlight>
                  <a:srgbClr val="FFFFFE"/>
                </a:highlight>
                <a:latin typeface="Roboto Mono"/>
                <a:ea typeface="Roboto Mono"/>
                <a:cs typeface="Roboto Mono"/>
                <a:sym typeface="Roboto Mono"/>
              </a:rPr>
              <a:t>&lt;</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99.9</a:t>
            </a:r>
            <a:r>
              <a:rPr lang="en" sz="1100">
                <a:solidFill>
                  <a:srgbClr val="000000"/>
                </a:solidFill>
                <a:highlight>
                  <a:srgbClr val="FFFFFE"/>
                </a:highlight>
                <a:latin typeface="Roboto Mono"/>
                <a:ea typeface="Roboto Mono"/>
                <a:cs typeface="Roboto Mono"/>
                <a:sym typeface="Roboto Mono"/>
              </a:rPr>
              <a:t>  </a:t>
            </a:r>
            <a:r>
              <a:rPr lang="en" sz="1100">
                <a:solidFill>
                  <a:srgbClr val="D81B60"/>
                </a:solidFill>
                <a:highlight>
                  <a:srgbClr val="FFFFFE"/>
                </a:highlight>
                <a:latin typeface="Roboto Mono"/>
                <a:ea typeface="Roboto Mono"/>
                <a:cs typeface="Roboto Mono"/>
                <a:sym typeface="Roboto Mono"/>
              </a:rPr>
              <a:t>-- Filter unknown values</a:t>
            </a:r>
            <a:endParaRPr sz="1100">
              <a:solidFill>
                <a:srgbClr val="D81B6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AND</a:t>
            </a:r>
            <a:r>
              <a:rPr lang="en" sz="1100">
                <a:solidFill>
                  <a:srgbClr val="000000"/>
                </a:solidFill>
                <a:highlight>
                  <a:srgbClr val="FFFFFE"/>
                </a:highlight>
                <a:latin typeface="Roboto Mono"/>
                <a:ea typeface="Roboto Mono"/>
                <a:cs typeface="Roboto Mono"/>
                <a:sym typeface="Roboto Mono"/>
              </a:rPr>
              <a:t> prcp </a:t>
            </a:r>
            <a:r>
              <a:rPr lang="en" sz="1100">
                <a:solidFill>
                  <a:srgbClr val="37474F"/>
                </a:solidFill>
                <a:highlight>
                  <a:srgbClr val="FFFFFE"/>
                </a:highlight>
                <a:latin typeface="Roboto Mono"/>
                <a:ea typeface="Roboto Mono"/>
                <a:cs typeface="Roboto Mono"/>
                <a:sym typeface="Roboto Mono"/>
              </a:rPr>
              <a:t>&gt;</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0</a:t>
            </a:r>
            <a:r>
              <a:rPr lang="en" sz="1100">
                <a:solidFill>
                  <a:srgbClr val="000000"/>
                </a:solidFill>
                <a:highlight>
                  <a:srgbClr val="FFFFFE"/>
                </a:highlight>
                <a:latin typeface="Roboto Mono"/>
                <a:ea typeface="Roboto Mono"/>
                <a:cs typeface="Roboto Mono"/>
                <a:sym typeface="Roboto Mono"/>
              </a:rPr>
              <a:t>     </a:t>
            </a:r>
            <a:r>
              <a:rPr lang="en" sz="1100">
                <a:solidFill>
                  <a:srgbClr val="D81B60"/>
                </a:solidFill>
                <a:highlight>
                  <a:srgbClr val="FFFFFE"/>
                </a:highlight>
                <a:latin typeface="Roboto Mono"/>
                <a:ea typeface="Roboto Mono"/>
                <a:cs typeface="Roboto Mono"/>
                <a:sym typeface="Roboto Mono"/>
              </a:rPr>
              <a:t>-- Filter</a:t>
            </a:r>
            <a:endParaRPr sz="1100">
              <a:solidFill>
                <a:srgbClr val="D81B6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AND</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CAST</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_TABLE_SUFFIX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int64</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7474F"/>
                </a:solidFill>
                <a:highlight>
                  <a:srgbClr val="FFFFFE"/>
                </a:highlight>
                <a:latin typeface="Roboto Mono"/>
                <a:ea typeface="Roboto Mono"/>
                <a:cs typeface="Roboto Mono"/>
                <a:sym typeface="Roboto Mono"/>
              </a:rPr>
              <a:t>&gt;=</a:t>
            </a:r>
            <a:r>
              <a:rPr lang="en" sz="1100">
                <a:solidFill>
                  <a:srgbClr val="000000"/>
                </a:solidFill>
                <a:highlight>
                  <a:srgbClr val="FFFFFE"/>
                </a:highlight>
                <a:latin typeface="Roboto Mono"/>
                <a:ea typeface="Roboto Mono"/>
                <a:cs typeface="Roboto Mono"/>
                <a:sym typeface="Roboto Mono"/>
              </a:rPr>
              <a:t> </a:t>
            </a:r>
            <a:r>
              <a:rPr lang="en" sz="1100">
                <a:solidFill>
                  <a:srgbClr val="F4511E"/>
                </a:solidFill>
                <a:highlight>
                  <a:srgbClr val="FFFFFE"/>
                </a:highlight>
                <a:latin typeface="Roboto Mono"/>
                <a:ea typeface="Roboto Mono"/>
                <a:cs typeface="Roboto Mono"/>
                <a:sym typeface="Roboto Mono"/>
              </a:rPr>
              <a:t>2020</a:t>
            </a:r>
            <a:endParaRPr sz="1500">
              <a:highlight>
                <a:srgbClr val="EFEFE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Run the following to check for the date range:</a:t>
            </a:r>
            <a:endParaRPr/>
          </a:p>
          <a:p>
            <a:pPr indent="0" lvl="0" marL="0" rtl="0" algn="l">
              <a:lnSpc>
                <a:spcPct val="150000"/>
              </a:lnSpc>
              <a:spcBef>
                <a:spcPts val="1600"/>
              </a:spcBef>
              <a:spcAft>
                <a:spcPts val="0"/>
              </a:spcAft>
              <a:buNone/>
            </a:pPr>
            <a:r>
              <a:rPr lang="en" sz="1100">
                <a:solidFill>
                  <a:srgbClr val="3367D6"/>
                </a:solidFill>
                <a:highlight>
                  <a:srgbClr val="FFFFFE"/>
                </a:highlight>
                <a:latin typeface="Roboto Mono"/>
                <a:ea typeface="Roboto Mono"/>
                <a:cs typeface="Roboto Mono"/>
                <a:sym typeface="Roboto Mono"/>
              </a:rPr>
              <a:t>SELECT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min</a:t>
            </a:r>
            <a:r>
              <a:rPr lang="en" sz="1100">
                <a:solidFill>
                  <a:srgbClr val="37474F"/>
                </a:solidFill>
                <a:highlight>
                  <a:srgbClr val="FFFFFE"/>
                </a:highlight>
                <a:latin typeface="Roboto Mono"/>
                <a:ea typeface="Roboto Mono"/>
                <a:cs typeface="Roboto Mono"/>
                <a:sym typeface="Roboto Mono"/>
              </a:rPr>
              <a:t>(</a:t>
            </a:r>
            <a:r>
              <a:rPr lang="en" sz="1100">
                <a:solidFill>
                  <a:srgbClr val="3367D6"/>
                </a:solidFill>
                <a:highlight>
                  <a:srgbClr val="FFFFFE"/>
                </a:highlight>
                <a:latin typeface="Roboto Mono"/>
                <a:ea typeface="Roboto Mono"/>
                <a:cs typeface="Roboto Mono"/>
                <a:sym typeface="Roboto Mono"/>
              </a:rPr>
              <a:t>date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max</a:t>
            </a:r>
            <a:r>
              <a:rPr lang="en" sz="1100">
                <a:solidFill>
                  <a:srgbClr val="37474F"/>
                </a:solidFill>
                <a:highlight>
                  <a:srgbClr val="FFFFFE"/>
                </a:highlight>
                <a:latin typeface="Roboto Mono"/>
                <a:ea typeface="Roboto Mono"/>
                <a:cs typeface="Roboto Mono"/>
                <a:sym typeface="Roboto Mono"/>
              </a:rPr>
              <a:t>(</a:t>
            </a:r>
            <a:r>
              <a:rPr lang="en" sz="1100">
                <a:solidFill>
                  <a:srgbClr val="3367D6"/>
                </a:solidFill>
                <a:highlight>
                  <a:srgbClr val="FFFFFE"/>
                </a:highlight>
                <a:latin typeface="Roboto Mono"/>
                <a:ea typeface="Roboto Mono"/>
                <a:cs typeface="Roboto Mono"/>
                <a:sym typeface="Roboto Mono"/>
              </a:rPr>
              <a:t>date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FROM</a:t>
            </a:r>
            <a:r>
              <a:rPr lang="en" sz="1100">
                <a:solidFill>
                  <a:srgbClr val="000000"/>
                </a:solidFill>
                <a:highlight>
                  <a:srgbClr val="FFFFFE"/>
                </a:highlight>
                <a:latin typeface="Roboto Mono"/>
                <a:ea typeface="Roboto Mono"/>
                <a:cs typeface="Roboto Mono"/>
                <a:sym typeface="Roboto Mono"/>
              </a:rPr>
              <a:t> temp_dataset.days_with_rain</a:t>
            </a:r>
            <a:endParaRPr sz="1500">
              <a:highlight>
                <a:srgbClr val="EFEFE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 the oldest partition_age is at or below 60 days</a:t>
            </a:r>
            <a:endParaRPr/>
          </a:p>
        </p:txBody>
      </p:sp>
      <p:sp>
        <p:nvSpPr>
          <p:cNvPr id="421" name="Google Shape;421;p35"/>
          <p:cNvSpPr txBox="1"/>
          <p:nvPr>
            <p:ph idx="1" type="body"/>
          </p:nvPr>
        </p:nvSpPr>
        <p:spPr>
          <a:xfrm>
            <a:off x="1303800" y="1990050"/>
            <a:ext cx="7030500" cy="26397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SELECT</a:t>
            </a:r>
            <a:endParaRPr sz="1100">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AVG</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prcp</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average,</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station_name,</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date</a:t>
            </a:r>
            <a:r>
              <a:rPr lang="en" sz="1100">
                <a:solidFill>
                  <a:srgbClr val="000000"/>
                </a:solidFill>
                <a:highlight>
                  <a:srgbClr val="FFFFFE"/>
                </a:highlight>
                <a:latin typeface="Roboto Mono"/>
                <a:ea typeface="Roboto Mono"/>
                <a:cs typeface="Roboto Mono"/>
                <a:sym typeface="Roboto Mono"/>
              </a:rPr>
              <a:t>,</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CURRENT_DATE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today,</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DATE_DIFF</a:t>
            </a:r>
            <a:r>
              <a:rPr lang="en" sz="1100">
                <a:solidFill>
                  <a:srgbClr val="37474F"/>
                </a:solidFill>
                <a:highlight>
                  <a:srgbClr val="FFFFFE"/>
                </a:highlight>
                <a:latin typeface="Roboto Mono"/>
                <a:ea typeface="Roboto Mono"/>
                <a:cs typeface="Roboto Mono"/>
                <a:sym typeface="Roboto Mono"/>
              </a:rPr>
              <a:t>(</a:t>
            </a:r>
            <a:r>
              <a:rPr lang="en" sz="1100">
                <a:solidFill>
                  <a:srgbClr val="3367D6"/>
                </a:solidFill>
                <a:highlight>
                  <a:srgbClr val="FFFFFE"/>
                </a:highlight>
                <a:latin typeface="Roboto Mono"/>
                <a:ea typeface="Roboto Mono"/>
                <a:cs typeface="Roboto Mono"/>
                <a:sym typeface="Roboto Mono"/>
              </a:rPr>
              <a:t>CURRENT_DATE</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date</a:t>
            </a:r>
            <a:r>
              <a:rPr lang="en" sz="1100">
                <a:solidFill>
                  <a:srgbClr val="000000"/>
                </a:solidFill>
                <a:highlight>
                  <a:srgbClr val="FFFFFE"/>
                </a:highlight>
                <a:latin typeface="Roboto Mono"/>
                <a:ea typeface="Roboto Mono"/>
                <a:cs typeface="Roboto Mono"/>
                <a:sym typeface="Roboto Mono"/>
              </a:rPr>
              <a:t>, DAY</a:t>
            </a:r>
            <a:r>
              <a:rPr lang="en" sz="1100">
                <a:solidFill>
                  <a:srgbClr val="37474F"/>
                </a:solidFill>
                <a:highlight>
                  <a:srgbClr val="FFFFFE"/>
                </a:highlight>
                <a:latin typeface="Roboto Mono"/>
                <a:ea typeface="Roboto Mono"/>
                <a:cs typeface="Roboto Mono"/>
                <a:sym typeface="Roboto Mono"/>
              </a:rPr>
              <a:t>)</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AS</a:t>
            </a:r>
            <a:r>
              <a:rPr lang="en" sz="1100">
                <a:solidFill>
                  <a:srgbClr val="000000"/>
                </a:solidFill>
                <a:highlight>
                  <a:srgbClr val="FFFFFE"/>
                </a:highlight>
                <a:latin typeface="Roboto Mono"/>
                <a:ea typeface="Roboto Mono"/>
                <a:cs typeface="Roboto Mono"/>
                <a:sym typeface="Roboto Mono"/>
              </a:rPr>
              <a:t> partition_age</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FROM</a:t>
            </a:r>
            <a:r>
              <a:rPr lang="en" sz="1100">
                <a:solidFill>
                  <a:srgbClr val="000000"/>
                </a:solidFill>
                <a:highlight>
                  <a:srgbClr val="FFFFFE"/>
                </a:highlight>
                <a:latin typeface="Roboto Mono"/>
                <a:ea typeface="Roboto Mono"/>
                <a:cs typeface="Roboto Mono"/>
                <a:sym typeface="Roboto Mono"/>
              </a:rPr>
              <a:t> temp_dataset.days_with_rain</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WHERE</a:t>
            </a:r>
            <a:r>
              <a:rPr lang="en" sz="1100">
                <a:solidFill>
                  <a:srgbClr val="000000"/>
                </a:solidFill>
                <a:highlight>
                  <a:srgbClr val="FFFFFE"/>
                </a:highlight>
                <a:latin typeface="Roboto Mono"/>
                <a:ea typeface="Roboto Mono"/>
                <a:cs typeface="Roboto Mono"/>
                <a:sym typeface="Roboto Mono"/>
              </a:rPr>
              <a:t> </a:t>
            </a:r>
            <a:r>
              <a:rPr lang="en" sz="1100">
                <a:solidFill>
                  <a:srgbClr val="800000"/>
                </a:solidFill>
                <a:highlight>
                  <a:srgbClr val="FFFFFE"/>
                </a:highlight>
                <a:latin typeface="Roboto Mono"/>
                <a:ea typeface="Roboto Mono"/>
                <a:cs typeface="Roboto Mono"/>
                <a:sym typeface="Roboto Mono"/>
              </a:rPr>
              <a:t>station_name</a:t>
            </a:r>
            <a:r>
              <a:rPr lang="en" sz="1100">
                <a:solidFill>
                  <a:srgbClr val="000000"/>
                </a:solidFill>
                <a:highlight>
                  <a:srgbClr val="FFFFFE"/>
                </a:highlight>
                <a:latin typeface="Roboto Mono"/>
                <a:ea typeface="Roboto Mono"/>
                <a:cs typeface="Roboto Mono"/>
                <a:sym typeface="Roboto Mono"/>
              </a:rPr>
              <a:t> = </a:t>
            </a:r>
            <a:r>
              <a:rPr lang="en" sz="1100">
                <a:solidFill>
                  <a:srgbClr val="0D904F"/>
                </a:solidFill>
                <a:highlight>
                  <a:srgbClr val="FFFFFE"/>
                </a:highlight>
                <a:latin typeface="Roboto Mono"/>
                <a:ea typeface="Roboto Mono"/>
                <a:cs typeface="Roboto Mono"/>
                <a:sym typeface="Roboto Mono"/>
              </a:rPr>
              <a:t>'WAKAYAMA'</a:t>
            </a:r>
            <a:r>
              <a:rPr lang="en" sz="1100">
                <a:solidFill>
                  <a:srgbClr val="000000"/>
                </a:solidFill>
                <a:highlight>
                  <a:srgbClr val="FFFFFE"/>
                </a:highlight>
                <a:latin typeface="Roboto Mono"/>
                <a:ea typeface="Roboto Mono"/>
                <a:cs typeface="Roboto Mono"/>
                <a:sym typeface="Roboto Mono"/>
              </a:rPr>
              <a:t> </a:t>
            </a:r>
            <a:r>
              <a:rPr lang="en" sz="1100">
                <a:solidFill>
                  <a:srgbClr val="D81B60"/>
                </a:solidFill>
                <a:highlight>
                  <a:srgbClr val="FFFFFE"/>
                </a:highlight>
                <a:latin typeface="Roboto Mono"/>
                <a:ea typeface="Roboto Mono"/>
                <a:cs typeface="Roboto Mono"/>
                <a:sym typeface="Roboto Mono"/>
              </a:rPr>
              <a:t>#Japan</a:t>
            </a:r>
            <a:endParaRPr sz="1100">
              <a:solidFill>
                <a:srgbClr val="D81B6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GROUP</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BY</a:t>
            </a:r>
            <a:r>
              <a:rPr lang="en" sz="1100">
                <a:solidFill>
                  <a:srgbClr val="000000"/>
                </a:solidFill>
                <a:highlight>
                  <a:srgbClr val="FFFFFE"/>
                </a:highlight>
                <a:latin typeface="Roboto Mono"/>
                <a:ea typeface="Roboto Mono"/>
                <a:cs typeface="Roboto Mono"/>
                <a:sym typeface="Roboto Mono"/>
              </a:rPr>
              <a:t> station_name, </a:t>
            </a:r>
            <a:r>
              <a:rPr lang="en" sz="1100">
                <a:solidFill>
                  <a:srgbClr val="3367D6"/>
                </a:solidFill>
                <a:highlight>
                  <a:srgbClr val="FFFFFE"/>
                </a:highlight>
                <a:latin typeface="Roboto Mono"/>
                <a:ea typeface="Roboto Mono"/>
                <a:cs typeface="Roboto Mono"/>
                <a:sym typeface="Roboto Mono"/>
              </a:rPr>
              <a:t>date</a:t>
            </a:r>
            <a:r>
              <a:rPr lang="en" sz="1100">
                <a:solidFill>
                  <a:srgbClr val="000000"/>
                </a:solidFill>
                <a:highlight>
                  <a:srgbClr val="FFFFFE"/>
                </a:highlight>
                <a:latin typeface="Roboto Mono"/>
                <a:ea typeface="Roboto Mono"/>
                <a:cs typeface="Roboto Mono"/>
                <a:sym typeface="Roboto Mono"/>
              </a:rPr>
              <a:t>, today, partition_age</a:t>
            </a:r>
            <a:endParaRPr sz="1100">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3367D6"/>
                </a:solidFill>
                <a:highlight>
                  <a:srgbClr val="FFFFFE"/>
                </a:highlight>
                <a:latin typeface="Roboto Mono"/>
                <a:ea typeface="Roboto Mono"/>
                <a:cs typeface="Roboto Mono"/>
                <a:sym typeface="Roboto Mono"/>
              </a:rPr>
              <a:t>ORDER</a:t>
            </a:r>
            <a:r>
              <a:rPr lang="en" sz="1100">
                <a:solidFill>
                  <a:srgbClr val="000000"/>
                </a:solidFill>
                <a:highlight>
                  <a:srgbClr val="FFFFFE"/>
                </a:highlight>
                <a:latin typeface="Roboto Mono"/>
                <a:ea typeface="Roboto Mono"/>
                <a:cs typeface="Roboto Mono"/>
                <a:sym typeface="Roboto Mono"/>
              </a:rPr>
              <a:t> </a:t>
            </a:r>
            <a:r>
              <a:rPr lang="en" sz="1100">
                <a:solidFill>
                  <a:srgbClr val="3367D6"/>
                </a:solidFill>
                <a:highlight>
                  <a:srgbClr val="FFFFFE"/>
                </a:highlight>
                <a:latin typeface="Roboto Mono"/>
                <a:ea typeface="Roboto Mono"/>
                <a:cs typeface="Roboto Mono"/>
                <a:sym typeface="Roboto Mono"/>
              </a:rPr>
              <a:t>BY</a:t>
            </a:r>
            <a:r>
              <a:rPr lang="en" sz="1100">
                <a:solidFill>
                  <a:srgbClr val="000000"/>
                </a:solidFill>
                <a:highlight>
                  <a:srgbClr val="FFFFFE"/>
                </a:highlight>
                <a:latin typeface="Roboto Mono"/>
                <a:ea typeface="Roboto Mono"/>
                <a:cs typeface="Roboto Mono"/>
                <a:sym typeface="Roboto Mono"/>
              </a:rPr>
              <a:t> partition_age </a:t>
            </a:r>
            <a:r>
              <a:rPr lang="en" sz="1100">
                <a:solidFill>
                  <a:srgbClr val="3367D6"/>
                </a:solidFill>
                <a:highlight>
                  <a:srgbClr val="FFFFFE"/>
                </a:highlight>
                <a:latin typeface="Roboto Mono"/>
                <a:ea typeface="Roboto Mono"/>
                <a:cs typeface="Roboto Mono"/>
                <a:sym typeface="Roboto Mono"/>
              </a:rPr>
              <a:t>DESC</a:t>
            </a:r>
            <a:endParaRPr sz="1500">
              <a:highlight>
                <a:srgbClr val="EFEFE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p:txBody>
      </p:sp>
      <p:pic>
        <p:nvPicPr>
          <p:cNvPr id="427" name="Google Shape;427;p36"/>
          <p:cNvPicPr preferRelativeResize="0"/>
          <p:nvPr/>
        </p:nvPicPr>
        <p:blipFill>
          <a:blip r:embed="rId3">
            <a:alphaModFix amt="84000"/>
          </a:blip>
          <a:stretch>
            <a:fillRect/>
          </a:stretch>
        </p:blipFill>
        <p:spPr>
          <a:xfrm>
            <a:off x="6477352" y="598575"/>
            <a:ext cx="1856951" cy="1289450"/>
          </a:xfrm>
          <a:prstGeom prst="rect">
            <a:avLst/>
          </a:prstGeom>
          <a:noFill/>
          <a:ln>
            <a:noFill/>
          </a:ln>
        </p:spPr>
      </p:pic>
      <p:sp>
        <p:nvSpPr>
          <p:cNvPr id="428" name="Google Shape;428;p36"/>
          <p:cNvSpPr txBox="1"/>
          <p:nvPr>
            <p:ph idx="1" type="body"/>
          </p:nvPr>
        </p:nvSpPr>
        <p:spPr>
          <a:xfrm>
            <a:off x="1303800" y="1990050"/>
            <a:ext cx="7030500" cy="32217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DataCamp</a:t>
            </a:r>
            <a:endParaRPr/>
          </a:p>
          <a:p>
            <a:pPr indent="-298450" lvl="1" marL="914400" rtl="0" algn="l">
              <a:spcBef>
                <a:spcPts val="0"/>
              </a:spcBef>
              <a:spcAft>
                <a:spcPts val="0"/>
              </a:spcAft>
              <a:buSzPts val="1100"/>
              <a:buChar char="○"/>
            </a:pPr>
            <a:r>
              <a:rPr lang="en"/>
              <a:t>Ch 5.1 </a:t>
            </a:r>
            <a:r>
              <a:rPr lang="en"/>
              <a:t>Machine Learning for Everyone - What is Machine Learning?</a:t>
            </a:r>
            <a:endParaRPr/>
          </a:p>
          <a:p>
            <a:pPr indent="-298450" lvl="1" marL="914400" rtl="0" algn="l">
              <a:spcBef>
                <a:spcPts val="0"/>
              </a:spcBef>
              <a:spcAft>
                <a:spcPts val="0"/>
              </a:spcAft>
              <a:buSzPts val="1100"/>
              <a:buChar char="○"/>
            </a:pPr>
            <a:r>
              <a:rPr lang="en"/>
              <a:t>Ch 5.2 Machine Learning for Everyone - Machine Learning Models</a:t>
            </a:r>
            <a:endParaRPr/>
          </a:p>
          <a:p>
            <a:pPr indent="-298450" lvl="1" marL="914400" rtl="0" algn="l">
              <a:spcBef>
                <a:spcPts val="0"/>
              </a:spcBef>
              <a:spcAft>
                <a:spcPts val="0"/>
              </a:spcAft>
              <a:buSzPts val="1100"/>
              <a:buChar char="○"/>
            </a:pPr>
            <a:r>
              <a:rPr lang="en"/>
              <a:t>Ch 5.3 Machine Learning for Everyone - Deep Learning</a:t>
            </a:r>
            <a:endParaRPr/>
          </a:p>
          <a:p>
            <a:pPr indent="-298450" lvl="1" marL="914400" rtl="0" algn="l">
              <a:spcBef>
                <a:spcPts val="0"/>
              </a:spcBef>
              <a:spcAft>
                <a:spcPts val="0"/>
              </a:spcAft>
              <a:buSzPts val="1100"/>
              <a:buChar char="○"/>
            </a:pPr>
            <a:r>
              <a:rPr b="1" lang="en">
                <a:solidFill>
                  <a:srgbClr val="E6A037"/>
                </a:solidFill>
              </a:rPr>
              <a:t>Due Thursday - 8/26</a:t>
            </a:r>
            <a:endParaRPr b="1">
              <a:solidFill>
                <a:srgbClr val="E6A037"/>
              </a:solidFill>
            </a:endParaRPr>
          </a:p>
          <a:p>
            <a:pPr indent="-311150" lvl="0" marL="457200" rtl="0" algn="l">
              <a:spcBef>
                <a:spcPts val="0"/>
              </a:spcBef>
              <a:spcAft>
                <a:spcPts val="0"/>
              </a:spcAft>
              <a:buSzPts val="1300"/>
              <a:buChar char="●"/>
            </a:pPr>
            <a:r>
              <a:rPr lang="en" u="sng">
                <a:solidFill>
                  <a:schemeClr val="accent5"/>
                </a:solidFill>
                <a:hlinkClick r:id="rId4">
                  <a:extLst>
                    <a:ext uri="{A12FA001-AC4F-418D-AE19-62706E023703}">
                      <ahyp:hlinkClr val="tx"/>
                    </a:ext>
                  </a:extLst>
                </a:hlinkClick>
              </a:rPr>
              <a:t>Assignment 2</a:t>
            </a:r>
            <a:endParaRPr/>
          </a:p>
          <a:p>
            <a:pPr indent="-298450" lvl="1" marL="914400" rtl="0" algn="l">
              <a:spcBef>
                <a:spcPts val="0"/>
              </a:spcBef>
              <a:spcAft>
                <a:spcPts val="0"/>
              </a:spcAft>
              <a:buSzPts val="1100"/>
              <a:buChar char="○"/>
            </a:pPr>
            <a:r>
              <a:rPr b="1" lang="en">
                <a:solidFill>
                  <a:srgbClr val="E6A037"/>
                </a:solidFill>
              </a:rPr>
              <a:t>Due </a:t>
            </a:r>
            <a:r>
              <a:rPr b="1" lang="en">
                <a:solidFill>
                  <a:srgbClr val="E6A037"/>
                </a:solidFill>
                <a:highlight>
                  <a:srgbClr val="D9D9D9"/>
                </a:highlight>
              </a:rPr>
              <a:t>Wednesday</a:t>
            </a:r>
            <a:r>
              <a:rPr b="1" lang="en">
                <a:solidFill>
                  <a:srgbClr val="E6A037"/>
                </a:solidFill>
              </a:rPr>
              <a:t> - 08/2</a:t>
            </a:r>
            <a:r>
              <a:rPr b="1" lang="en">
                <a:solidFill>
                  <a:srgbClr val="E6A037"/>
                </a:solidFill>
                <a:highlight>
                  <a:srgbClr val="D9D9D9"/>
                </a:highlight>
              </a:rPr>
              <a:t>5</a:t>
            </a:r>
            <a:endParaRPr b="1">
              <a:solidFill>
                <a:srgbClr val="E6A037"/>
              </a:solidFill>
            </a:endParaRPr>
          </a:p>
          <a:p>
            <a:pPr indent="-311150" lvl="0" marL="457200" rtl="0" algn="l">
              <a:spcBef>
                <a:spcPts val="0"/>
              </a:spcBef>
              <a:spcAft>
                <a:spcPts val="0"/>
              </a:spcAft>
              <a:buSzPts val="1300"/>
              <a:buChar char="●"/>
            </a:pPr>
            <a:r>
              <a:rPr lang="en"/>
              <a:t>Team Assignment Phase 2 (summary report)</a:t>
            </a:r>
            <a:endParaRPr/>
          </a:p>
          <a:p>
            <a:pPr indent="-298450" lvl="1" marL="914400" rtl="0" algn="l">
              <a:spcBef>
                <a:spcPts val="0"/>
              </a:spcBef>
              <a:spcAft>
                <a:spcPts val="0"/>
              </a:spcAft>
              <a:buSzPts val="1100"/>
              <a:buChar char="○"/>
            </a:pPr>
            <a:r>
              <a:rPr b="1" lang="en">
                <a:solidFill>
                  <a:srgbClr val="E6A037"/>
                </a:solidFill>
              </a:rPr>
              <a:t>Due </a:t>
            </a:r>
            <a:r>
              <a:rPr b="1" lang="en">
                <a:solidFill>
                  <a:srgbClr val="E6A037"/>
                </a:solidFill>
              </a:rPr>
              <a:t>Thursday</a:t>
            </a:r>
            <a:r>
              <a:rPr b="1" lang="en">
                <a:solidFill>
                  <a:srgbClr val="E6A037"/>
                </a:solidFill>
              </a:rPr>
              <a:t> - 8/26</a:t>
            </a:r>
            <a:endParaRPr b="1">
              <a:solidFill>
                <a:srgbClr val="E6A037"/>
              </a:solidFill>
            </a:endParaRPr>
          </a:p>
          <a:p>
            <a:pPr indent="-311150" lvl="0" marL="457200" rtl="0" algn="l">
              <a:spcBef>
                <a:spcPts val="0"/>
              </a:spcBef>
              <a:spcAft>
                <a:spcPts val="0"/>
              </a:spcAft>
              <a:buSzPts val="1300"/>
              <a:buChar char="●"/>
            </a:pPr>
            <a:r>
              <a:rPr lang="en"/>
              <a:t>Final Project</a:t>
            </a:r>
            <a:endParaRPr/>
          </a:p>
          <a:p>
            <a:pPr indent="-298450" lvl="1" marL="914400" rtl="0" algn="l">
              <a:spcBef>
                <a:spcPts val="0"/>
              </a:spcBef>
              <a:spcAft>
                <a:spcPts val="0"/>
              </a:spcAft>
              <a:buSzPts val="1100"/>
              <a:buChar char="○"/>
            </a:pPr>
            <a:r>
              <a:rPr lang="en"/>
              <a:t>Deliverable: updated notebook (with link to dashboard embedded)</a:t>
            </a:r>
            <a:endParaRPr/>
          </a:p>
          <a:p>
            <a:pPr indent="-298450" lvl="2" marL="1371600" rtl="0" algn="l">
              <a:spcBef>
                <a:spcPts val="0"/>
              </a:spcBef>
              <a:spcAft>
                <a:spcPts val="0"/>
              </a:spcAft>
              <a:buSzPts val="1100"/>
              <a:buChar char="■"/>
            </a:pPr>
            <a:r>
              <a:rPr b="1" lang="en">
                <a:solidFill>
                  <a:srgbClr val="E6A037"/>
                </a:solidFill>
              </a:rPr>
              <a:t>Monday 8/30 @ 5 pm</a:t>
            </a:r>
            <a:endParaRPr b="1">
              <a:solidFill>
                <a:srgbClr val="E6A037"/>
              </a:solidFill>
            </a:endParaRPr>
          </a:p>
          <a:p>
            <a:pPr indent="-298450" lvl="1" marL="914400" rtl="0" algn="l">
              <a:spcBef>
                <a:spcPts val="0"/>
              </a:spcBef>
              <a:spcAft>
                <a:spcPts val="0"/>
              </a:spcAft>
              <a:buClr>
                <a:srgbClr val="E6A037"/>
              </a:buClr>
              <a:buSzPts val="1100"/>
              <a:buChar char="○"/>
            </a:pPr>
            <a:r>
              <a:rPr lang="en"/>
              <a:t>Final presentations (fully on Zoom with the same link as the lectures)</a:t>
            </a:r>
            <a:endParaRPr b="1">
              <a:solidFill>
                <a:srgbClr val="E6A037"/>
              </a:solidFill>
            </a:endParaRPr>
          </a:p>
          <a:p>
            <a:pPr indent="-298450" lvl="2" marL="1371600" rtl="0" algn="l">
              <a:spcBef>
                <a:spcPts val="0"/>
              </a:spcBef>
              <a:spcAft>
                <a:spcPts val="0"/>
              </a:spcAft>
              <a:buSzPts val="1100"/>
              <a:buChar char="■"/>
            </a:pPr>
            <a:r>
              <a:rPr b="1" lang="en">
                <a:solidFill>
                  <a:srgbClr val="E6A037"/>
                </a:solidFill>
              </a:rPr>
              <a:t>Cohort B1: Tuesday, 8/30 - 9 a.m. - noon ET</a:t>
            </a:r>
            <a:endParaRPr b="1">
              <a:solidFill>
                <a:srgbClr val="E6A037"/>
              </a:solidFill>
            </a:endParaRPr>
          </a:p>
          <a:p>
            <a:pPr indent="-298450" lvl="2" marL="1371600" rtl="0" algn="l">
              <a:spcBef>
                <a:spcPts val="0"/>
              </a:spcBef>
              <a:spcAft>
                <a:spcPts val="0"/>
              </a:spcAft>
              <a:buSzPts val="1100"/>
              <a:buChar char="■"/>
            </a:pPr>
            <a:r>
              <a:rPr b="1" lang="en">
                <a:solidFill>
                  <a:srgbClr val="E6A037"/>
                </a:solidFill>
              </a:rPr>
              <a:t>Cohort B2: Tuesday, 8/30 - 1 p.m. - 4 p.m. ET</a:t>
            </a:r>
            <a:endParaRPr b="1">
              <a:solidFill>
                <a:srgbClr val="E6A037"/>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idx="1" type="body"/>
          </p:nvPr>
        </p:nvSpPr>
        <p:spPr>
          <a:xfrm>
            <a:off x="1303800" y="1913850"/>
            <a:ext cx="4896300" cy="1477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u="sng">
                <a:solidFill>
                  <a:schemeClr val="hlink"/>
                </a:solidFill>
                <a:latin typeface="Calibri"/>
                <a:ea typeface="Calibri"/>
                <a:cs typeface="Calibri"/>
                <a:sym typeface="Calibri"/>
                <a:hlinkClick r:id="rId3"/>
              </a:rPr>
              <a:t>QLab O</a:t>
            </a:r>
            <a:r>
              <a:rPr lang="en" sz="1200">
                <a:solidFill>
                  <a:srgbClr val="000000"/>
                </a:solidFill>
                <a:latin typeface="Calibri"/>
                <a:ea typeface="Calibri"/>
                <a:cs typeface="Calibri"/>
                <a:sym typeface="Calibri"/>
              </a:rPr>
              <a:t>: </a:t>
            </a:r>
            <a:r>
              <a:rPr b="1" lang="en" sz="1200">
                <a:solidFill>
                  <a:srgbClr val="000000"/>
                </a:solidFill>
                <a:latin typeface="Calibri"/>
                <a:ea typeface="Calibri"/>
                <a:cs typeface="Calibri"/>
                <a:sym typeface="Calibri"/>
              </a:rPr>
              <a:t>Troubleshooting and Solving Data Join Pitfalls</a:t>
            </a:r>
            <a:r>
              <a:rPr lang="en" sz="1200">
                <a:solidFill>
                  <a:srgbClr val="000000"/>
                </a:solidFill>
                <a:latin typeface="Calibri"/>
                <a:ea typeface="Calibri"/>
                <a:cs typeface="Calibri"/>
                <a:sym typeface="Calibri"/>
              </a:rPr>
              <a:t> - 01:00</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Be able to figure out the relationship (one-to-many, many-to-many) among multiple columns from different datasets.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Understand the join types</a:t>
            </a:r>
            <a:endParaRPr sz="1200">
              <a:solidFill>
                <a:srgbClr val="000000"/>
              </a:solidFill>
              <a:latin typeface="Calibri"/>
              <a:ea typeface="Calibri"/>
              <a:cs typeface="Calibri"/>
              <a:sym typeface="Calibri"/>
            </a:endParaRPr>
          </a:p>
        </p:txBody>
      </p:sp>
      <p:sp>
        <p:nvSpPr>
          <p:cNvPr id="434" name="Google Shape;434;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a:t>
            </a:r>
            <a:endParaRPr/>
          </a:p>
        </p:txBody>
      </p:sp>
      <p:pic>
        <p:nvPicPr>
          <p:cNvPr id="435" name="Google Shape;435;p37"/>
          <p:cNvPicPr preferRelativeResize="0"/>
          <p:nvPr/>
        </p:nvPicPr>
        <p:blipFill>
          <a:blip r:embed="rId4">
            <a:alphaModFix/>
          </a:blip>
          <a:stretch>
            <a:fillRect/>
          </a:stretch>
        </p:blipFill>
        <p:spPr>
          <a:xfrm>
            <a:off x="6340713" y="598575"/>
            <a:ext cx="2143125" cy="2133600"/>
          </a:xfrm>
          <a:prstGeom prst="rect">
            <a:avLst/>
          </a:prstGeom>
          <a:noFill/>
          <a:ln>
            <a:noFill/>
          </a:ln>
        </p:spPr>
      </p:pic>
      <p:sp>
        <p:nvSpPr>
          <p:cNvPr id="436" name="Google Shape;436;p37"/>
          <p:cNvSpPr txBox="1"/>
          <p:nvPr/>
        </p:nvSpPr>
        <p:spPr>
          <a:xfrm>
            <a:off x="1405100" y="4339425"/>
            <a:ext cx="7459800" cy="63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CC0000"/>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idx="1" type="body"/>
          </p:nvPr>
        </p:nvSpPr>
        <p:spPr>
          <a:xfrm>
            <a:off x="1303800" y="1913850"/>
            <a:ext cx="4896300" cy="170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u="sng">
                <a:solidFill>
                  <a:srgbClr val="1155CC"/>
                </a:solidFill>
                <a:latin typeface="Calibri"/>
                <a:ea typeface="Calibri"/>
                <a:cs typeface="Calibri"/>
                <a:sym typeface="Calibri"/>
                <a:hlinkClick r:id="rId3">
                  <a:extLst>
                    <a:ext uri="{A12FA001-AC4F-418D-AE19-62706E023703}">
                      <ahyp:hlinkClr val="tx"/>
                    </a:ext>
                  </a:extLst>
                </a:hlinkClick>
              </a:rPr>
              <a:t>QLab P*</a:t>
            </a:r>
            <a:r>
              <a:rPr lang="en" sz="1200">
                <a:solidFill>
                  <a:srgbClr val="000000"/>
                </a:solidFill>
                <a:latin typeface="Calibri"/>
                <a:ea typeface="Calibri"/>
                <a:cs typeface="Calibri"/>
                <a:sym typeface="Calibri"/>
              </a:rPr>
              <a:t>: </a:t>
            </a:r>
            <a:r>
              <a:rPr b="1" lang="en" sz="1200">
                <a:solidFill>
                  <a:srgbClr val="000000"/>
                </a:solidFill>
                <a:latin typeface="Calibri"/>
                <a:ea typeface="Calibri"/>
                <a:cs typeface="Calibri"/>
                <a:sym typeface="Calibri"/>
              </a:rPr>
              <a:t>Creating a Data Warehouse Through Joins and Unions</a:t>
            </a:r>
            <a:r>
              <a:rPr lang="en" sz="1200">
                <a:solidFill>
                  <a:srgbClr val="000000"/>
                </a:solidFill>
                <a:latin typeface="Calibri"/>
                <a:ea typeface="Calibri"/>
                <a:cs typeface="Calibri"/>
                <a:sym typeface="Calibri"/>
              </a:rPr>
              <a:t> - 01:00</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More practice with JOINs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Append historical data with unions and table wildcards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Get familiar with sentiment analysis API</a:t>
            </a:r>
            <a:endParaRPr sz="1200">
              <a:solidFill>
                <a:srgbClr val="000000"/>
              </a:solidFill>
              <a:latin typeface="Calibri"/>
              <a:ea typeface="Calibri"/>
              <a:cs typeface="Calibri"/>
              <a:sym typeface="Calibri"/>
            </a:endParaRPr>
          </a:p>
        </p:txBody>
      </p:sp>
      <p:sp>
        <p:nvSpPr>
          <p:cNvPr id="442" name="Google Shape;442;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Home Session</a:t>
            </a:r>
            <a:endParaRPr/>
          </a:p>
        </p:txBody>
      </p:sp>
      <p:pic>
        <p:nvPicPr>
          <p:cNvPr id="443" name="Google Shape;443;p38"/>
          <p:cNvPicPr preferRelativeResize="0"/>
          <p:nvPr/>
        </p:nvPicPr>
        <p:blipFill>
          <a:blip r:embed="rId4">
            <a:alphaModFix/>
          </a:blip>
          <a:stretch>
            <a:fillRect/>
          </a:stretch>
        </p:blipFill>
        <p:spPr>
          <a:xfrm>
            <a:off x="6340713" y="598575"/>
            <a:ext cx="2143125" cy="2133600"/>
          </a:xfrm>
          <a:prstGeom prst="rect">
            <a:avLst/>
          </a:prstGeom>
          <a:noFill/>
          <a:ln>
            <a:noFill/>
          </a:ln>
        </p:spPr>
      </p:pic>
      <p:sp>
        <p:nvSpPr>
          <p:cNvPr id="444" name="Google Shape;444;p38"/>
          <p:cNvSpPr txBox="1"/>
          <p:nvPr/>
        </p:nvSpPr>
        <p:spPr>
          <a:xfrm>
            <a:off x="1405100" y="4339425"/>
            <a:ext cx="7459800" cy="63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CC0000"/>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Home Session</a:t>
            </a:r>
            <a:endParaRPr/>
          </a:p>
        </p:txBody>
      </p:sp>
      <p:sp>
        <p:nvSpPr>
          <p:cNvPr id="450" name="Google Shape;450;p39"/>
          <p:cNvSpPr txBox="1"/>
          <p:nvPr>
            <p:ph idx="1" type="body"/>
          </p:nvPr>
        </p:nvSpPr>
        <p:spPr>
          <a:xfrm>
            <a:off x="1303800" y="1990050"/>
            <a:ext cx="7278000" cy="289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u="sng">
                <a:solidFill>
                  <a:schemeClr val="hlink"/>
                </a:solidFill>
                <a:latin typeface="Calibri"/>
                <a:ea typeface="Calibri"/>
                <a:cs typeface="Calibri"/>
                <a:sym typeface="Calibri"/>
                <a:hlinkClick r:id="rId3"/>
              </a:rPr>
              <a:t>QLab Q*</a:t>
            </a:r>
            <a:r>
              <a:rPr lang="en" sz="1200">
                <a:solidFill>
                  <a:srgbClr val="000000"/>
                </a:solidFill>
                <a:latin typeface="Calibri"/>
                <a:ea typeface="Calibri"/>
                <a:cs typeface="Calibri"/>
                <a:sym typeface="Calibri"/>
              </a:rPr>
              <a:t>: </a:t>
            </a:r>
            <a:r>
              <a:rPr b="1" lang="en" sz="1200">
                <a:solidFill>
                  <a:srgbClr val="000000"/>
                </a:solidFill>
                <a:latin typeface="Calibri"/>
                <a:ea typeface="Calibri"/>
                <a:cs typeface="Calibri"/>
                <a:sym typeface="Calibri"/>
              </a:rPr>
              <a:t>Creating Date-Partitioned Tables in BigQuery</a:t>
            </a:r>
            <a:r>
              <a:rPr lang="en" sz="1200">
                <a:solidFill>
                  <a:srgbClr val="000000"/>
                </a:solidFill>
                <a:latin typeface="Calibri"/>
                <a:ea typeface="Calibri"/>
                <a:cs typeface="Calibri"/>
                <a:sym typeface="Calibri"/>
              </a:rPr>
              <a:t> - 01:00</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05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How to partition a table to improve the performance and lower the cost</a:t>
            </a:r>
            <a:endParaRPr sz="1200">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How to query a partitioned table</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b="1">
              <a:solidFill>
                <a:srgbClr val="CC0000"/>
              </a:solidFill>
            </a:endParaRPr>
          </a:p>
          <a:p>
            <a:pPr indent="0" lvl="0" marL="0" rtl="0" algn="l">
              <a:lnSpc>
                <a:spcPct val="100000"/>
              </a:lnSpc>
              <a:spcBef>
                <a:spcPts val="0"/>
              </a:spcBef>
              <a:spcAft>
                <a:spcPts val="0"/>
              </a:spcAft>
              <a:buNone/>
            </a:pPr>
            <a:r>
              <a:t/>
            </a:r>
            <a:endParaRPr b="1">
              <a:solidFill>
                <a:srgbClr val="CC0000"/>
              </a:solidFill>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p:txBody>
      </p:sp>
      <p:pic>
        <p:nvPicPr>
          <p:cNvPr id="451" name="Google Shape;451;p39"/>
          <p:cNvPicPr preferRelativeResize="0"/>
          <p:nvPr/>
        </p:nvPicPr>
        <p:blipFill>
          <a:blip r:embed="rId4">
            <a:alphaModFix/>
          </a:blip>
          <a:stretch>
            <a:fillRect/>
          </a:stretch>
        </p:blipFill>
        <p:spPr>
          <a:xfrm>
            <a:off x="6478100" y="528121"/>
            <a:ext cx="1856200" cy="170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Covered</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SQL topics</a:t>
            </a:r>
            <a:endParaRPr/>
          </a:p>
          <a:p>
            <a:pPr indent="-298450" lvl="1" marL="914400" rtl="0" algn="l">
              <a:spcBef>
                <a:spcPts val="0"/>
              </a:spcBef>
              <a:spcAft>
                <a:spcPts val="0"/>
              </a:spcAft>
              <a:buSzPts val="1100"/>
              <a:buChar char="○"/>
            </a:pPr>
            <a:r>
              <a:rPr lang="en"/>
              <a:t>is null &amp; is not null</a:t>
            </a:r>
            <a:endParaRPr/>
          </a:p>
          <a:p>
            <a:pPr indent="-298450" lvl="1" marL="914400" rtl="0" algn="l">
              <a:spcBef>
                <a:spcPts val="0"/>
              </a:spcBef>
              <a:spcAft>
                <a:spcPts val="0"/>
              </a:spcAft>
              <a:buSzPts val="1100"/>
              <a:buChar char="○"/>
            </a:pPr>
            <a:r>
              <a:rPr lang="en"/>
              <a:t>JOINs</a:t>
            </a:r>
            <a:endParaRPr/>
          </a:p>
          <a:p>
            <a:pPr indent="-298450" lvl="1" marL="914400" rtl="0" algn="l">
              <a:spcBef>
                <a:spcPts val="0"/>
              </a:spcBef>
              <a:spcAft>
                <a:spcPts val="0"/>
              </a:spcAft>
              <a:buSzPts val="1100"/>
              <a:buChar char="○"/>
            </a:pPr>
            <a:r>
              <a:rPr lang="en"/>
              <a:t>Date and Timestamp</a:t>
            </a:r>
            <a:endParaRPr/>
          </a:p>
          <a:p>
            <a:pPr indent="-298450" lvl="1" marL="914400" rtl="0" algn="l">
              <a:spcBef>
                <a:spcPts val="0"/>
              </a:spcBef>
              <a:spcAft>
                <a:spcPts val="0"/>
              </a:spcAft>
              <a:buSzPts val="1100"/>
              <a:buChar char="○"/>
            </a:pPr>
            <a:r>
              <a:rPr lang="en"/>
              <a:t>CASE Statement</a:t>
            </a:r>
            <a:endParaRPr/>
          </a:p>
          <a:p>
            <a:pPr indent="-298450" lvl="1" marL="914400" rtl="0" algn="l">
              <a:spcBef>
                <a:spcPts val="0"/>
              </a:spcBef>
              <a:spcAft>
                <a:spcPts val="0"/>
              </a:spcAft>
              <a:buSzPts val="1100"/>
              <a:buChar char="○"/>
            </a:pPr>
            <a:r>
              <a:rPr lang="en"/>
              <a:t>Partitioned Table</a:t>
            </a:r>
            <a:endParaRPr/>
          </a:p>
          <a:p>
            <a:pPr indent="-311150" lvl="0" marL="457200" rtl="0" algn="l">
              <a:spcBef>
                <a:spcPts val="0"/>
              </a:spcBef>
              <a:spcAft>
                <a:spcPts val="0"/>
              </a:spcAft>
              <a:buSzPts val="1300"/>
              <a:buChar char="●"/>
            </a:pPr>
            <a:r>
              <a:rPr lang="en" sz="1100"/>
              <a:t>Join pitfalls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16"/>
          <p:cNvPicPr preferRelativeResize="0"/>
          <p:nvPr/>
        </p:nvPicPr>
        <p:blipFill>
          <a:blip r:embed="rId3">
            <a:alphaModFix/>
          </a:blip>
          <a:stretch>
            <a:fillRect/>
          </a:stretch>
        </p:blipFill>
        <p:spPr>
          <a:xfrm>
            <a:off x="2422613" y="1190788"/>
            <a:ext cx="4657725" cy="328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NULL &amp; IS NOT NULL</a:t>
            </a:r>
            <a:endParaRPr/>
          </a:p>
        </p:txBody>
      </p:sp>
      <p:sp>
        <p:nvSpPr>
          <p:cNvPr id="300" name="Google Shape;300;p17"/>
          <p:cNvSpPr txBox="1"/>
          <p:nvPr>
            <p:ph idx="1" type="body"/>
          </p:nvPr>
        </p:nvSpPr>
        <p:spPr>
          <a:xfrm>
            <a:off x="1303800" y="1990050"/>
            <a:ext cx="7030500" cy="2064600"/>
          </a:xfrm>
          <a:prstGeom prst="rect">
            <a:avLst/>
          </a:prstGeom>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 sz="1400">
                <a:solidFill>
                  <a:srgbClr val="000000"/>
                </a:solidFill>
                <a:latin typeface="Open Sans"/>
                <a:ea typeface="Open Sans"/>
                <a:cs typeface="Open Sans"/>
                <a:sym typeface="Open Sans"/>
              </a:rPr>
              <a:t>NULL represents a missing or unknown value. IS NULL operator can be used for filtering the NULL values. It is contrary to IS NOT NULL, where filters the records with a definite value.</a:t>
            </a:r>
            <a:endParaRPr sz="1400">
              <a:solidFill>
                <a:srgbClr val="000000"/>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200">
                <a:solidFill>
                  <a:srgbClr val="3367D6"/>
                </a:solidFill>
                <a:highlight>
                  <a:srgbClr val="FFFFFE"/>
                </a:highlight>
                <a:latin typeface="Roboto Mono"/>
                <a:ea typeface="Roboto Mono"/>
                <a:cs typeface="Roboto Mono"/>
                <a:sym typeface="Roboto Mono"/>
              </a:rPr>
              <a:t>SELECT</a:t>
            </a:r>
            <a:r>
              <a:rPr lang="en" sz="1200">
                <a:solidFill>
                  <a:srgbClr val="000000"/>
                </a:solidFill>
                <a:highlight>
                  <a:srgbClr val="FFFFFE"/>
                </a:highlight>
                <a:latin typeface="Roboto Mono"/>
                <a:ea typeface="Roboto Mono"/>
                <a:cs typeface="Roboto Mono"/>
                <a:sym typeface="Roboto Mono"/>
              </a:rPr>
              <a:t> </a:t>
            </a:r>
            <a:r>
              <a:rPr lang="en" sz="1200">
                <a:solidFill>
                  <a:srgbClr val="37474F"/>
                </a:solidFill>
                <a:highlight>
                  <a:srgbClr val="FFFFFE"/>
                </a:highlight>
                <a:latin typeface="Roboto Mono"/>
                <a:ea typeface="Roboto Mono"/>
                <a:cs typeface="Roboto Mono"/>
                <a:sym typeface="Roboto Mono"/>
              </a:rPr>
              <a:t>*</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FROM</a:t>
            </a:r>
            <a:r>
              <a:rPr lang="en" sz="1200">
                <a:solidFill>
                  <a:srgbClr val="000000"/>
                </a:solidFill>
                <a:highlight>
                  <a:srgbClr val="FFFFFE"/>
                </a:highlight>
                <a:latin typeface="Roboto Mono"/>
                <a:ea typeface="Roboto Mono"/>
                <a:cs typeface="Roboto Mono"/>
                <a:sym typeface="Roboto Mono"/>
              </a:rPr>
              <a:t> </a:t>
            </a:r>
            <a:r>
              <a:rPr lang="en" sz="1200">
                <a:solidFill>
                  <a:srgbClr val="0D904F"/>
                </a:solidFill>
                <a:highlight>
                  <a:srgbClr val="FFFFFE"/>
                </a:highlight>
                <a:latin typeface="Roboto Mono"/>
                <a:ea typeface="Roboto Mono"/>
                <a:cs typeface="Roboto Mono"/>
                <a:sym typeface="Roboto Mono"/>
              </a:rPr>
              <a:t>`examples.online_retail`</a:t>
            </a:r>
            <a:endParaRPr sz="1200">
              <a:solidFill>
                <a:srgbClr val="0D904F"/>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367D6"/>
                </a:solidFill>
                <a:highlight>
                  <a:srgbClr val="FFFFFE"/>
                </a:highlight>
                <a:latin typeface="Roboto Mono"/>
                <a:ea typeface="Roboto Mono"/>
                <a:cs typeface="Roboto Mono"/>
                <a:sym typeface="Roboto Mono"/>
              </a:rPr>
              <a:t>WHERE</a:t>
            </a:r>
            <a:r>
              <a:rPr lang="en" sz="1200">
                <a:solidFill>
                  <a:srgbClr val="000000"/>
                </a:solidFill>
                <a:highlight>
                  <a:srgbClr val="FFFFFE"/>
                </a:highlight>
                <a:latin typeface="Roboto Mono"/>
                <a:ea typeface="Roboto Mono"/>
                <a:cs typeface="Roboto Mono"/>
                <a:sym typeface="Roboto Mono"/>
              </a:rPr>
              <a:t> CustomerID </a:t>
            </a:r>
            <a:r>
              <a:rPr lang="en" sz="1200">
                <a:solidFill>
                  <a:srgbClr val="3367D6"/>
                </a:solidFill>
                <a:highlight>
                  <a:srgbClr val="FFFFFE"/>
                </a:highlight>
                <a:latin typeface="Roboto Mono"/>
                <a:ea typeface="Roboto Mono"/>
                <a:cs typeface="Roboto Mono"/>
                <a:sym typeface="Roboto Mono"/>
              </a:rPr>
              <a:t>IS</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NOT</a:t>
            </a:r>
            <a:r>
              <a:rPr lang="en" sz="1200">
                <a:solidFill>
                  <a:srgbClr val="000000"/>
                </a:solidFill>
                <a:highlight>
                  <a:srgbClr val="FFFFFE"/>
                </a:highlight>
                <a:latin typeface="Roboto Mono"/>
                <a:ea typeface="Roboto Mono"/>
                <a:cs typeface="Roboto Mono"/>
                <a:sym typeface="Roboto Mono"/>
              </a:rPr>
              <a:t> </a:t>
            </a:r>
            <a:r>
              <a:rPr lang="en" sz="1200">
                <a:solidFill>
                  <a:srgbClr val="3367D6"/>
                </a:solidFill>
                <a:highlight>
                  <a:srgbClr val="FFFFFE"/>
                </a:highlight>
                <a:latin typeface="Roboto Mono"/>
                <a:ea typeface="Roboto Mono"/>
                <a:cs typeface="Roboto Mono"/>
                <a:sym typeface="Roboto Mono"/>
              </a:rPr>
              <a:t>NULL</a:t>
            </a:r>
            <a:endParaRPr sz="17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406,829 out of 541,909 records have a CustomerID.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Joins</a:t>
            </a:r>
            <a:endParaRPr/>
          </a:p>
        </p:txBody>
      </p:sp>
      <p:sp>
        <p:nvSpPr>
          <p:cNvPr id="306" name="Google Shape;306;p18"/>
          <p:cNvSpPr txBox="1"/>
          <p:nvPr>
            <p:ph idx="1" type="body"/>
          </p:nvPr>
        </p:nvSpPr>
        <p:spPr>
          <a:xfrm>
            <a:off x="1303800" y="1990050"/>
            <a:ext cx="3646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JOIN clause is used to combine records from two tables, based on related column(s) between them.</a:t>
            </a:r>
            <a:endParaRPr/>
          </a:p>
        </p:txBody>
      </p:sp>
      <p:pic>
        <p:nvPicPr>
          <p:cNvPr id="307" name="Google Shape;307;p18"/>
          <p:cNvPicPr preferRelativeResize="0"/>
          <p:nvPr/>
        </p:nvPicPr>
        <p:blipFill>
          <a:blip r:embed="rId3">
            <a:alphaModFix/>
          </a:blip>
          <a:stretch>
            <a:fillRect/>
          </a:stretch>
        </p:blipFill>
        <p:spPr>
          <a:xfrm>
            <a:off x="5097150" y="1990050"/>
            <a:ext cx="3359801" cy="2541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idx="1" type="body"/>
          </p:nvPr>
        </p:nvSpPr>
        <p:spPr>
          <a:xfrm>
            <a:off x="1303800" y="1685250"/>
            <a:ext cx="7382100" cy="32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[INNER] JOIN:</a:t>
            </a:r>
            <a:r>
              <a:rPr lang="en"/>
              <a:t> requires that key values exist in both tables for the records to appear in the results table. Records appear in the merge only if there are matches in both tables for the key values.</a:t>
            </a:r>
            <a:endParaRPr/>
          </a:p>
          <a:p>
            <a:pPr indent="0" lvl="0" marL="0" rtl="0" algn="l">
              <a:spcBef>
                <a:spcPts val="1600"/>
              </a:spcBef>
              <a:spcAft>
                <a:spcPts val="0"/>
              </a:spcAft>
              <a:buNone/>
            </a:pPr>
            <a:r>
              <a:rPr b="1" lang="en"/>
              <a:t>LEFT [OUTER] JOIN:</a:t>
            </a:r>
            <a:r>
              <a:rPr lang="en"/>
              <a:t> Each row in the left table appears in the results, regardless of whether there are matches in the right table.</a:t>
            </a:r>
            <a:endParaRPr/>
          </a:p>
          <a:p>
            <a:pPr indent="0" lvl="0" marL="0" rtl="0" algn="l">
              <a:spcBef>
                <a:spcPts val="1600"/>
              </a:spcBef>
              <a:spcAft>
                <a:spcPts val="0"/>
              </a:spcAft>
              <a:buNone/>
            </a:pPr>
            <a:r>
              <a:rPr b="1" lang="en"/>
              <a:t>RIGHT [OUTER] JOIN:</a:t>
            </a:r>
            <a:r>
              <a:rPr lang="en"/>
              <a:t> the reverse of a left join. Each row in the right table appears in the results, regardless of whether there are matches in the left table.</a:t>
            </a:r>
            <a:endParaRPr/>
          </a:p>
          <a:p>
            <a:pPr indent="0" lvl="0" marL="0" rtl="0" algn="l">
              <a:spcBef>
                <a:spcPts val="1600"/>
              </a:spcBef>
              <a:spcAft>
                <a:spcPts val="0"/>
              </a:spcAft>
              <a:buNone/>
            </a:pPr>
            <a:r>
              <a:rPr b="1" lang="en"/>
              <a:t>FULL [OUTER] JOIN:</a:t>
            </a:r>
            <a:r>
              <a:rPr lang="en"/>
              <a:t> Left join + Right join, which returns all records from both tables regardless of matching join keys.</a:t>
            </a:r>
            <a:endParaRPr/>
          </a:p>
          <a:p>
            <a:pPr indent="0" lvl="0" marL="0" rtl="0" algn="l">
              <a:spcBef>
                <a:spcPts val="1600"/>
              </a:spcBef>
              <a:spcAft>
                <a:spcPts val="1600"/>
              </a:spcAft>
              <a:buNone/>
            </a:pPr>
            <a:r>
              <a:rPr b="1" lang="en"/>
              <a:t>CROSS JOIN:</a:t>
            </a:r>
            <a:r>
              <a:rPr lang="en"/>
              <a:t> combines each row of the first dataset with each row of the second dataset, where every combination is represented in the output. Use with caution!</a:t>
            </a:r>
            <a:endParaRPr/>
          </a:p>
        </p:txBody>
      </p:sp>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JOIN Types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Data</a:t>
            </a:r>
            <a:endParaRPr/>
          </a:p>
        </p:txBody>
      </p:sp>
      <p:pic>
        <p:nvPicPr>
          <p:cNvPr id="319" name="Google Shape;319;p20"/>
          <p:cNvPicPr preferRelativeResize="0"/>
          <p:nvPr/>
        </p:nvPicPr>
        <p:blipFill>
          <a:blip r:embed="rId3">
            <a:alphaModFix/>
          </a:blip>
          <a:stretch>
            <a:fillRect/>
          </a:stretch>
        </p:blipFill>
        <p:spPr>
          <a:xfrm>
            <a:off x="1224061" y="2892875"/>
            <a:ext cx="6695877" cy="2027249"/>
          </a:xfrm>
          <a:prstGeom prst="rect">
            <a:avLst/>
          </a:prstGeom>
          <a:noFill/>
          <a:ln>
            <a:noFill/>
          </a:ln>
          <a:effectLst>
            <a:outerShdw blurRad="57150" rotWithShape="0" algn="bl" dir="5400000" dist="19050">
              <a:srgbClr val="000000">
                <a:alpha val="50000"/>
              </a:srgbClr>
            </a:outerShdw>
          </a:effectLst>
        </p:spPr>
      </p:pic>
      <p:pic>
        <p:nvPicPr>
          <p:cNvPr id="320" name="Google Shape;320;p20"/>
          <p:cNvPicPr preferRelativeResize="0"/>
          <p:nvPr/>
        </p:nvPicPr>
        <p:blipFill>
          <a:blip r:embed="rId4">
            <a:alphaModFix/>
          </a:blip>
          <a:stretch>
            <a:fillRect/>
          </a:stretch>
        </p:blipFill>
        <p:spPr>
          <a:xfrm>
            <a:off x="5830100" y="317400"/>
            <a:ext cx="2089850" cy="2350349"/>
          </a:xfrm>
          <a:prstGeom prst="rect">
            <a:avLst/>
          </a:prstGeom>
          <a:noFill/>
          <a:ln>
            <a:noFill/>
          </a:ln>
          <a:effectLst>
            <a:outerShdw blurRad="57150" rotWithShape="0" algn="bl" dir="5400000" dist="19050">
              <a:srgbClr val="000000">
                <a:alpha val="50000"/>
              </a:srgbClr>
            </a:outerShdw>
          </a:effectLst>
        </p:spPr>
      </p:pic>
      <p:cxnSp>
        <p:nvCxnSpPr>
          <p:cNvPr id="321" name="Google Shape;321;p20"/>
          <p:cNvCxnSpPr/>
          <p:nvPr/>
        </p:nvCxnSpPr>
        <p:spPr>
          <a:xfrm>
            <a:off x="6523050" y="1158150"/>
            <a:ext cx="587700" cy="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20"/>
          <p:cNvCxnSpPr/>
          <p:nvPr/>
        </p:nvCxnSpPr>
        <p:spPr>
          <a:xfrm flipH="1" rot="10800000">
            <a:off x="6514525" y="527950"/>
            <a:ext cx="604500" cy="7920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20"/>
          <p:cNvCxnSpPr/>
          <p:nvPr/>
        </p:nvCxnSpPr>
        <p:spPr>
          <a:xfrm>
            <a:off x="6531575" y="1166650"/>
            <a:ext cx="570600" cy="137970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p20"/>
          <p:cNvSpPr txBox="1"/>
          <p:nvPr/>
        </p:nvSpPr>
        <p:spPr>
          <a:xfrm>
            <a:off x="1371025" y="1805325"/>
            <a:ext cx="4002300" cy="6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Google Sheet </a:t>
            </a:r>
            <a:r>
              <a:rPr lang="en" u="sng">
                <a:solidFill>
                  <a:schemeClr val="hlink"/>
                </a:solidFill>
                <a:latin typeface="Nunito"/>
                <a:ea typeface="Nunito"/>
                <a:cs typeface="Nunito"/>
                <a:sym typeface="Nunito"/>
                <a:hlinkClick r:id="rId5"/>
              </a:rPr>
              <a:t>here</a:t>
            </a:r>
            <a:r>
              <a:rPr lang="en">
                <a:latin typeface="Nunito"/>
                <a:ea typeface="Nunito"/>
                <a:cs typeface="Nunito"/>
                <a:sym typeface="Nunito"/>
              </a:rPr>
              <a:t>.</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[INNER]</a:t>
            </a:r>
            <a:r>
              <a:rPr lang="en"/>
              <a:t> JOIN</a:t>
            </a:r>
            <a:endParaRPr>
              <a:solidFill>
                <a:srgbClr val="BF9000"/>
              </a:solidFill>
            </a:endParaRPr>
          </a:p>
        </p:txBody>
      </p:sp>
      <p:sp>
        <p:nvSpPr>
          <p:cNvPr id="330" name="Google Shape;330;p21"/>
          <p:cNvSpPr txBox="1"/>
          <p:nvPr>
            <p:ph idx="1" type="body"/>
          </p:nvPr>
        </p:nvSpPr>
        <p:spPr>
          <a:xfrm>
            <a:off x="1417700" y="1634400"/>
            <a:ext cx="3850500" cy="30861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3367D6"/>
                </a:solidFill>
                <a:highlight>
                  <a:srgbClr val="FFFFFE"/>
                </a:highlight>
                <a:latin typeface="Roboto Mono"/>
                <a:ea typeface="Roboto Mono"/>
                <a:cs typeface="Roboto Mono"/>
                <a:sym typeface="Roboto Mono"/>
              </a:rPr>
              <a:t>SELECT</a:t>
            </a:r>
            <a:endParaRPr>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A.</a:t>
            </a:r>
            <a:r>
              <a:rPr lang="en">
                <a:solidFill>
                  <a:srgbClr val="37474F"/>
                </a:solidFill>
                <a:highlight>
                  <a:srgbClr val="FFFFFE"/>
                </a:highlight>
                <a:latin typeface="Roboto Mono"/>
                <a:ea typeface="Roboto Mono"/>
                <a:cs typeface="Roboto Mono"/>
                <a:sym typeface="Roboto Mono"/>
              </a:rPr>
              <a:t>*</a:t>
            </a:r>
            <a:r>
              <a:rPr lang="en">
                <a:solidFill>
                  <a:srgbClr val="000000"/>
                </a:solidFill>
                <a:highlight>
                  <a:srgbClr val="FFFFFE"/>
                </a:highlight>
                <a:latin typeface="Roboto Mono"/>
                <a:ea typeface="Roboto Mono"/>
                <a:cs typeface="Roboto Mono"/>
                <a:sym typeface="Roboto Mono"/>
              </a:rPr>
              <a:t>,</a:t>
            </a:r>
            <a:endParaRPr>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B.CustomerID,</a:t>
            </a:r>
            <a:endParaRPr>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B.Quantity,</a:t>
            </a:r>
            <a:endParaRPr>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B.</a:t>
            </a:r>
            <a:r>
              <a:rPr lang="en">
                <a:solidFill>
                  <a:srgbClr val="3367D6"/>
                </a:solidFill>
                <a:highlight>
                  <a:srgbClr val="FFFFFE"/>
                </a:highlight>
                <a:latin typeface="Roboto Mono"/>
                <a:ea typeface="Roboto Mono"/>
                <a:cs typeface="Roboto Mono"/>
                <a:sym typeface="Roboto Mono"/>
              </a:rPr>
              <a:t>Date</a:t>
            </a:r>
            <a:endParaRPr>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3367D6"/>
                </a:solidFill>
                <a:highlight>
                  <a:srgbClr val="FFFFFE"/>
                </a:highlight>
                <a:latin typeface="Roboto Mono"/>
                <a:ea typeface="Roboto Mono"/>
                <a:cs typeface="Roboto Mono"/>
                <a:sym typeface="Roboto Mono"/>
              </a:rPr>
              <a:t>FROM</a:t>
            </a:r>
            <a:endParaRPr>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a:t>
            </a:r>
            <a:r>
              <a:rPr lang="en">
                <a:solidFill>
                  <a:srgbClr val="0D904F"/>
                </a:solidFill>
                <a:highlight>
                  <a:srgbClr val="FFFFFE"/>
                </a:highlight>
                <a:latin typeface="Roboto Mono"/>
                <a:ea typeface="Roboto Mono"/>
                <a:cs typeface="Roboto Mono"/>
                <a:sym typeface="Roboto Mono"/>
              </a:rPr>
              <a:t>`ba-770.public.product_info`</a:t>
            </a:r>
            <a:r>
              <a:rPr lang="en">
                <a:solidFill>
                  <a:srgbClr val="000000"/>
                </a:solidFill>
                <a:highlight>
                  <a:srgbClr val="FFFFFE"/>
                </a:highlight>
                <a:latin typeface="Roboto Mono"/>
                <a:ea typeface="Roboto Mono"/>
                <a:cs typeface="Roboto Mono"/>
                <a:sym typeface="Roboto Mono"/>
              </a:rPr>
              <a:t> A</a:t>
            </a:r>
            <a:endParaRPr>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a:solidFill>
                  <a:srgbClr val="3367D6"/>
                </a:solidFill>
                <a:highlight>
                  <a:srgbClr val="FFFFFE"/>
                </a:highlight>
                <a:latin typeface="Roboto Mono"/>
                <a:ea typeface="Roboto Mono"/>
                <a:cs typeface="Roboto Mono"/>
                <a:sym typeface="Roboto Mono"/>
              </a:rPr>
              <a:t>JOIN</a:t>
            </a:r>
            <a:endParaRPr b="1">
              <a:solidFill>
                <a:srgbClr val="3367D6"/>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000000"/>
                </a:solidFill>
                <a:highlight>
                  <a:srgbClr val="FFFFFE"/>
                </a:highlight>
                <a:latin typeface="Roboto Mono"/>
                <a:ea typeface="Roboto Mono"/>
                <a:cs typeface="Roboto Mono"/>
                <a:sym typeface="Roboto Mono"/>
              </a:rPr>
              <a:t> </a:t>
            </a:r>
            <a:r>
              <a:rPr lang="en">
                <a:solidFill>
                  <a:srgbClr val="0D904F"/>
                </a:solidFill>
                <a:highlight>
                  <a:srgbClr val="FFFFFE"/>
                </a:highlight>
                <a:latin typeface="Roboto Mono"/>
                <a:ea typeface="Roboto Mono"/>
                <a:cs typeface="Roboto Mono"/>
                <a:sym typeface="Roboto Mono"/>
              </a:rPr>
              <a:t>`ba-770.public.transactions`</a:t>
            </a:r>
            <a:r>
              <a:rPr lang="en">
                <a:solidFill>
                  <a:srgbClr val="000000"/>
                </a:solidFill>
                <a:highlight>
                  <a:srgbClr val="FFFFFE"/>
                </a:highlight>
                <a:latin typeface="Roboto Mono"/>
                <a:ea typeface="Roboto Mono"/>
                <a:cs typeface="Roboto Mono"/>
                <a:sym typeface="Roboto Mono"/>
              </a:rPr>
              <a:t> B</a:t>
            </a:r>
            <a:endParaRPr>
              <a:solidFill>
                <a:srgbClr val="00000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a:solidFill>
                  <a:srgbClr val="3367D6"/>
                </a:solidFill>
                <a:highlight>
                  <a:srgbClr val="FFFFFE"/>
                </a:highlight>
                <a:latin typeface="Roboto Mono"/>
                <a:ea typeface="Roboto Mono"/>
                <a:cs typeface="Roboto Mono"/>
                <a:sym typeface="Roboto Mono"/>
              </a:rPr>
              <a:t>ON</a:t>
            </a:r>
            <a:r>
              <a:rPr lang="en">
                <a:solidFill>
                  <a:srgbClr val="000000"/>
                </a:solidFill>
                <a:highlight>
                  <a:srgbClr val="FFFFFE"/>
                </a:highlight>
                <a:latin typeface="Roboto Mono"/>
                <a:ea typeface="Roboto Mono"/>
                <a:cs typeface="Roboto Mono"/>
                <a:sym typeface="Roboto Mono"/>
              </a:rPr>
              <a:t> A.</a:t>
            </a:r>
            <a:r>
              <a:rPr lang="en">
                <a:solidFill>
                  <a:srgbClr val="800000"/>
                </a:solidFill>
                <a:highlight>
                  <a:srgbClr val="FFFFFE"/>
                </a:highlight>
                <a:latin typeface="Roboto Mono"/>
                <a:ea typeface="Roboto Mono"/>
                <a:cs typeface="Roboto Mono"/>
                <a:sym typeface="Roboto Mono"/>
              </a:rPr>
              <a:t>ID</a:t>
            </a:r>
            <a:r>
              <a:rPr lang="en">
                <a:solidFill>
                  <a:srgbClr val="000000"/>
                </a:solidFill>
                <a:highlight>
                  <a:srgbClr val="FFFFFE"/>
                </a:highlight>
                <a:latin typeface="Roboto Mono"/>
                <a:ea typeface="Roboto Mono"/>
                <a:cs typeface="Roboto Mono"/>
                <a:sym typeface="Roboto Mono"/>
              </a:rPr>
              <a:t> = B.ProductID</a:t>
            </a:r>
            <a:endParaRPr sz="1700"/>
          </a:p>
        </p:txBody>
      </p:sp>
      <p:pic>
        <p:nvPicPr>
          <p:cNvPr id="331" name="Google Shape;331;p21"/>
          <p:cNvPicPr preferRelativeResize="0"/>
          <p:nvPr/>
        </p:nvPicPr>
        <p:blipFill>
          <a:blip r:embed="rId3">
            <a:alphaModFix/>
          </a:blip>
          <a:stretch>
            <a:fillRect/>
          </a:stretch>
        </p:blipFill>
        <p:spPr>
          <a:xfrm>
            <a:off x="4735150" y="315926"/>
            <a:ext cx="4097152" cy="1558800"/>
          </a:xfrm>
          <a:prstGeom prst="rect">
            <a:avLst/>
          </a:prstGeom>
          <a:noFill/>
          <a:ln>
            <a:noFill/>
          </a:ln>
          <a:effectLst>
            <a:outerShdw blurRad="57150" rotWithShape="0" algn="bl" dir="5400000" dist="19050">
              <a:srgbClr val="000000">
                <a:alpha val="50000"/>
              </a:srgbClr>
            </a:outerShdw>
          </a:effectLst>
        </p:spPr>
      </p:pic>
      <p:sp>
        <p:nvSpPr>
          <p:cNvPr id="332" name="Google Shape;332;p21"/>
          <p:cNvSpPr txBox="1"/>
          <p:nvPr/>
        </p:nvSpPr>
        <p:spPr>
          <a:xfrm>
            <a:off x="4907225" y="2083350"/>
            <a:ext cx="4000200" cy="2474400"/>
          </a:xfrm>
          <a:prstGeom prst="rect">
            <a:avLst/>
          </a:prstGeom>
          <a:noFill/>
          <a:ln>
            <a:noFill/>
          </a:ln>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SzPts val="1400"/>
              <a:buFont typeface="Open Sans"/>
              <a:buChar char="●"/>
            </a:pPr>
            <a:r>
              <a:rPr lang="en">
                <a:latin typeface="Open Sans"/>
                <a:ea typeface="Open Sans"/>
                <a:cs typeface="Open Sans"/>
                <a:sym typeface="Open Sans"/>
              </a:rPr>
              <a:t>Returns all the products with their corresponding transactions where a product match exists in both tables. It also appends additional columns from table B: CustomerID, Quantity, Date.</a:t>
            </a:r>
            <a:endParaRPr>
              <a:latin typeface="Open Sans"/>
              <a:ea typeface="Open Sans"/>
              <a:cs typeface="Open Sans"/>
              <a:sym typeface="Open Sans"/>
            </a:endParaRPr>
          </a:p>
          <a:p>
            <a:pPr indent="-317500" lvl="0" marL="457200" rtl="0" algn="l">
              <a:lnSpc>
                <a:spcPct val="140000"/>
              </a:lnSpc>
              <a:spcBef>
                <a:spcPts val="0"/>
              </a:spcBef>
              <a:spcAft>
                <a:spcPts val="0"/>
              </a:spcAft>
              <a:buSzPts val="1400"/>
              <a:buFont typeface="Open Sans"/>
              <a:buChar char="●"/>
            </a:pPr>
            <a:r>
              <a:rPr lang="en">
                <a:latin typeface="Open Sans"/>
                <a:ea typeface="Open Sans"/>
                <a:cs typeface="Open Sans"/>
                <a:sym typeface="Open Sans"/>
              </a:rPr>
              <a:t>The INNER JOIN (or simply JOIN) selects all rows from both participating tables as long as there is a match between the joining columns specified by ON.</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