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aramond" panose="020204040303010108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9QWM+a/csHCycTgov8rf9URWb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from http://larrythewineguy.net/tag/chateau-margaux/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75e6e30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75e6e30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c75e6e303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from http://www.luxetravel.com/destinations/europe/france/</a:t>
            </a:r>
            <a:endParaRPr/>
          </a:p>
        </p:txBody>
      </p:sp>
      <p:sp>
        <p:nvSpPr>
          <p:cNvPr id="63" name="Google Shape;6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7206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2359152" y="3357283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  <a:defRPr sz="4400" cap="none">
                <a:solidFill>
                  <a:srgbClr val="0C0C0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2359152" y="5186083"/>
            <a:ext cx="6480048" cy="63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2030"/>
              <a:buNone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•"/>
              <a:defRPr/>
            </a:lvl2pPr>
            <a:lvl3pPr marL="1371600" lvl="2" indent="-308610" algn="l"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2"/>
          </p:nvPr>
        </p:nvSpPr>
        <p:spPr>
          <a:xfrm>
            <a:off x="2390902" y="6075934"/>
            <a:ext cx="5603875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720606"/>
              </a:buClr>
              <a:buSzPts val="203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•"/>
              <a:defRPr/>
            </a:lvl2pPr>
            <a:lvl3pPr marL="1371600" lvl="2" indent="-308610" algn="l"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700"/>
              </a:spcBef>
              <a:spcAft>
                <a:spcPts val="0"/>
              </a:spcAft>
              <a:buSzPts val="1260"/>
              <a:buChar char="•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•"/>
              <a:defRPr/>
            </a:lvl2pPr>
            <a:lvl3pPr marL="1371600" lvl="2" indent="-308610" algn="l"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700"/>
              </a:spcBef>
              <a:spcAft>
                <a:spcPts val="0"/>
              </a:spcAft>
              <a:buSzPts val="1260"/>
              <a:buChar char="•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•"/>
              <a:defRPr/>
            </a:lvl2pPr>
            <a:lvl3pPr marL="1371600" lvl="2" indent="-308610" algn="l"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043122" cy="36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700"/>
              </a:spcBef>
              <a:spcAft>
                <a:spcPts val="0"/>
              </a:spcAft>
              <a:buSzPts val="1260"/>
              <a:buChar char="•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•"/>
              <a:defRPr/>
            </a:lvl2pPr>
            <a:lvl3pPr marL="1371600" lvl="2" indent="-308610" algn="l"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960"/>
              <a:buNone/>
              <a:defRPr sz="2800">
                <a:solidFill>
                  <a:srgbClr val="0C0C0C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" name="Google Shape;39;p19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9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solidFill>
            <a:srgbClr val="72060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aramond"/>
              <a:buNone/>
              <a:defRPr sz="44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009704" cy="36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69261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0598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7505" algn="l" rtl="0">
              <a:spcBef>
                <a:spcPts val="700"/>
              </a:spcBef>
              <a:spcAft>
                <a:spcPts val="0"/>
              </a:spcAft>
              <a:buClr>
                <a:srgbClr val="720606"/>
              </a:buClr>
              <a:buSzPts val="2030"/>
              <a:buFont typeface="Arial"/>
              <a:buChar char="•"/>
              <a:defRPr sz="2900" b="0" i="0" u="none" strike="noStrike" cap="non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rgbClr val="720606"/>
              </a:buClr>
              <a:buSzPts val="1820"/>
              <a:buFont typeface="Arial"/>
              <a:buChar char="•"/>
              <a:defRPr sz="2600" b="0" i="0" u="none" strike="noStrike" cap="non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30835" algn="l" rtl="0">
              <a:spcBef>
                <a:spcPts val="500"/>
              </a:spcBef>
              <a:spcAft>
                <a:spcPts val="0"/>
              </a:spcAft>
              <a:buClr>
                <a:srgbClr val="720606"/>
              </a:buClr>
              <a:buSzPts val="1610"/>
              <a:buFont typeface="Arial"/>
              <a:buChar char="•"/>
              <a:defRPr sz="2300" b="0" i="0" u="none" strike="noStrike" cap="none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7206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0097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cxnSp>
        <p:nvCxnSpPr>
          <p:cNvPr id="17" name="Google Shape;17;p15"/>
          <p:cNvCxnSpPr/>
          <p:nvPr/>
        </p:nvCxnSpPr>
        <p:spPr>
          <a:xfrm>
            <a:off x="609600" y="6192630"/>
            <a:ext cx="8156448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PG4NjIkCjc" TargetMode="External"/><Relationship Id="rId7" Type="http://schemas.openxmlformats.org/officeDocument/2006/relationships/hyperlink" Target="https://www.youtube.com/watch?v=O4jDva9B3f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LCDiQxB5S84" TargetMode="External"/><Relationship Id="rId5" Type="http://schemas.openxmlformats.org/officeDocument/2006/relationships/hyperlink" Target="https://www.youtube.com/watch?v=Fc5t_5r_7IU" TargetMode="External"/><Relationship Id="rId4" Type="http://schemas.openxmlformats.org/officeDocument/2006/relationships/hyperlink" Target="https://www.youtube.com/watch?v=lng4ZgConC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359152" y="3357283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Garamond"/>
              <a:buNone/>
            </a:pPr>
            <a:r>
              <a:rPr lang="en-US" sz="4000" cap="small"/>
              <a:t>Predicting Wine Quality</a:t>
            </a:r>
            <a:endParaRPr sz="4000" cap="small"/>
          </a:p>
        </p:txBody>
      </p:sp>
      <p:sp>
        <p:nvSpPr>
          <p:cNvPr id="57" name="Google Shape;57;p1"/>
          <p:cNvSpPr txBox="1">
            <a:spLocks noGrp="1"/>
          </p:cNvSpPr>
          <p:nvPr>
            <p:ph type="body" idx="1"/>
          </p:nvPr>
        </p:nvSpPr>
        <p:spPr>
          <a:xfrm>
            <a:off x="2359152" y="5186083"/>
            <a:ext cx="6480048" cy="63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4294967295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0606"/>
              </a:buClr>
              <a:buSzPts val="2030"/>
              <a:buFont typeface="Arial"/>
              <a:buNone/>
            </a:pPr>
            <a:r>
              <a:rPr lang="en-US" sz="29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The Analytics Edge</a:t>
            </a:r>
            <a:endParaRPr sz="29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9" name="Google Shape;59;p1" descr="chateau-margaux-228839.jpg"/>
          <p:cNvPicPr preferRelativeResize="0"/>
          <p:nvPr/>
        </p:nvPicPr>
        <p:blipFill rotWithShape="1">
          <a:blip r:embed="rId3">
            <a:alphaModFix/>
          </a:blip>
          <a:srcRect t="12184" r="65600" b="9837"/>
          <a:stretch/>
        </p:blipFill>
        <p:spPr>
          <a:xfrm rot="-1231261">
            <a:off x="694111" y="3386840"/>
            <a:ext cx="1122686" cy="254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R</a:t>
            </a:r>
            <a:r>
              <a:rPr lang="en-US" baseline="30000"/>
              <a:t>2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2"/>
          </p:nvPr>
        </p:nvSpPr>
        <p:spPr>
          <a:xfrm>
            <a:off x="5098055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Compares the best model to a “baseline” model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baseline model </a:t>
            </a:r>
            <a:r>
              <a:rPr lang="en-US"/>
              <a:t>does not use any variables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Predicts same outcome (price) regardless of the independent variable (temperature)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030"/>
              <a:buNone/>
            </a:pPr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0932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42" name="Google Shape;142;p10" descr="WineTemp_Square_RedGreen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200" y="1132367"/>
            <a:ext cx="50292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R</a:t>
            </a:r>
            <a:r>
              <a:rPr lang="en-US" baseline="30000"/>
              <a:t>2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1767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191135" algn="l" rtl="0">
              <a:spcBef>
                <a:spcPts val="0"/>
              </a:spcBef>
              <a:spcAft>
                <a:spcPts val="0"/>
              </a:spcAft>
              <a:buSzPts val="2030"/>
              <a:buNone/>
            </a:pPr>
            <a:endParaRPr/>
          </a:p>
          <a:p>
            <a:pPr marL="320040" lvl="0" indent="-191135" algn="l" rtl="0">
              <a:spcBef>
                <a:spcPts val="700"/>
              </a:spcBef>
              <a:spcAft>
                <a:spcPts val="0"/>
              </a:spcAft>
              <a:buSzPts val="2030"/>
              <a:buNone/>
            </a:pPr>
            <a:endParaRPr/>
          </a:p>
          <a:p>
            <a:pPr marL="320040" lvl="0" indent="-191135" algn="l" rtl="0">
              <a:spcBef>
                <a:spcPts val="700"/>
              </a:spcBef>
              <a:spcAft>
                <a:spcPts val="0"/>
              </a:spcAft>
              <a:buSzPts val="2030"/>
              <a:buNone/>
            </a:pPr>
            <a:endParaRPr/>
          </a:p>
          <a:p>
            <a:pPr marL="320040" lvl="0" indent="-191135" algn="l" rtl="0">
              <a:spcBef>
                <a:spcPts val="700"/>
              </a:spcBef>
              <a:spcAft>
                <a:spcPts val="0"/>
              </a:spcAft>
              <a:buSzPts val="2030"/>
              <a:buNone/>
            </a:pPr>
            <a:endParaRPr/>
          </a:p>
        </p:txBody>
      </p:sp>
      <p:sp>
        <p:nvSpPr>
          <p:cNvPr id="151" name="Google Shape;151;p11"/>
          <p:cNvSpPr txBox="1"/>
          <p:nvPr/>
        </p:nvSpPr>
        <p:spPr>
          <a:xfrm>
            <a:off x="1145571" y="1858006"/>
            <a:ext cx="20720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BD0B"/>
                </a:solidFill>
                <a:latin typeface="Garamond"/>
                <a:ea typeface="Garamond"/>
                <a:cs typeface="Garamond"/>
                <a:sym typeface="Garamond"/>
              </a:rPr>
              <a:t>SSE =   5.89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SST = 10.15</a:t>
            </a:r>
            <a:endParaRPr/>
          </a:p>
        </p:txBody>
      </p:sp>
      <p:pic>
        <p:nvPicPr>
          <p:cNvPr id="152" name="Google Shape;152;p11" descr="WineTemp_Square_RedGreen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200" y="1132367"/>
            <a:ext cx="50292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1" descr="latex-image-1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2400" y="3442725"/>
            <a:ext cx="2476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 descr="latex-image-1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62400" y="4545823"/>
            <a:ext cx="2527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 descr="latex-image-1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62400" y="5609888"/>
            <a:ext cx="16129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 descr="latex-image-1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62400" y="1676793"/>
            <a:ext cx="32131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Selecting Variables</a:t>
            </a: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076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Not all available variables should be used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Each new variable requires more data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/>
              <a:t>Causes </a:t>
            </a:r>
            <a:r>
              <a:rPr lang="en-US" i="1"/>
              <a:t>overfitting: </a:t>
            </a:r>
            <a:r>
              <a:rPr lang="en-US"/>
              <a:t>high R</a:t>
            </a:r>
            <a:r>
              <a:rPr lang="en-US" baseline="30000"/>
              <a:t>2</a:t>
            </a:r>
            <a:r>
              <a:rPr lang="en-US"/>
              <a:t> on data used to create model, but bad performance on unseen data</a:t>
            </a:r>
            <a:endParaRPr/>
          </a:p>
          <a:p>
            <a:pPr marL="365760" lvl="1" indent="0" algn="l" rtl="0">
              <a:spcBef>
                <a:spcPts val="550"/>
              </a:spcBef>
              <a:spcAft>
                <a:spcPts val="0"/>
              </a:spcAft>
              <a:buSzPts val="980"/>
              <a:buNone/>
            </a:pPr>
            <a:endParaRPr sz="140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Check for significance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Check for multicollinearity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700"/>
              <a:buNone/>
            </a:pPr>
            <a:endParaRPr sz="100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Then build a linear regression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The Results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80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20040" lvl="0" indent="-320062" algn="l" rtl="0">
              <a:spcBef>
                <a:spcPts val="0"/>
              </a:spcBef>
              <a:spcAft>
                <a:spcPts val="0"/>
              </a:spcAft>
              <a:buSzPct val="70000"/>
              <a:buChar char="•"/>
            </a:pPr>
            <a:r>
              <a:rPr lang="en-US" b="1"/>
              <a:t>Parker (in 1991): 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1986 is “very good to sometimes exceptional”</a:t>
            </a:r>
            <a:endParaRPr/>
          </a:p>
          <a:p>
            <a:pPr marL="320040" lvl="0" indent="-320062" algn="l" rtl="0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 b="1"/>
              <a:t>Ashenfelter (in 1991): 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1986 is mediocre 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1989 will be “the wine of the century” and 1990 will be even better!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endParaRPr sz="600"/>
          </a:p>
          <a:p>
            <a:pPr marL="320040" lvl="0" indent="-320062" algn="l" rtl="0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 b="1"/>
              <a:t>In 2003, </a:t>
            </a:r>
            <a:r>
              <a:rPr lang="en-US"/>
              <a:t>virtually unanimous agreement that </a:t>
            </a:r>
            <a:r>
              <a:rPr lang="en-US" b="1"/>
              <a:t>1989 and 1990 are outstanding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1989 sold for more than twice the price of 1986 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1990 sold for even higher prices!</a:t>
            </a:r>
            <a:endParaRPr/>
          </a:p>
          <a:p>
            <a:pPr marL="365760" lvl="1" indent="0" algn="l" rtl="0">
              <a:spcBef>
                <a:spcPts val="550"/>
              </a:spcBef>
              <a:spcAft>
                <a:spcPts val="0"/>
              </a:spcAft>
              <a:buSzPct val="70000"/>
              <a:buNone/>
            </a:pPr>
            <a:endParaRPr sz="600"/>
          </a:p>
          <a:p>
            <a:pPr marL="320040" lvl="0" indent="-320062" algn="l" rtl="0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In 2003, Ashenfelter predicted 2000 and 2003 would be great</a:t>
            </a:r>
            <a:endParaRPr/>
          </a:p>
          <a:p>
            <a:pPr marL="320040" lvl="0" indent="-320062" algn="l" rtl="0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/>
              <a:t>Parker has stated that “2000 is the greatest vintage Bordeaux has ever produced”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The Analytics Edge</a:t>
            </a:r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A linear regression model with only a few variables can predict wine prices well</a:t>
            </a:r>
            <a:endParaRPr/>
          </a:p>
          <a:p>
            <a:pPr marL="320040" lvl="0" indent="-191135" algn="l" rtl="0">
              <a:spcBef>
                <a:spcPts val="700"/>
              </a:spcBef>
              <a:spcAft>
                <a:spcPts val="0"/>
              </a:spcAft>
              <a:buSzPts val="2030"/>
              <a:buNone/>
            </a:pP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In many cases, outperforms wine experts’ opinions</a:t>
            </a:r>
            <a:endParaRPr/>
          </a:p>
          <a:p>
            <a:pPr marL="320040" lvl="0" indent="-191135" algn="l" rtl="0">
              <a:spcBef>
                <a:spcPts val="700"/>
              </a:spcBef>
              <a:spcAft>
                <a:spcPts val="0"/>
              </a:spcAft>
              <a:buSzPts val="2030"/>
              <a:buNone/>
            </a:pP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A quantitative approach to a traditionally qualitative problem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75e6e303f_0_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Learning Resources</a:t>
            </a:r>
            <a:endParaRPr/>
          </a:p>
        </p:txBody>
      </p:sp>
      <p:sp>
        <p:nvSpPr>
          <p:cNvPr id="187" name="Google Shape;187;gc75e6e303f_0_0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88" name="Google Shape;188;gc75e6e303f_0_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spcBef>
                <a:spcPts val="70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Linear Regression</a:t>
            </a:r>
            <a:endParaRPr/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An Introduction to Linear Regression Analysis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R</a:t>
            </a:r>
            <a:r>
              <a:rPr lang="en-US" baseline="30000"/>
              <a:t>2</a:t>
            </a:r>
            <a:r>
              <a:rPr lang="en-US"/>
              <a:t> explained</a:t>
            </a:r>
            <a:endParaRPr/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R-Squared or Coefficient of Determination</a:t>
            </a:r>
            <a:endParaRPr/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Calculating R-squared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/>
              <a:t>Log transformation</a:t>
            </a:r>
            <a:endParaRPr/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Why Log Transformations?</a:t>
            </a:r>
            <a:r>
              <a:rPr lang="en-US"/>
              <a:t> (0:30 - 3:30)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Multicollinearity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Bordeaux Wine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2"/>
          </p:nvPr>
        </p:nvSpPr>
        <p:spPr>
          <a:xfrm>
            <a:off x="4844901" y="1754712"/>
            <a:ext cx="3886200" cy="452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ct val="70000"/>
              <a:buChar char="•"/>
            </a:pPr>
            <a:r>
              <a:rPr lang="en-US" sz="2800"/>
              <a:t>Large differences in price and quality between years, although wine is produced in a similar way</a:t>
            </a:r>
            <a:endParaRPr sz="280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 sz="2800"/>
              <a:t>Meant to be aged, so hard to tell if wine will be good when it is on the market</a:t>
            </a:r>
            <a:endParaRPr sz="280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 sz="2800"/>
              <a:t>Expert tasters predict which ones will be good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 sz="2800"/>
              <a:t>Can analytics be used to come up with a different system for judging wine?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endParaRPr sz="3200"/>
          </a:p>
          <a:p>
            <a:pPr marL="320040" lvl="0" indent="-200825" algn="l" rtl="0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343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69" name="Google Shape;69;p2" descr="Bordeaux-Vineyard-2.jpg"/>
          <p:cNvPicPr preferRelativeResize="0"/>
          <p:nvPr/>
        </p:nvPicPr>
        <p:blipFill rotWithShape="1">
          <a:blip r:embed="rId3">
            <a:alphaModFix/>
          </a:blip>
          <a:srcRect l="40559" t="330"/>
          <a:stretch/>
        </p:blipFill>
        <p:spPr>
          <a:xfrm>
            <a:off x="676436" y="1754712"/>
            <a:ext cx="4002084" cy="427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3200"/>
              <a:t>March 1990 - Orley Ashenfelter, a Princeton economics professor, claims he can predict wine quality without tasting the wine</a:t>
            </a:r>
            <a:endParaRPr/>
          </a:p>
          <a:p>
            <a:pPr marL="320040" lvl="0" indent="-177800" algn="l" rtl="0">
              <a:spcBef>
                <a:spcPts val="700"/>
              </a:spcBef>
              <a:spcAft>
                <a:spcPts val="0"/>
              </a:spcAft>
              <a:buSzPts val="2240"/>
              <a:buNone/>
            </a:pPr>
            <a:endParaRPr sz="3200"/>
          </a:p>
        </p:txBody>
      </p:sp>
      <p:sp>
        <p:nvSpPr>
          <p:cNvPr id="76" name="Google Shape;76;p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623048" cy="36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78" name="Google Shape;78;p3" descr="ashenfelter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14706" b="14706"/>
          <a:stretch/>
        </p:blipFill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Building a Model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359650" cy="36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81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ct val="70000"/>
              <a:buChar char="•"/>
            </a:pPr>
            <a:r>
              <a:rPr lang="en-US" dirty="0" err="1"/>
              <a:t>Ashenfelter</a:t>
            </a:r>
            <a:r>
              <a:rPr lang="en-US" dirty="0"/>
              <a:t> used </a:t>
            </a:r>
            <a:r>
              <a:rPr lang="en-US" b="1" dirty="0"/>
              <a:t>linear regression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Predicts an outcome variable, or </a:t>
            </a:r>
            <a:r>
              <a:rPr lang="en-US" i="1" dirty="0"/>
              <a:t>dependent variable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Predicts using a set of </a:t>
            </a:r>
            <a:r>
              <a:rPr lang="en-US" i="1" dirty="0"/>
              <a:t>independent variables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endParaRPr sz="500"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Independent variables: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Age – older wines are more expensive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Weather</a:t>
            </a:r>
            <a:endParaRPr dirty="0"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Average Growing Season Temperature</a:t>
            </a:r>
            <a:endParaRPr dirty="0"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Harvest Rain</a:t>
            </a:r>
            <a:endParaRPr dirty="0"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Winter Rain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Dependent variable: 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Log(Price Index)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ct val="70000"/>
              <a:buChar char="•"/>
            </a:pPr>
            <a:r>
              <a:rPr lang="en-US" dirty="0"/>
              <a:t>Price Index measured price of many different wineries in thousands of 1990-1991 wine auctions</a:t>
            </a:r>
            <a:endParaRPr dirty="0"/>
          </a:p>
          <a:p>
            <a:pPr marL="914400" lvl="2" indent="-141700" algn="l" rtl="0">
              <a:spcBef>
                <a:spcPts val="500"/>
              </a:spcBef>
              <a:spcAft>
                <a:spcPts val="0"/>
              </a:spcAft>
              <a:buSzPct val="70000"/>
              <a:buNone/>
            </a:pPr>
            <a:endParaRPr dirty="0"/>
          </a:p>
          <a:p>
            <a:pPr marL="914400" lvl="2" indent="-141700" algn="l" rtl="0">
              <a:spcBef>
                <a:spcPts val="500"/>
              </a:spcBef>
              <a:spcAft>
                <a:spcPts val="0"/>
              </a:spcAft>
              <a:buSzPct val="70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Why Log(Price)?</a:t>
            </a:r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 dirty="0"/>
              <a:t>A better linear fit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 dirty="0"/>
              <a:t>Discover through plotting</a:t>
            </a:r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Right skewed distribution fix using log -&gt; Normal Distribution.</a:t>
            </a:r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Doesn’t work for left skewed distribution.</a:t>
            </a:r>
            <a:endParaRPr sz="2000" b="1" dirty="0">
              <a:solidFill>
                <a:srgbClr val="FF0000"/>
              </a:solidFill>
            </a:endParaRPr>
          </a:p>
          <a:p>
            <a:pPr marL="365760" lvl="1" indent="0" algn="l" rtl="0">
              <a:spcBef>
                <a:spcPts val="550"/>
              </a:spcBef>
              <a:spcAft>
                <a:spcPts val="0"/>
              </a:spcAft>
              <a:buSzPts val="700"/>
              <a:buNone/>
            </a:pPr>
            <a:endParaRPr sz="1000"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 dirty="0"/>
              <a:t>Interpretation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 dirty="0"/>
              <a:t>When predicting the log of the dependent variable, the interpretation of the coefficients changes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•"/>
            </a:pPr>
            <a:r>
              <a:rPr lang="en-US" dirty="0"/>
              <a:t>Percent change instead of absolute change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660303"/>
            <a:ext cx="8156448" cy="4341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US National Debt (1950 – 2014)</a:t>
            </a: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2375172" y="2616038"/>
            <a:ext cx="492912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Coefficient for Year = 206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</a:t>
            </a:r>
            <a:r>
              <a:rPr lang="en-US" sz="3600" baseline="30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0.72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642831"/>
            <a:ext cx="8239184" cy="436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US National Debt (1950 – 2014)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1484482" y="1876769"/>
            <a:ext cx="524652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Coefficient for Year = 0.075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</a:t>
            </a:r>
            <a:r>
              <a:rPr lang="en-US" sz="3600" baseline="30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0.96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The Expert’s Reaction</a:t>
            </a:r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8800"/>
              <a:t>Robert Parker, the world's most influential wine expert: </a:t>
            </a:r>
            <a:endParaRPr/>
          </a:p>
          <a:p>
            <a:pPr marL="320040" lvl="0" indent="-22225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ct val="70000"/>
              <a:buNone/>
            </a:pPr>
            <a:endParaRPr sz="8800"/>
          </a:p>
          <a:p>
            <a:pPr marL="365760" lvl="1" indent="0" algn="l" rtl="0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rPr lang="en-US" sz="8800" b="1"/>
              <a:t>“Ashenfelter is an absolute total sham”</a:t>
            </a:r>
            <a:endParaRPr/>
          </a:p>
          <a:p>
            <a:pPr marL="365760" lvl="1" indent="0" algn="l" rtl="0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70000"/>
              <a:buNone/>
            </a:pPr>
            <a:endParaRPr sz="8800" b="1"/>
          </a:p>
          <a:p>
            <a:pPr marL="320040" lvl="1" indent="0" algn="l" rtl="0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rPr lang="en-US" sz="8800"/>
              <a:t>“rather like a movie critic who never goes to see the movie but tells you how good it is based on the actors and the director”</a:t>
            </a:r>
            <a:endParaRPr sz="8800"/>
          </a:p>
          <a:p>
            <a:pPr marL="320040" lvl="0" indent="-287813" algn="l" rtl="0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7623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Quality of Wine</a:t>
            </a:r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3" name="Google Shape;123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7500" r="7499"/>
          <a:stretch/>
        </p:blipFill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Garamond"/>
              <a:buNone/>
            </a:pPr>
            <a:r>
              <a:rPr lang="en-US"/>
              <a:t>Multiple Linear Regression</a:t>
            </a:r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ldNum" idx="12"/>
          </p:nvPr>
        </p:nvSpPr>
        <p:spPr>
          <a:xfrm>
            <a:off x="8232648" y="6258851"/>
            <a:ext cx="533400" cy="3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8</a:t>
            </a:fld>
            <a:endParaRPr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If we have n observations and k independent variables: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030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700"/>
              <a:buNone/>
            </a:pPr>
            <a:endParaRPr sz="100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2030"/>
              <a:buChar char="•"/>
            </a:pPr>
            <a:r>
              <a:rPr lang="en-US"/>
              <a:t>Coefficients selected to minimize the Sum of Squared Errors</a:t>
            </a:r>
            <a:endParaRPr/>
          </a:p>
          <a:p>
            <a:pPr marL="320040" lvl="0" indent="-191135" algn="l" rtl="0">
              <a:spcBef>
                <a:spcPts val="700"/>
              </a:spcBef>
              <a:spcAft>
                <a:spcPts val="0"/>
              </a:spcAft>
              <a:buSzPts val="2030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030"/>
              <a:buNone/>
            </a:pPr>
            <a:endParaRPr/>
          </a:p>
        </p:txBody>
      </p:sp>
      <p:pic>
        <p:nvPicPr>
          <p:cNvPr id="131" name="Google Shape;131;p9" descr="latex-image-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600" y="2679966"/>
            <a:ext cx="7173048" cy="35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69929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Predicting the Quality of Wine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33" name="Google Shape;133;p9" descr="latex-image-1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1536" y="4412980"/>
            <a:ext cx="7704512" cy="38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5071x">
  <a:themeElements>
    <a:clrScheme name="Inkwell">
      <a:dk1>
        <a:srgbClr val="000000"/>
      </a:dk1>
      <a:lt1>
        <a:srgbClr val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672</Words>
  <Application>Microsoft Office PowerPoint</Application>
  <PresentationFormat>On-screen Show (4:3)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Noto Sans Symbols</vt:lpstr>
      <vt:lpstr>15071x</vt:lpstr>
      <vt:lpstr>Predicting Wine Quality</vt:lpstr>
      <vt:lpstr>Bordeaux Wine</vt:lpstr>
      <vt:lpstr>Predicting the Quality of Wine</vt:lpstr>
      <vt:lpstr>Building a Model</vt:lpstr>
      <vt:lpstr>Why Log(Price)?</vt:lpstr>
      <vt:lpstr>US National Debt (1950 – 2014)</vt:lpstr>
      <vt:lpstr>US National Debt (1950 – 2014)</vt:lpstr>
      <vt:lpstr>The Expert’s Reaction</vt:lpstr>
      <vt:lpstr>Multiple Linear Regression</vt:lpstr>
      <vt:lpstr>R2</vt:lpstr>
      <vt:lpstr>R2</vt:lpstr>
      <vt:lpstr>Selecting Variables</vt:lpstr>
      <vt:lpstr>The Results</vt:lpstr>
      <vt:lpstr>The Analytics Edge</vt:lpstr>
      <vt:lpstr>Further Learning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</dc:title>
  <dc:creator>Allison O'Hair</dc:creator>
  <cp:lastModifiedBy>Sinha, Aditya</cp:lastModifiedBy>
  <cp:revision>2</cp:revision>
  <dcterms:created xsi:type="dcterms:W3CDTF">2013-05-28T14:26:36Z</dcterms:created>
  <dcterms:modified xsi:type="dcterms:W3CDTF">2021-09-07T16:15:32Z</dcterms:modified>
</cp:coreProperties>
</file>