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9QWM+a/csHCycTgov8rf9URW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 http://larrythewineguy.net/tag/chateau-margaux/</a:t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75e6e303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75e6e3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75e6e303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 http://www.luxetravel.com/destinations/europe/france/</a:t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7206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" name="Google Shape;22;p16"/>
          <p:cNvSpPr txBox="1"/>
          <p:nvPr>
            <p:ph type="ctrTitle"/>
          </p:nvPr>
        </p:nvSpPr>
        <p:spPr>
          <a:xfrm>
            <a:off x="2359152" y="3357283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  <a:defRPr sz="4400" cap="none">
                <a:solidFill>
                  <a:srgbClr val="0C0C0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2359152" y="5186083"/>
            <a:ext cx="6480048" cy="63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30"/>
              <a:buNone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2390902" y="6075934"/>
            <a:ext cx="5603875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20606"/>
              </a:buClr>
              <a:buSzPts val="203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70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70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609600" y="6248206"/>
            <a:ext cx="7043122" cy="36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70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960"/>
              <a:buNone/>
              <a:defRPr sz="2800">
                <a:solidFill>
                  <a:srgbClr val="0C0C0C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1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solidFill>
            <a:srgbClr val="72060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aramond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609600" y="6248206"/>
            <a:ext cx="7009704" cy="36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609600" y="6248206"/>
            <a:ext cx="6926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609600" y="6248206"/>
            <a:ext cx="70598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7505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20606"/>
              </a:buClr>
              <a:buSzPts val="2030"/>
              <a:buFont typeface="Arial"/>
              <a:buChar char="•"/>
              <a:defRPr b="0" i="0" sz="29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rgbClr val="720606"/>
              </a:buClr>
              <a:buSzPts val="182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835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720606"/>
              </a:buClr>
              <a:buSzPts val="1610"/>
              <a:buFont typeface="Arial"/>
              <a:buChar char="•"/>
              <a:defRPr b="0" i="0" sz="2300" u="none" cap="none" strike="noStrik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5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7206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609600" y="6248206"/>
            <a:ext cx="70097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cxnSp>
        <p:nvCxnSpPr>
          <p:cNvPr id="17" name="Google Shape;17;p15"/>
          <p:cNvCxnSpPr/>
          <p:nvPr/>
        </p:nvCxnSpPr>
        <p:spPr>
          <a:xfrm>
            <a:off x="609600" y="6192630"/>
            <a:ext cx="8156448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zPG4NjIkCjc" TargetMode="External"/><Relationship Id="rId4" Type="http://schemas.openxmlformats.org/officeDocument/2006/relationships/hyperlink" Target="https://www.youtube.com/watch?v=lng4ZgConCM" TargetMode="External"/><Relationship Id="rId5" Type="http://schemas.openxmlformats.org/officeDocument/2006/relationships/hyperlink" Target="https://www.youtube.com/watch?v=Fc5t_5r_7IU" TargetMode="External"/><Relationship Id="rId6" Type="http://schemas.openxmlformats.org/officeDocument/2006/relationships/hyperlink" Target="https://www.youtube.com/watch?v=LCDiQxB5S84" TargetMode="External"/><Relationship Id="rId7" Type="http://schemas.openxmlformats.org/officeDocument/2006/relationships/hyperlink" Target="https://www.youtube.com/watch?v=O4jDva9B3f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2359152" y="3357283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Garamond"/>
              <a:buNone/>
            </a:pPr>
            <a:r>
              <a:rPr lang="en-US" sz="4000" cap="small"/>
              <a:t>Predicting Wine Quality</a:t>
            </a:r>
            <a:endParaRPr sz="4000" cap="small"/>
          </a:p>
        </p:txBody>
      </p:sp>
      <p:sp>
        <p:nvSpPr>
          <p:cNvPr id="57" name="Google Shape;57;p1"/>
          <p:cNvSpPr txBox="1"/>
          <p:nvPr>
            <p:ph idx="1" type="body"/>
          </p:nvPr>
        </p:nvSpPr>
        <p:spPr>
          <a:xfrm>
            <a:off x="2359152" y="5186083"/>
            <a:ext cx="6480048" cy="63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58" name="Google Shape;58;p1"/>
          <p:cNvSpPr txBox="1"/>
          <p:nvPr>
            <p:ph idx="4294967295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20606"/>
              </a:buClr>
              <a:buSzPts val="2030"/>
              <a:buFont typeface="Arial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The Analytics Edge</a:t>
            </a:r>
            <a:endParaRPr b="0" i="0" sz="2900" u="none" cap="none" strike="noStrik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chateau-margaux-228839.jpg" id="59" name="Google Shape;59;p1"/>
          <p:cNvPicPr preferRelativeResize="0"/>
          <p:nvPr/>
        </p:nvPicPr>
        <p:blipFill rotWithShape="1">
          <a:blip r:embed="rId3">
            <a:alphaModFix/>
          </a:blip>
          <a:srcRect b="9837" l="0" r="65600" t="12184"/>
          <a:stretch/>
        </p:blipFill>
        <p:spPr>
          <a:xfrm rot="-1231261">
            <a:off x="694111" y="3386840"/>
            <a:ext cx="1122686" cy="254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R</a:t>
            </a:r>
            <a:r>
              <a:rPr baseline="30000" lang="en-US"/>
              <a:t>2</a:t>
            </a:r>
            <a:endParaRPr/>
          </a:p>
        </p:txBody>
      </p:sp>
      <p:sp>
        <p:nvSpPr>
          <p:cNvPr id="139" name="Google Shape;139;p10"/>
          <p:cNvSpPr txBox="1"/>
          <p:nvPr>
            <p:ph idx="2" type="body"/>
          </p:nvPr>
        </p:nvSpPr>
        <p:spPr>
          <a:xfrm>
            <a:off x="5098055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Compares the best model to a “baseline” model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baseline model </a:t>
            </a:r>
            <a:r>
              <a:rPr lang="en-US"/>
              <a:t>does not use any variables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Predicts same outcome (price) regardless of the independent variable (temperature)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609600" y="6248206"/>
            <a:ext cx="70932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ineTemp_Square_RedGreen.pdf"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200" y="1132367"/>
            <a:ext cx="502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R</a:t>
            </a:r>
            <a:r>
              <a:rPr baseline="30000" lang="en-US"/>
              <a:t>2</a:t>
            </a:r>
            <a:endParaRPr/>
          </a:p>
        </p:txBody>
      </p:sp>
      <p:sp>
        <p:nvSpPr>
          <p:cNvPr id="148" name="Google Shape;148;p11"/>
          <p:cNvSpPr txBox="1"/>
          <p:nvPr>
            <p:ph idx="11" type="ftr"/>
          </p:nvPr>
        </p:nvSpPr>
        <p:spPr>
          <a:xfrm>
            <a:off x="609600" y="6248206"/>
            <a:ext cx="7176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1135" lvl="0" marL="320040" rtl="0" algn="l"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-191135" lvl="0" marL="32004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-191135" lvl="0" marL="32004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-191135" lvl="0" marL="32004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1145571" y="1858006"/>
            <a:ext cx="20720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BD0B"/>
                </a:solidFill>
                <a:latin typeface="Garamond"/>
                <a:ea typeface="Garamond"/>
                <a:cs typeface="Garamond"/>
                <a:sym typeface="Garamond"/>
              </a:rPr>
              <a:t>SSE =   5.89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SST = 10.15</a:t>
            </a:r>
            <a:endParaRPr/>
          </a:p>
        </p:txBody>
      </p:sp>
      <p:pic>
        <p:nvPicPr>
          <p:cNvPr descr="WineTemp_Square_RedGreen.pdf"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200" y="1132367"/>
            <a:ext cx="5029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2400" y="3442725"/>
            <a:ext cx="2476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54" name="Google Shape;15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2400" y="4545823"/>
            <a:ext cx="2527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55" name="Google Shape;15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2400" y="5609888"/>
            <a:ext cx="1612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56" name="Google Shape;15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62400" y="1676793"/>
            <a:ext cx="32131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Selecting Variables</a:t>
            </a:r>
            <a:endParaRPr/>
          </a:p>
        </p:txBody>
      </p:sp>
      <p:sp>
        <p:nvSpPr>
          <p:cNvPr id="162" name="Google Shape;162;p12"/>
          <p:cNvSpPr txBox="1"/>
          <p:nvPr>
            <p:ph idx="11" type="ftr"/>
          </p:nvPr>
        </p:nvSpPr>
        <p:spPr>
          <a:xfrm>
            <a:off x="609600" y="6248206"/>
            <a:ext cx="7076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Not all available variables should be used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Each new variable requires more data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Causes </a:t>
            </a:r>
            <a:r>
              <a:rPr i="1" lang="en-US"/>
              <a:t>overfitting: </a:t>
            </a:r>
            <a:r>
              <a:rPr lang="en-US"/>
              <a:t>high R</a:t>
            </a:r>
            <a:r>
              <a:rPr baseline="30000" lang="en-US"/>
              <a:t>2</a:t>
            </a:r>
            <a:r>
              <a:rPr lang="en-US"/>
              <a:t> on data used to create model, but bad performance on unseen data</a:t>
            </a:r>
            <a:endParaRPr/>
          </a:p>
          <a:p>
            <a:pPr indent="0" lvl="1" marL="365760" rtl="0" algn="l">
              <a:spcBef>
                <a:spcPts val="55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Check for significance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Check for multicollinearity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Then</a:t>
            </a:r>
            <a:r>
              <a:rPr lang="en-US"/>
              <a:t> build a linear regression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The Results</a:t>
            </a:r>
            <a:endParaRPr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612648" y="1600200"/>
            <a:ext cx="8153400" cy="4803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0062" lvl="0" marL="320040" rtl="0" algn="l">
              <a:spcBef>
                <a:spcPts val="0"/>
              </a:spcBef>
              <a:spcAft>
                <a:spcPts val="0"/>
              </a:spcAft>
              <a:buSzPct val="70000"/>
              <a:buChar char="•"/>
            </a:pPr>
            <a:r>
              <a:rPr b="1" lang="en-US"/>
              <a:t>Parker (in 1991): 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1986 is “very good to sometimes exceptional”</a:t>
            </a:r>
            <a:endParaRPr/>
          </a:p>
          <a:p>
            <a:pPr indent="-320062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b="1" lang="en-US"/>
              <a:t>Ashenfelter (in 1991): 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1986 is mediocre 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1989 will be “the wine of the century” and 1990 will be even better!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600"/>
          </a:p>
          <a:p>
            <a:pPr indent="-320062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b="1" lang="en-US"/>
              <a:t>In 2003, </a:t>
            </a:r>
            <a:r>
              <a:rPr lang="en-US"/>
              <a:t>virtually unanimous agreement that </a:t>
            </a:r>
            <a:r>
              <a:rPr b="1" lang="en-US"/>
              <a:t>1989 and 1990 are outstanding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1989 sold for more than twice the price of 1986 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1990 sold for even higher prices!</a:t>
            </a:r>
            <a:endParaRPr/>
          </a:p>
          <a:p>
            <a:pPr indent="0" lvl="1" marL="365760" rtl="0" algn="l"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600"/>
          </a:p>
          <a:p>
            <a:pPr indent="-320062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In 2003, Ashenfelter predicted 2000 and 2003 would be great</a:t>
            </a:r>
            <a:endParaRPr/>
          </a:p>
          <a:p>
            <a:pPr indent="-320062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Parker has stated that “2000 is the greatest vintage Bordeaux has ever produced”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The Analytics Edge</a:t>
            </a:r>
            <a:endParaRPr/>
          </a:p>
        </p:txBody>
      </p:sp>
      <p:sp>
        <p:nvSpPr>
          <p:cNvPr id="178" name="Google Shape;178;p14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A linear regression model with only a few variables can predict wine prices well</a:t>
            </a:r>
            <a:endParaRPr/>
          </a:p>
          <a:p>
            <a:pPr indent="-191135" lvl="0" marL="32004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In many cases, outperforms wine experts’ opinions</a:t>
            </a:r>
            <a:endParaRPr/>
          </a:p>
          <a:p>
            <a:pPr indent="-191135" lvl="0" marL="32004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A quantitative approach to a traditionally qualitative problem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5e6e303f_0_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Learning Resources</a:t>
            </a:r>
            <a:endParaRPr/>
          </a:p>
        </p:txBody>
      </p:sp>
      <p:sp>
        <p:nvSpPr>
          <p:cNvPr id="187" name="Google Shape;187;gc75e6e303f_0_0"/>
          <p:cNvSpPr txBox="1"/>
          <p:nvPr>
            <p:ph idx="12" type="sldNum"/>
          </p:nvPr>
        </p:nvSpPr>
        <p:spPr>
          <a:xfrm>
            <a:off x="8232648" y="6258851"/>
            <a:ext cx="533400" cy="35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c75e6e303f_0_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8610" lvl="0" marL="457200" rtl="0" algn="l">
              <a:spcBef>
                <a:spcPts val="70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Linear Regression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An Introduction to Linear Regression Analysis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R</a:t>
            </a:r>
            <a:r>
              <a:rPr baseline="30000" lang="en-US"/>
              <a:t>2</a:t>
            </a:r>
            <a:r>
              <a:rPr lang="en-US"/>
              <a:t> explained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R-Squared or Coefficient of Determination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Calculating R-squared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Log transformation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Why Log Transformations?</a:t>
            </a:r>
            <a:r>
              <a:rPr lang="en-US"/>
              <a:t> (0:30 - 3:30)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Multicollinearity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Bordeaux Wine</a:t>
            </a:r>
            <a:endParaRPr/>
          </a:p>
        </p:txBody>
      </p:sp>
      <p:sp>
        <p:nvSpPr>
          <p:cNvPr id="66" name="Google Shape;66;p2"/>
          <p:cNvSpPr txBox="1"/>
          <p:nvPr>
            <p:ph idx="2" type="body"/>
          </p:nvPr>
        </p:nvSpPr>
        <p:spPr>
          <a:xfrm>
            <a:off x="4844901" y="1754712"/>
            <a:ext cx="3886200" cy="452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Large differences in price and quality between years, although wine is produced in a similar way</a:t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Meant to be aged, so hard to tell if wine will be good when it is on the market</a:t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Expert tasters predict which ones will be good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Can analytics be used to come up with a different system for judging wine?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200"/>
          </a:p>
          <a:p>
            <a:pPr indent="-200825" lvl="0" marL="32004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 txBox="1"/>
          <p:nvPr>
            <p:ph idx="11" type="ftr"/>
          </p:nvPr>
        </p:nvSpPr>
        <p:spPr>
          <a:xfrm>
            <a:off x="609600" y="6248206"/>
            <a:ext cx="7343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ordeaux-Vineyard-2.jpg" id="69" name="Google Shape;69;p2"/>
          <p:cNvPicPr preferRelativeResize="0"/>
          <p:nvPr/>
        </p:nvPicPr>
        <p:blipFill rotWithShape="1">
          <a:blip r:embed="rId3">
            <a:alphaModFix/>
          </a:blip>
          <a:srcRect b="0" l="40559" r="0" t="330"/>
          <a:stretch/>
        </p:blipFill>
        <p:spPr>
          <a:xfrm>
            <a:off x="676436" y="1754712"/>
            <a:ext cx="4002084" cy="427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3200"/>
              <a:t>March 1990 - Orley Ashenfelter, a Princeton economics professor, claims he can predict wine quality without tasting the wine</a:t>
            </a:r>
            <a:endParaRPr/>
          </a:p>
          <a:p>
            <a:pPr indent="-177800" lvl="0" marL="320040" rtl="0" algn="l">
              <a:spcBef>
                <a:spcPts val="7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3200"/>
          </a:p>
        </p:txBody>
      </p:sp>
      <p:sp>
        <p:nvSpPr>
          <p:cNvPr id="76" name="Google Shape;76;p3"/>
          <p:cNvSpPr txBox="1"/>
          <p:nvPr>
            <p:ph idx="11" type="ftr"/>
          </p:nvPr>
        </p:nvSpPr>
        <p:spPr>
          <a:xfrm>
            <a:off x="609600" y="6248206"/>
            <a:ext cx="7623048" cy="36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shenfelter.jpg" id="78" name="Google Shape;78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4706" l="0" r="0" t="14706"/>
          <a:stretch/>
        </p:blipFill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Building a Model</a:t>
            </a:r>
            <a:endParaRPr/>
          </a:p>
        </p:txBody>
      </p:sp>
      <p:sp>
        <p:nvSpPr>
          <p:cNvPr id="85" name="Google Shape;85;p4"/>
          <p:cNvSpPr txBox="1"/>
          <p:nvPr>
            <p:ph idx="11" type="ftr"/>
          </p:nvPr>
        </p:nvSpPr>
        <p:spPr>
          <a:xfrm>
            <a:off x="609600" y="6248206"/>
            <a:ext cx="7359650" cy="36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612648" y="1600200"/>
            <a:ext cx="8153400" cy="481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Ashenfelter used </a:t>
            </a:r>
            <a:r>
              <a:rPr b="1" lang="en-US"/>
              <a:t>linear regression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Predicts an outcome variable, or </a:t>
            </a:r>
            <a:r>
              <a:rPr i="1" lang="en-US"/>
              <a:t>dependent variable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Predicts using a set of </a:t>
            </a:r>
            <a:r>
              <a:rPr i="1" lang="en-US"/>
              <a:t>independent variables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5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Independent variables: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Age – older wines are more expensive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Weather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Average Growing Season Temperature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Harvest Rain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Winter Rain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Dependent variable: 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Log(Price Index)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Price Index measured price of many different wineries in thousands of 1990-1991 wine auctions</a:t>
            </a:r>
            <a:endParaRPr/>
          </a:p>
          <a:p>
            <a:pPr indent="-141700" lvl="2" marL="914400" rtl="0" algn="l">
              <a:spcBef>
                <a:spcPts val="5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41700" lvl="2" marL="914400" rtl="0" algn="l">
              <a:spcBef>
                <a:spcPts val="5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Why Log(Price)?</a:t>
            </a:r>
            <a:endParaRPr/>
          </a:p>
        </p:txBody>
      </p:sp>
      <p:sp>
        <p:nvSpPr>
          <p:cNvPr id="93" name="Google Shape;93;p5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A better linear fit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Discover through plotting</a:t>
            </a:r>
            <a:endParaRPr/>
          </a:p>
          <a:p>
            <a:pPr indent="0" lvl="1" marL="365760" rtl="0" algn="l">
              <a:spcBef>
                <a:spcPts val="55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Interpretation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When predicting the log of the dependent variable, the interpretation of the coefficients changes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Percent change instead of absolute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60303"/>
            <a:ext cx="8156448" cy="4341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US National Debt (1950 – 2014)</a:t>
            </a:r>
            <a:endParaRPr/>
          </a:p>
        </p:txBody>
      </p:sp>
      <p:sp>
        <p:nvSpPr>
          <p:cNvPr id="102" name="Google Shape;102;p6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2375172" y="2616038"/>
            <a:ext cx="4929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Coefficient for Year = 206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baseline="30000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0.72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42831"/>
            <a:ext cx="8239184" cy="436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US National Debt (1950 – 2014)</a:t>
            </a:r>
            <a:endParaRPr/>
          </a:p>
        </p:txBody>
      </p:sp>
      <p:sp>
        <p:nvSpPr>
          <p:cNvPr id="111" name="Google Shape;111;p7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1484482" y="1876769"/>
            <a:ext cx="52465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Coefficient for Year = 0.075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baseline="30000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0.96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The Expert’s Reaction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8800"/>
              <a:t>Robert Parker, the world's most influential wine expert: </a:t>
            </a:r>
            <a:endParaRPr/>
          </a:p>
          <a:p>
            <a:pPr indent="-22225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8800"/>
          </a:p>
          <a:p>
            <a:pPr indent="0" lvl="1" marL="36576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rPr b="1" lang="en-US" sz="8800"/>
              <a:t>“Ashenfelter is an absolute total sham”</a:t>
            </a:r>
            <a:endParaRPr/>
          </a:p>
          <a:p>
            <a:pPr indent="0" lvl="1" marL="36576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b="1" sz="8800"/>
          </a:p>
          <a:p>
            <a:pPr indent="0" lvl="1" marL="32004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rPr lang="en-US" sz="8800"/>
              <a:t>“rather like a movie critic who never goes to see the movie but tells you how good it is based on the actors and the director”</a:t>
            </a:r>
            <a:endParaRPr sz="8800"/>
          </a:p>
          <a:p>
            <a:pPr indent="-287813" lvl="0" marL="32004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609600" y="6248206"/>
            <a:ext cx="762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7500" r="7499" t="0"/>
          <a:stretch/>
        </p:blipFill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Multiple Linear Regression</a:t>
            </a:r>
            <a:endParaRPr/>
          </a:p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If we have n observations and k independent variables: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Coefficients selected to minimize the Sum of Squared Errors</a:t>
            </a:r>
            <a:endParaRPr/>
          </a:p>
          <a:p>
            <a:pPr indent="-191135" lvl="0" marL="32004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/>
          </a:p>
        </p:txBody>
      </p:sp>
      <p:pic>
        <p:nvPicPr>
          <p:cNvPr descr="latex-image-1.pdf"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600" y="2679966"/>
            <a:ext cx="7173048" cy="35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>
            <p:ph idx="11" type="ftr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Predicting the Quality of Wine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latex-image-1.pdf"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536" y="4412980"/>
            <a:ext cx="7704512" cy="38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5071x">
  <a:themeElements>
    <a:clrScheme name="Inkwell">
      <a:dk1>
        <a:srgbClr val="000000"/>
      </a:dk1>
      <a:lt1>
        <a:srgbClr val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2013-05-28T14:26:36Z</dcterms:created>
  <dc:creator>Allison O'Hair</dc:creator>
</cp:coreProperties>
</file>