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52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8095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811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001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915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769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774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6100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596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623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9580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9800520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a:extLst>
              <a:ext uri="{FF2B5EF4-FFF2-40B4-BE49-F238E27FC236}">
                <a16:creationId xmlns:a16="http://schemas.microsoft.com/office/drawing/2014/main" id="{A76F76AB-05AB-4519-808E-8B62C11D3521}"/>
              </a:ext>
            </a:extLst>
          </p:cNvPr>
          <p:cNvPicPr>
            <a:picLocks noChangeAspect="1"/>
          </p:cNvPicPr>
          <p:nvPr/>
        </p:nvPicPr>
        <p:blipFill rotWithShape="1">
          <a:blip r:embed="rId2"/>
          <a:srcRect t="1108" r="-1" b="-1"/>
          <a:stretch/>
        </p:blipFill>
        <p:spPr>
          <a:xfrm>
            <a:off x="3523488" y="10"/>
            <a:ext cx="8668512" cy="6857990"/>
          </a:xfrm>
          <a:prstGeom prst="rect">
            <a:avLst/>
          </a:prstGeom>
        </p:spPr>
      </p:pic>
      <p:sp>
        <p:nvSpPr>
          <p:cNvPr id="18"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42F726-8768-4DB9-8AD4-2F1CE52DD1D2}"/>
              </a:ext>
            </a:extLst>
          </p:cNvPr>
          <p:cNvSpPr>
            <a:spLocks noGrp="1"/>
          </p:cNvSpPr>
          <p:nvPr>
            <p:ph type="ctrTitle"/>
          </p:nvPr>
        </p:nvSpPr>
        <p:spPr>
          <a:xfrm>
            <a:off x="291550" y="2514567"/>
            <a:ext cx="5999020" cy="1354899"/>
          </a:xfrm>
        </p:spPr>
        <p:txBody>
          <a:bodyPr anchor="b">
            <a:normAutofit fontScale="90000"/>
          </a:bodyPr>
          <a:lstStyle/>
          <a:p>
            <a:r>
              <a:rPr lang="en-US" sz="4400" dirty="0"/>
              <a:t>Opening an Indian Restaurant in New York</a:t>
            </a:r>
          </a:p>
        </p:txBody>
      </p:sp>
      <p:sp>
        <p:nvSpPr>
          <p:cNvPr id="3" name="Subtitle 2">
            <a:extLst>
              <a:ext uri="{FF2B5EF4-FFF2-40B4-BE49-F238E27FC236}">
                <a16:creationId xmlns:a16="http://schemas.microsoft.com/office/drawing/2014/main" id="{0A0B8F0E-D0A8-48BA-8974-43226F384351}"/>
              </a:ext>
            </a:extLst>
          </p:cNvPr>
          <p:cNvSpPr>
            <a:spLocks noGrp="1"/>
          </p:cNvSpPr>
          <p:nvPr>
            <p:ph type="subTitle" idx="1"/>
          </p:nvPr>
        </p:nvSpPr>
        <p:spPr>
          <a:xfrm>
            <a:off x="477980" y="4872922"/>
            <a:ext cx="4023359" cy="1208141"/>
          </a:xfrm>
        </p:spPr>
        <p:txBody>
          <a:bodyPr>
            <a:normAutofit/>
          </a:bodyPr>
          <a:lstStyle/>
          <a:p>
            <a:r>
              <a:rPr lang="en-US" sz="2000" dirty="0"/>
              <a:t>By: Aditya Sinha</a:t>
            </a:r>
          </a:p>
        </p:txBody>
      </p:sp>
      <p:sp>
        <p:nvSpPr>
          <p:cNvPr id="1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75348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7CC5-2E64-4232-BF0F-E155B2D92F6D}"/>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75EB0DD6-B5A7-46B6-8A76-8B73BD4FEF7F}"/>
              </a:ext>
            </a:extLst>
          </p:cNvPr>
          <p:cNvSpPr>
            <a:spLocks noGrp="1"/>
          </p:cNvSpPr>
          <p:nvPr>
            <p:ph idx="1"/>
          </p:nvPr>
        </p:nvSpPr>
        <p:spPr/>
        <p:txBody>
          <a:bodyPr/>
          <a:lstStyle/>
          <a:p>
            <a:endParaRPr lang="en-US" dirty="0"/>
          </a:p>
          <a:p>
            <a:r>
              <a:rPr lang="en-US" dirty="0"/>
              <a:t>Where in New York City, should an entrepreneur open an Indian Restaurant?</a:t>
            </a:r>
          </a:p>
        </p:txBody>
      </p:sp>
    </p:spTree>
    <p:extLst>
      <p:ext uri="{BB962C8B-B14F-4D97-AF65-F5344CB8AC3E}">
        <p14:creationId xmlns:p14="http://schemas.microsoft.com/office/powerpoint/2010/main" val="45605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7CC5-2E64-4232-BF0F-E155B2D92F6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5EB0DD6-B5A7-46B6-8A76-8B73BD4FEF7F}"/>
              </a:ext>
            </a:extLst>
          </p:cNvPr>
          <p:cNvSpPr>
            <a:spLocks noGrp="1"/>
          </p:cNvSpPr>
          <p:nvPr>
            <p:ph idx="1"/>
          </p:nvPr>
        </p:nvSpPr>
        <p:spPr/>
        <p:txBody>
          <a:bodyPr>
            <a:normAutofit fontScale="92500" lnSpcReduction="10000"/>
          </a:bodyPr>
          <a:lstStyle/>
          <a:p>
            <a:pPr marL="0" indent="0">
              <a:buNone/>
            </a:pPr>
            <a:r>
              <a:rPr lang="en-US" dirty="0"/>
              <a:t>The following datasets and information are considered for analysis to build a restaurant recommendation model.</a:t>
            </a:r>
          </a:p>
          <a:p>
            <a:r>
              <a:rPr lang="en-US" dirty="0"/>
              <a:t>Neighborhood data of NYC along with latitudes, and longitudes from https://cocl.us/new_york_dataset.</a:t>
            </a:r>
          </a:p>
          <a:p>
            <a:r>
              <a:rPr lang="en-US" dirty="0"/>
              <a:t>Obtained geographical coordinates of the New York using Python Geocoder package.</a:t>
            </a:r>
          </a:p>
          <a:p>
            <a:r>
              <a:rPr lang="en-US" dirty="0"/>
              <a:t>Foursquare API venues explore method to get the venues of NYC neighborhoods.</a:t>
            </a:r>
          </a:p>
        </p:txBody>
      </p:sp>
    </p:spTree>
    <p:extLst>
      <p:ext uri="{BB962C8B-B14F-4D97-AF65-F5344CB8AC3E}">
        <p14:creationId xmlns:p14="http://schemas.microsoft.com/office/powerpoint/2010/main" val="308735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7CC5-2E64-4232-BF0F-E155B2D92F6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5EB0DD6-B5A7-46B6-8A76-8B73BD4FEF7F}"/>
              </a:ext>
            </a:extLst>
          </p:cNvPr>
          <p:cNvSpPr>
            <a:spLocks noGrp="1"/>
          </p:cNvSpPr>
          <p:nvPr>
            <p:ph idx="1"/>
          </p:nvPr>
        </p:nvSpPr>
        <p:spPr/>
        <p:txBody>
          <a:bodyPr>
            <a:normAutofit/>
          </a:bodyPr>
          <a:lstStyle/>
          <a:p>
            <a:r>
              <a:rPr lang="en-US" sz="2400" dirty="0"/>
              <a:t>Python libraries to extract, clean, and visualize New York City neighborhoods data.</a:t>
            </a:r>
          </a:p>
          <a:p>
            <a:r>
              <a:rPr lang="en-US" sz="2400" dirty="0"/>
              <a:t>Foursquare API to get a list of all the Venues in NYC.</a:t>
            </a:r>
          </a:p>
          <a:p>
            <a:r>
              <a:rPr lang="en-US" sz="2400" dirty="0"/>
              <a:t>Performed One hot encoding to change Categorical Data to Numerical Data for Machine Learning algorithms. </a:t>
            </a:r>
          </a:p>
          <a:p>
            <a:r>
              <a:rPr lang="en-US" sz="2400" dirty="0"/>
              <a:t>Used K-Mean clustering to cluster neighborhoods into 4 clusters which has same similar mean frequency of Indian Restaurants.</a:t>
            </a:r>
          </a:p>
        </p:txBody>
      </p:sp>
    </p:spTree>
    <p:extLst>
      <p:ext uri="{BB962C8B-B14F-4D97-AF65-F5344CB8AC3E}">
        <p14:creationId xmlns:p14="http://schemas.microsoft.com/office/powerpoint/2010/main" val="116099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1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4ABF13-C266-40B1-BAB4-D7E3A46E1F91}"/>
              </a:ext>
            </a:extLst>
          </p:cNvPr>
          <p:cNvSpPr>
            <a:spLocks noGrp="1"/>
          </p:cNvSpPr>
          <p:nvPr>
            <p:ph type="title"/>
          </p:nvPr>
        </p:nvSpPr>
        <p:spPr>
          <a:xfrm>
            <a:off x="438913" y="859536"/>
            <a:ext cx="4832802" cy="1243584"/>
          </a:xfrm>
        </p:spPr>
        <p:txBody>
          <a:bodyPr>
            <a:normAutofit/>
          </a:bodyPr>
          <a:lstStyle/>
          <a:p>
            <a:r>
              <a:rPr lang="en-US" sz="3400"/>
              <a:t>Analysis/Results</a:t>
            </a:r>
          </a:p>
        </p:txBody>
      </p:sp>
      <p:sp>
        <p:nvSpPr>
          <p:cNvPr id="27"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CFA7801-12A9-499B-9C87-7151991E085F}"/>
              </a:ext>
            </a:extLst>
          </p:cNvPr>
          <p:cNvSpPr>
            <a:spLocks noGrp="1"/>
          </p:cNvSpPr>
          <p:nvPr>
            <p:ph idx="1"/>
          </p:nvPr>
        </p:nvSpPr>
        <p:spPr>
          <a:xfrm>
            <a:off x="438912" y="2512611"/>
            <a:ext cx="4832803" cy="3664351"/>
          </a:xfrm>
        </p:spPr>
        <p:txBody>
          <a:bodyPr>
            <a:normAutofit fontScale="32500" lnSpcReduction="20000"/>
          </a:bodyPr>
          <a:lstStyle/>
          <a:p>
            <a:r>
              <a:rPr lang="en-US" sz="4300" dirty="0"/>
              <a:t>Cluster 1 (Red) has 259 neighborhoods, 394 unique Venue Category but only two Indian restaurants. Cluster 1 has lowest average of Indian Restaurants equating to 0.0003.</a:t>
            </a:r>
          </a:p>
          <a:p>
            <a:r>
              <a:rPr lang="en-US" sz="4300" dirty="0"/>
              <a:t>Cluster 2 (Purple) has 7 neighborhoods, 5 unique Venue Category out of which 3 were Indian restaurants. Cluster 2 has highest average of Indian Restaurants equating to 0.43.</a:t>
            </a:r>
          </a:p>
          <a:p>
            <a:r>
              <a:rPr lang="en-US" sz="4300" dirty="0"/>
              <a:t>Cluster 3 (Turquoise) has 361 neighborhoods, 114 unique Venue Category out of which 17 were Indian restaurants. Cluster 3 has 2nd lowest average of Indian Restaurants equating to 0.047.</a:t>
            </a:r>
          </a:p>
          <a:p>
            <a:r>
              <a:rPr lang="en-US" sz="4300" dirty="0"/>
              <a:t>Cluster 4 (Dark-Khaki) has 30 neighborhoods, 293 unique Venue Category out of which 40 were Indian restaurants. Cluster 3 has 2nd highest average of Indian Restaurants equating to 0.047.</a:t>
            </a:r>
          </a:p>
          <a:p>
            <a:endParaRPr lang="en-US" sz="1200" dirty="0"/>
          </a:p>
          <a:p>
            <a:endParaRPr lang="en-US" sz="1400" dirty="0"/>
          </a:p>
        </p:txBody>
      </p:sp>
      <p:pic>
        <p:nvPicPr>
          <p:cNvPr id="4" name="Content Placeholder 3" descr="Chart, bar chart, histogram&#10;&#10;Description automatically generated">
            <a:extLst>
              <a:ext uri="{FF2B5EF4-FFF2-40B4-BE49-F238E27FC236}">
                <a16:creationId xmlns:a16="http://schemas.microsoft.com/office/drawing/2014/main" id="{7F7A4740-2117-4AD1-9E1A-6A4B98BF7B6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7169916" y="517600"/>
            <a:ext cx="4030622" cy="2743200"/>
          </a:xfrm>
          <a:prstGeom prst="rect">
            <a:avLst/>
          </a:prstGeom>
        </p:spPr>
      </p:pic>
      <p:pic>
        <p:nvPicPr>
          <p:cNvPr id="5" name="Picture 4" descr="Chart&#10;&#10;Description automatically generated">
            <a:extLst>
              <a:ext uri="{FF2B5EF4-FFF2-40B4-BE49-F238E27FC236}">
                <a16:creationId xmlns:a16="http://schemas.microsoft.com/office/drawing/2014/main" id="{9D6A580F-15F7-4097-9430-A11AEF7DAD82}"/>
              </a:ext>
            </a:extLst>
          </p:cNvPr>
          <p:cNvPicPr/>
          <p:nvPr/>
        </p:nvPicPr>
        <p:blipFill rotWithShape="1">
          <a:blip r:embed="rId3">
            <a:extLst>
              <a:ext uri="{28A0092B-C50C-407E-A947-70E740481C1C}">
                <a14:useLocalDpi xmlns:a14="http://schemas.microsoft.com/office/drawing/2010/main" val="0"/>
              </a:ext>
            </a:extLst>
          </a:blip>
          <a:srcRect l="12019" t="5226" r="36057" b="3536"/>
          <a:stretch/>
        </p:blipFill>
        <p:spPr bwMode="auto">
          <a:xfrm>
            <a:off x="7221492" y="3429000"/>
            <a:ext cx="3927471" cy="27432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61574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7810D-D0EC-4B0A-B696-9DDE54C26079}"/>
              </a:ext>
            </a:extLst>
          </p:cNvPr>
          <p:cNvSpPr>
            <a:spLocks noGrp="1"/>
          </p:cNvSpPr>
          <p:nvPr>
            <p:ph type="title"/>
          </p:nvPr>
        </p:nvSpPr>
        <p:spPr>
          <a:xfrm>
            <a:off x="838199" y="564211"/>
            <a:ext cx="4571999" cy="1165002"/>
          </a:xfrm>
        </p:spPr>
        <p:txBody>
          <a:bodyPr anchor="b">
            <a:normAutofit/>
          </a:bodyPr>
          <a:lstStyle/>
          <a:p>
            <a:r>
              <a:rPr lang="en-US" sz="3600"/>
              <a:t>Discussion</a:t>
            </a:r>
          </a:p>
        </p:txBody>
      </p:sp>
      <p:sp>
        <p:nvSpPr>
          <p:cNvPr id="8" name="Content Placeholder 7">
            <a:extLst>
              <a:ext uri="{FF2B5EF4-FFF2-40B4-BE49-F238E27FC236}">
                <a16:creationId xmlns:a16="http://schemas.microsoft.com/office/drawing/2014/main" id="{E9A4DC29-0B0B-43D9-9FD5-A0E7CADCDB67}"/>
              </a:ext>
            </a:extLst>
          </p:cNvPr>
          <p:cNvSpPr>
            <a:spLocks noGrp="1"/>
          </p:cNvSpPr>
          <p:nvPr>
            <p:ph idx="1"/>
          </p:nvPr>
        </p:nvSpPr>
        <p:spPr>
          <a:xfrm>
            <a:off x="838199" y="2055327"/>
            <a:ext cx="4571999" cy="3776975"/>
          </a:xfrm>
        </p:spPr>
        <p:txBody>
          <a:bodyPr>
            <a:normAutofit lnSpcReduction="10000"/>
          </a:bodyPr>
          <a:lstStyle/>
          <a:p>
            <a:r>
              <a:rPr lang="en-US" sz="1800" dirty="0"/>
              <a:t>Cluster 1 has huge number of neighborhoods and distinct venues but there is little to no Indian Restaurants as a result Murray Hill in Manhattan would be optimal place to open an Indian restaurant.</a:t>
            </a:r>
          </a:p>
          <a:p>
            <a:r>
              <a:rPr lang="en-US" sz="1800" dirty="0"/>
              <a:t>All the above analysis is based on data obtained from Foursquare API. Moreover, analysis does not take into Indian population which could play an important role while choosing the to open an Indian Restaurant.</a:t>
            </a:r>
          </a:p>
          <a:p>
            <a:pPr marL="0" indent="0">
              <a:buNone/>
            </a:pPr>
            <a:endParaRPr lang="en-US" sz="1800" dirty="0"/>
          </a:p>
        </p:txBody>
      </p:sp>
      <p:pic>
        <p:nvPicPr>
          <p:cNvPr id="4" name="Content Placeholder 3">
            <a:extLst>
              <a:ext uri="{FF2B5EF4-FFF2-40B4-BE49-F238E27FC236}">
                <a16:creationId xmlns:a16="http://schemas.microsoft.com/office/drawing/2014/main" id="{716093CB-0C45-4641-BB7C-40E23D7BD05C}"/>
              </a:ext>
            </a:extLst>
          </p:cNvPr>
          <p:cNvPicPr>
            <a:picLocks/>
          </p:cNvPicPr>
          <p:nvPr/>
        </p:nvPicPr>
        <p:blipFill rotWithShape="1">
          <a:blip r:embed="rId2">
            <a:extLst>
              <a:ext uri="{28A0092B-C50C-407E-A947-70E740481C1C}">
                <a14:useLocalDpi xmlns:a14="http://schemas.microsoft.com/office/drawing/2010/main" val="0"/>
              </a:ext>
            </a:extLst>
          </a:blip>
          <a:srcRect l="23766" r="28429" b="-1"/>
          <a:stretch/>
        </p:blipFill>
        <p:spPr bwMode="auto">
          <a:xfrm>
            <a:off x="6190488" y="566928"/>
            <a:ext cx="5157216" cy="5286197"/>
          </a:xfrm>
          <a:prstGeom prst="rect">
            <a:avLst/>
          </a:prstGeom>
          <a:extLst>
            <a:ext uri="{53640926-AAD7-44D8-BBD7-CCE9431645EC}">
              <a14:shadowObscured xmlns:a14="http://schemas.microsoft.com/office/drawing/2010/main"/>
            </a:ext>
          </a:extLst>
        </p:spPr>
      </p:pic>
      <p:sp>
        <p:nvSpPr>
          <p:cNvPr id="13" name="Rectangle 12">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06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3139-25B4-49B1-B901-0967D7DEC22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622B91B-0C5E-4481-B112-778EAE0DFDFD}"/>
              </a:ext>
            </a:extLst>
          </p:cNvPr>
          <p:cNvSpPr>
            <a:spLocks noGrp="1"/>
          </p:cNvSpPr>
          <p:nvPr>
            <p:ph idx="1"/>
          </p:nvPr>
        </p:nvSpPr>
        <p:spPr/>
        <p:txBody>
          <a:bodyPr>
            <a:normAutofit fontScale="85000" lnSpcReduction="10000"/>
          </a:bodyPr>
          <a:lstStyle/>
          <a:p>
            <a:r>
              <a:rPr lang="en-US" dirty="0"/>
              <a:t>In this project we had an opportunity to analyses a business problem and use data science methodology to solve that business problem. We utilized various Python libraries and Foursquare API to extract, prepare, and visualize data, perform data analysis, and finally recommend a solution to a business problem.</a:t>
            </a:r>
          </a:p>
          <a:p>
            <a:r>
              <a:rPr lang="en-US" dirty="0"/>
              <a:t>At the end of this project, we can answer the question: “What is the optimal location to open an Indian restaurant in NYC.” This answer was based on the competition aspect of the Indian restaurant business.</a:t>
            </a:r>
          </a:p>
        </p:txBody>
      </p:sp>
    </p:spTree>
    <p:extLst>
      <p:ext uri="{BB962C8B-B14F-4D97-AF65-F5344CB8AC3E}">
        <p14:creationId xmlns:p14="http://schemas.microsoft.com/office/powerpoint/2010/main" val="4066911051"/>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29</TotalTime>
  <Words>460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vt:lpstr>
      <vt:lpstr>Calibri</vt:lpstr>
      <vt:lpstr>AccentBoxVTI</vt:lpstr>
      <vt:lpstr>Opening an Indian Restaurant in New York</vt:lpstr>
      <vt:lpstr>Business Problem</vt:lpstr>
      <vt:lpstr>Data</vt:lpstr>
      <vt:lpstr>Methodology</vt:lpstr>
      <vt:lpstr>Analysis/Results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an Indian Restaurant in New York</dc:title>
  <dc:creator>Sinha, Aditya</dc:creator>
  <cp:lastModifiedBy>Sinha, Aditya</cp:lastModifiedBy>
  <cp:revision>4</cp:revision>
  <dcterms:created xsi:type="dcterms:W3CDTF">2021-06-26T01:15:15Z</dcterms:created>
  <dcterms:modified xsi:type="dcterms:W3CDTF">2021-06-26T01:45:11Z</dcterms:modified>
</cp:coreProperties>
</file>