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eem Kufi"/>
      <p:regular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21" Type="http://schemas.openxmlformats.org/officeDocument/2006/relationships/font" Target="fonts/SourceSansPr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eemKufi-regular.fntdata"/><Relationship Id="rId16" Type="http://schemas.openxmlformats.org/officeDocument/2006/relationships/slide" Target="slides/slide12.xml"/><Relationship Id="rId19" Type="http://schemas.openxmlformats.org/officeDocument/2006/relationships/font" Target="fonts/SourceSansPro-bold.fntdata"/><Relationship Id="rId18" Type="http://schemas.openxmlformats.org/officeDocument/2006/relationships/font" Target="fonts/SourceSans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55186e73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55186e73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7fd6a08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7fd6a08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6d9fafd5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6d9fafd5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76e99734d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76e99734d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7442ffb1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7442ffb1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76e99734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76e99734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01186631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01186631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Tujuan model GOMS ini untuk mendeskripsikan hal berikut: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011866310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011866310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01186631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0118663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011866310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011866310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3485ef66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3485ef66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91e79f6c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91e79f6c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5200"/>
              <a:buNone/>
              <a:defRPr sz="5200">
                <a:solidFill>
                  <a:srgbClr val="EBB55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1693500" y="1924050"/>
            <a:ext cx="57570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/>
          <p:nvPr/>
        </p:nvSpPr>
        <p:spPr>
          <a:xfrm flipH="1">
            <a:off x="7603425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/>
          <p:nvPr/>
        </p:nvSpPr>
        <p:spPr>
          <a:xfrm flipH="1" rot="10800000">
            <a:off x="0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idx="1" type="subTitle"/>
          </p:nvPr>
        </p:nvSpPr>
        <p:spPr>
          <a:xfrm>
            <a:off x="1697400" y="2847975"/>
            <a:ext cx="57570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/>
          <p:nvPr/>
        </p:nvSpPr>
        <p:spPr>
          <a:xfrm flipH="1">
            <a:off x="720062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">
  <p:cSld name="BLANK_2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 rot="10800000">
            <a:off x="7603425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4572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830800" y="1564700"/>
            <a:ext cx="3436800" cy="24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AutoNum type="arabicPeriod"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637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720000" y="540000"/>
            <a:ext cx="355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1072413" y="2286900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2" type="subTitle"/>
          </p:nvPr>
        </p:nvSpPr>
        <p:spPr>
          <a:xfrm>
            <a:off x="1072413" y="1969625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3" type="subTitle"/>
          </p:nvPr>
        </p:nvSpPr>
        <p:spPr>
          <a:xfrm>
            <a:off x="1072413" y="3648975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4" type="subTitle"/>
          </p:nvPr>
        </p:nvSpPr>
        <p:spPr>
          <a:xfrm>
            <a:off x="1072413" y="3331700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5" type="subTitle"/>
          </p:nvPr>
        </p:nvSpPr>
        <p:spPr>
          <a:xfrm>
            <a:off x="3831785" y="2286900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6" type="subTitle"/>
          </p:nvPr>
        </p:nvSpPr>
        <p:spPr>
          <a:xfrm>
            <a:off x="3831785" y="1969625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7" type="subTitle"/>
          </p:nvPr>
        </p:nvSpPr>
        <p:spPr>
          <a:xfrm>
            <a:off x="3831785" y="3648975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8" type="subTitle"/>
          </p:nvPr>
        </p:nvSpPr>
        <p:spPr>
          <a:xfrm>
            <a:off x="3831785" y="3331700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9" type="subTitle"/>
          </p:nvPr>
        </p:nvSpPr>
        <p:spPr>
          <a:xfrm>
            <a:off x="6591160" y="2286900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3" type="subTitle"/>
          </p:nvPr>
        </p:nvSpPr>
        <p:spPr>
          <a:xfrm>
            <a:off x="6591160" y="1969625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4" type="subTitle"/>
          </p:nvPr>
        </p:nvSpPr>
        <p:spPr>
          <a:xfrm>
            <a:off x="6591160" y="3648975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5" type="subTitle"/>
          </p:nvPr>
        </p:nvSpPr>
        <p:spPr>
          <a:xfrm>
            <a:off x="6591160" y="3331700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7" name="Google Shape;87;p15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hasCustomPrompt="1" idx="2" type="title"/>
          </p:nvPr>
        </p:nvSpPr>
        <p:spPr>
          <a:xfrm>
            <a:off x="876525" y="1867600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2047875" y="1801850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3" type="subTitle"/>
          </p:nvPr>
        </p:nvSpPr>
        <p:spPr>
          <a:xfrm>
            <a:off x="2047875" y="2097125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hasCustomPrompt="1" idx="4" type="title"/>
          </p:nvPr>
        </p:nvSpPr>
        <p:spPr>
          <a:xfrm>
            <a:off x="876525" y="3534475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" name="Google Shape;94;p16"/>
          <p:cNvSpPr txBox="1"/>
          <p:nvPr>
            <p:ph idx="5" type="subTitle"/>
          </p:nvPr>
        </p:nvSpPr>
        <p:spPr>
          <a:xfrm>
            <a:off x="2047875" y="3468725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6" type="subTitle"/>
          </p:nvPr>
        </p:nvSpPr>
        <p:spPr>
          <a:xfrm>
            <a:off x="2047875" y="3764000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hasCustomPrompt="1" idx="7" type="title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/>
          <p:nvPr>
            <p:ph idx="8" type="subTitle"/>
          </p:nvPr>
        </p:nvSpPr>
        <p:spPr>
          <a:xfrm>
            <a:off x="5867175" y="1801850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9" type="subTitle"/>
          </p:nvPr>
        </p:nvSpPr>
        <p:spPr>
          <a:xfrm>
            <a:off x="5867175" y="2097125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hasCustomPrompt="1" idx="13" type="title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16"/>
          <p:cNvSpPr txBox="1"/>
          <p:nvPr>
            <p:ph idx="14" type="subTitle"/>
          </p:nvPr>
        </p:nvSpPr>
        <p:spPr>
          <a:xfrm>
            <a:off x="5867175" y="3468725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5" type="subTitle"/>
          </p:nvPr>
        </p:nvSpPr>
        <p:spPr>
          <a:xfrm>
            <a:off x="5867175" y="3764000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2" name="Google Shape;102;p16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" type="subTitle"/>
          </p:nvPr>
        </p:nvSpPr>
        <p:spPr>
          <a:xfrm>
            <a:off x="1552725" y="25726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6" name="Google Shape;106;p17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>
            <p:ph idx="2" type="subTitle"/>
          </p:nvPr>
        </p:nvSpPr>
        <p:spPr>
          <a:xfrm>
            <a:off x="5410350" y="25726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3" type="subTitle"/>
          </p:nvPr>
        </p:nvSpPr>
        <p:spPr>
          <a:xfrm>
            <a:off x="3481525" y="3896625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9" name="Google Shape;109;p17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637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5360825" y="540000"/>
            <a:ext cx="30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19"/>
          <p:cNvSpPr/>
          <p:nvPr/>
        </p:nvSpPr>
        <p:spPr>
          <a:xfrm>
            <a:off x="0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2156850" y="3584875"/>
            <a:ext cx="48306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9" name="Google Shape;119;p20"/>
          <p:cNvSpPr/>
          <p:nvPr/>
        </p:nvSpPr>
        <p:spPr>
          <a:xfrm>
            <a:off x="0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hasCustomPrompt="1"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2" type="title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3000"/>
              <a:buNone/>
              <a:defRPr sz="3000">
                <a:solidFill>
                  <a:srgbClr val="EBB55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20000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603425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_1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720000" y="540000"/>
            <a:ext cx="355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21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637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4867275" y="540000"/>
            <a:ext cx="35568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CUSTOM_5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 flipH="1" rot="9387396">
            <a:off x="7503726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hasCustomPrompt="1" idx="2" type="title"/>
          </p:nvPr>
        </p:nvSpPr>
        <p:spPr>
          <a:xfrm>
            <a:off x="720000" y="2014725"/>
            <a:ext cx="19854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721345" y="2786250"/>
            <a:ext cx="19854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hasCustomPrompt="1" idx="3" type="title"/>
          </p:nvPr>
        </p:nvSpPr>
        <p:spPr>
          <a:xfrm>
            <a:off x="3578625" y="2014725"/>
            <a:ext cx="19854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22"/>
          <p:cNvSpPr txBox="1"/>
          <p:nvPr>
            <p:ph idx="4" type="subTitle"/>
          </p:nvPr>
        </p:nvSpPr>
        <p:spPr>
          <a:xfrm>
            <a:off x="3579970" y="2786250"/>
            <a:ext cx="19854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hasCustomPrompt="1" idx="5" type="title"/>
          </p:nvPr>
        </p:nvSpPr>
        <p:spPr>
          <a:xfrm>
            <a:off x="6437250" y="2014725"/>
            <a:ext cx="19854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2"/>
          <p:cNvSpPr txBox="1"/>
          <p:nvPr>
            <p:ph idx="6" type="subTitle"/>
          </p:nvPr>
        </p:nvSpPr>
        <p:spPr>
          <a:xfrm>
            <a:off x="6438595" y="2786250"/>
            <a:ext cx="19854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3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4930625" y="540000"/>
            <a:ext cx="349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723900" y="2076450"/>
            <a:ext cx="2790900" cy="16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3_1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idx="1" type="subTitle"/>
          </p:nvPr>
        </p:nvSpPr>
        <p:spPr>
          <a:xfrm>
            <a:off x="723900" y="2076450"/>
            <a:ext cx="2790900" cy="12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1" name="Google Shape;141;p24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24"/>
          <p:cNvSpPr/>
          <p:nvPr/>
        </p:nvSpPr>
        <p:spPr>
          <a:xfrm flipH="1" rot="10800000">
            <a:off x="0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/>
          <p:nvPr/>
        </p:nvSpPr>
        <p:spPr>
          <a:xfrm>
            <a:off x="4250775" y="540000"/>
            <a:ext cx="41733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3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/>
          <p:nvPr/>
        </p:nvSpPr>
        <p:spPr>
          <a:xfrm rot="10800000">
            <a:off x="7603425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 txBox="1"/>
          <p:nvPr>
            <p:ph idx="1" type="subTitle"/>
          </p:nvPr>
        </p:nvSpPr>
        <p:spPr>
          <a:xfrm>
            <a:off x="5686200" y="1518250"/>
            <a:ext cx="2737800" cy="16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7" name="Google Shape;147;p25"/>
          <p:cNvSpPr txBox="1"/>
          <p:nvPr>
            <p:ph type="title"/>
          </p:nvPr>
        </p:nvSpPr>
        <p:spPr>
          <a:xfrm>
            <a:off x="720000" y="540000"/>
            <a:ext cx="496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26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>
            <p:ph idx="1" type="subTitle"/>
          </p:nvPr>
        </p:nvSpPr>
        <p:spPr>
          <a:xfrm>
            <a:off x="2314725" y="24964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2" type="subTitle"/>
          </p:nvPr>
        </p:nvSpPr>
        <p:spPr>
          <a:xfrm>
            <a:off x="5943750" y="24964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3" type="subTitle"/>
          </p:nvPr>
        </p:nvSpPr>
        <p:spPr>
          <a:xfrm>
            <a:off x="2314725" y="2179175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4" name="Google Shape;154;p26"/>
          <p:cNvSpPr txBox="1"/>
          <p:nvPr>
            <p:ph idx="4" type="subTitle"/>
          </p:nvPr>
        </p:nvSpPr>
        <p:spPr>
          <a:xfrm>
            <a:off x="5943750" y="2179175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5" type="subTitle"/>
          </p:nvPr>
        </p:nvSpPr>
        <p:spPr>
          <a:xfrm>
            <a:off x="2314725" y="3858525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6" type="subTitle"/>
          </p:nvPr>
        </p:nvSpPr>
        <p:spPr>
          <a:xfrm>
            <a:off x="5943750" y="3858525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7" type="subTitle"/>
          </p:nvPr>
        </p:nvSpPr>
        <p:spPr>
          <a:xfrm>
            <a:off x="2314725" y="3541250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8" type="subTitle"/>
          </p:nvPr>
        </p:nvSpPr>
        <p:spPr>
          <a:xfrm>
            <a:off x="5943750" y="3541250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9" name="Google Shape;159;p26"/>
          <p:cNvSpPr/>
          <p:nvPr/>
        </p:nvSpPr>
        <p:spPr>
          <a:xfrm flipH="1" rot="10800000">
            <a:off x="0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 1">
  <p:cSld name="CUSTOM_7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5360825" y="540000"/>
            <a:ext cx="30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" type="subTitle"/>
          </p:nvPr>
        </p:nvSpPr>
        <p:spPr>
          <a:xfrm>
            <a:off x="1160550" y="1619250"/>
            <a:ext cx="4758900" cy="25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4" name="Google Shape;164;p27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 2">
  <p:cSld name="CUSTOM_7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idx="1" type="subTitle"/>
          </p:nvPr>
        </p:nvSpPr>
        <p:spPr>
          <a:xfrm>
            <a:off x="1160550" y="1619250"/>
            <a:ext cx="4758900" cy="29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7" name="Google Shape;167;p28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28"/>
          <p:cNvSpPr/>
          <p:nvPr/>
        </p:nvSpPr>
        <p:spPr>
          <a:xfrm>
            <a:off x="4250775" y="540000"/>
            <a:ext cx="41733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/>
          <p:nvPr/>
        </p:nvSpPr>
        <p:spPr>
          <a:xfrm rot="10800000">
            <a:off x="7603425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720000" y="540000"/>
            <a:ext cx="286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29"/>
          <p:cNvSpPr txBox="1"/>
          <p:nvPr/>
        </p:nvSpPr>
        <p:spPr>
          <a:xfrm>
            <a:off x="2293625" y="3662200"/>
            <a:ext cx="455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" name="Google Shape;173;p29"/>
          <p:cNvSpPr txBox="1"/>
          <p:nvPr>
            <p:ph idx="1" type="subTitle"/>
          </p:nvPr>
        </p:nvSpPr>
        <p:spPr>
          <a:xfrm>
            <a:off x="3101850" y="1499650"/>
            <a:ext cx="2940300" cy="11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9"/>
          <p:cNvSpPr/>
          <p:nvPr/>
        </p:nvSpPr>
        <p:spPr>
          <a:xfrm flipH="1">
            <a:off x="7603425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9"/>
          <p:cNvSpPr/>
          <p:nvPr/>
        </p:nvSpPr>
        <p:spPr>
          <a:xfrm flipH="1" rot="10800000">
            <a:off x="0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8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ctrTitle"/>
          </p:nvPr>
        </p:nvSpPr>
        <p:spPr>
          <a:xfrm>
            <a:off x="2646000" y="2744300"/>
            <a:ext cx="3852000" cy="14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30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0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192350" y="1286875"/>
            <a:ext cx="6759300" cy="31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2410375" y="540000"/>
            <a:ext cx="601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976600" y="29536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5748500" y="29536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4867275" y="540000"/>
            <a:ext cx="35568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1976925" y="2636375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5748500" y="2636375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 flipH="1" rot="10800000">
            <a:off x="0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4278250" y="1258300"/>
            <a:ext cx="4145700" cy="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ctrTitle"/>
          </p:nvPr>
        </p:nvSpPr>
        <p:spPr>
          <a:xfrm>
            <a:off x="1566750" y="1538250"/>
            <a:ext cx="6010500" cy="20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6000"/>
              <a:buNone/>
              <a:defRPr sz="6000">
                <a:solidFill>
                  <a:srgbClr val="EBB55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" name="Google Shape;42;p8"/>
          <p:cNvSpPr/>
          <p:nvPr/>
        </p:nvSpPr>
        <p:spPr>
          <a:xfrm flipH="1">
            <a:off x="720062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/>
          <p:nvPr/>
        </p:nvSpPr>
        <p:spPr>
          <a:xfrm flipH="1" rot="9387396">
            <a:off x="7503726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" type="body"/>
          </p:nvPr>
        </p:nvSpPr>
        <p:spPr>
          <a:xfrm>
            <a:off x="4312575" y="1188025"/>
            <a:ext cx="3790500" cy="32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2" type="subTitle"/>
          </p:nvPr>
        </p:nvSpPr>
        <p:spPr>
          <a:xfrm>
            <a:off x="720000" y="147945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2206250" y="1877517"/>
            <a:ext cx="47373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3003125" y="3059517"/>
            <a:ext cx="3142800" cy="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Google Shape;55;p10"/>
          <p:cNvSpPr/>
          <p:nvPr/>
        </p:nvSpPr>
        <p:spPr>
          <a:xfrm flipH="1" rot="9387396">
            <a:off x="7503726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s.cmu.edu/~bej/CognitiveModelingForUIDesign/2a_GOMS_Architectures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cs.cmu.edu/~bej/CognitiveModelingForUIDesign/2a_GOMS_Architectures.pdf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www.cs.cmu.edu/~bej/CognitiveModelingForUIDesign/2a_GOMS_Architectures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cs.cmu.edu/~bej/CognitiveModelingForUIDesign/2a_GOMS_Architectures.pdf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ctrTitle"/>
          </p:nvPr>
        </p:nvSpPr>
        <p:spPr>
          <a:xfrm>
            <a:off x="1211200" y="2257100"/>
            <a:ext cx="7156800" cy="9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Task Analysis</a:t>
            </a:r>
            <a:endParaRPr b="1"/>
          </a:p>
        </p:txBody>
      </p:sp>
      <p:sp>
        <p:nvSpPr>
          <p:cNvPr id="185" name="Google Shape;185;p31"/>
          <p:cNvSpPr txBox="1"/>
          <p:nvPr>
            <p:ph idx="1" type="subTitle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Meet 8: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6" name="Google Shape;186;p31"/>
          <p:cNvSpPr/>
          <p:nvPr/>
        </p:nvSpPr>
        <p:spPr>
          <a:xfrm rot="5400000">
            <a:off x="4558741" y="2409699"/>
            <a:ext cx="26525" cy="1867678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Skenario</a:t>
            </a:r>
            <a:r>
              <a:rPr lang="en"/>
              <a:t> </a:t>
            </a:r>
            <a:endParaRPr/>
          </a:p>
        </p:txBody>
      </p:sp>
      <p:sp>
        <p:nvSpPr>
          <p:cNvPr id="245" name="Google Shape;245;p40"/>
          <p:cNvSpPr txBox="1"/>
          <p:nvPr>
            <p:ph idx="2" type="subTitle"/>
          </p:nvPr>
        </p:nvSpPr>
        <p:spPr>
          <a:xfrm>
            <a:off x="847175" y="1420425"/>
            <a:ext cx="7028100" cy="9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Pembelian 1 box masker 3ply merk Sensi isi 50pcs (checkout pembayaran menggunakan Bank account)</a:t>
            </a:r>
            <a:endParaRPr sz="18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84E2E"/>
                </a:solidFill>
              </a:rPr>
              <a:t>03</a:t>
            </a:r>
            <a:endParaRPr>
              <a:solidFill>
                <a:srgbClr val="D84E2E"/>
              </a:solidFill>
            </a:endParaRPr>
          </a:p>
        </p:txBody>
      </p:sp>
      <p:sp>
        <p:nvSpPr>
          <p:cNvPr id="251" name="Google Shape;251;p41"/>
          <p:cNvSpPr txBox="1"/>
          <p:nvPr>
            <p:ph idx="2" type="title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anchorCtr="0" anchor="t" bIns="91425" lIns="91425" spcFirstLastPara="1" rIns="837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TUGAS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52" name="Google Shape;252;p41"/>
          <p:cNvSpPr txBox="1"/>
          <p:nvPr>
            <p:ph idx="1" type="subTitle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Membuat Task Analysis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>
            <p:ph type="title"/>
          </p:nvPr>
        </p:nvSpPr>
        <p:spPr>
          <a:xfrm>
            <a:off x="5360825" y="540000"/>
            <a:ext cx="30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TUGAS</a:t>
            </a:r>
            <a:endParaRPr/>
          </a:p>
        </p:txBody>
      </p:sp>
      <p:sp>
        <p:nvSpPr>
          <p:cNvPr id="258" name="Google Shape;258;p42"/>
          <p:cNvSpPr txBox="1"/>
          <p:nvPr>
            <p:ph idx="1" type="subTitle"/>
          </p:nvPr>
        </p:nvSpPr>
        <p:spPr>
          <a:xfrm>
            <a:off x="1169200" y="1112700"/>
            <a:ext cx="4758900" cy="30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highlight>
                  <a:srgbClr val="FFFFFF"/>
                </a:highlight>
              </a:rPr>
              <a:t>Membuat akun di ecommerce sesuai case yang didapat (jika belum memiliki akun)</a:t>
            </a:r>
            <a:endParaRPr sz="1300"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highlight>
                  <a:srgbClr val="FFFFFF"/>
                </a:highlight>
              </a:rPr>
              <a:t>Melakukan aktivitas belanja online sesuai skenario</a:t>
            </a:r>
            <a:endParaRPr sz="1300"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highlight>
                  <a:srgbClr val="FFFFFF"/>
                </a:highlight>
              </a:rPr>
              <a:t>List keystroke level action dalam melakukan task sesuai skenario</a:t>
            </a:r>
            <a:endParaRPr sz="1300"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highlight>
                  <a:srgbClr val="FFFFFF"/>
                </a:highlight>
              </a:rPr>
              <a:t>Jangan lupa tulis juga mental-operator di saat user berhenti dan berpikir</a:t>
            </a:r>
            <a:endParaRPr sz="1300"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highlight>
                  <a:srgbClr val="FFFFFF"/>
                </a:highlight>
              </a:rPr>
              <a:t>Masukkan waktu sesuai </a:t>
            </a:r>
            <a:r>
              <a:rPr lang="en" sz="1300">
                <a:highlight>
                  <a:srgbClr val="FFFFFF"/>
                </a:highlight>
              </a:rPr>
              <a:t>standar</a:t>
            </a:r>
            <a:r>
              <a:rPr lang="en" sz="1300">
                <a:highlight>
                  <a:srgbClr val="FFFFFF"/>
                </a:highlight>
              </a:rPr>
              <a:t> execution time dan jumlahkan.</a:t>
            </a:r>
            <a:endParaRPr sz="1300"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highlight>
                  <a:srgbClr val="FFFFFF"/>
                </a:highlight>
              </a:rPr>
              <a:t>B</a:t>
            </a:r>
            <a:r>
              <a:rPr lang="en" sz="1300">
                <a:highlight>
                  <a:srgbClr val="FFFFFF"/>
                </a:highlight>
              </a:rPr>
              <a:t>andingkan hasil dengan 2 teman dengan case ecommerce yang berbeda. </a:t>
            </a:r>
            <a:endParaRPr sz="1300"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highlight>
                  <a:srgbClr val="FFFFFF"/>
                </a:highlight>
              </a:rPr>
              <a:t>Submit laporan praktikum (dalam bentuk PPT) melalui LMS</a:t>
            </a:r>
            <a:endParaRPr sz="1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highlight>
                  <a:srgbClr val="FFFFFF"/>
                </a:highlight>
              </a:rPr>
              <a:t>Deadline minggu depan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84E2E"/>
                </a:solidFill>
              </a:rPr>
              <a:t>01</a:t>
            </a:r>
            <a:endParaRPr>
              <a:solidFill>
                <a:srgbClr val="D84E2E"/>
              </a:solidFill>
            </a:endParaRPr>
          </a:p>
        </p:txBody>
      </p:sp>
      <p:sp>
        <p:nvSpPr>
          <p:cNvPr id="192" name="Google Shape;192;p32"/>
          <p:cNvSpPr txBox="1"/>
          <p:nvPr>
            <p:ph idx="2" type="title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anchorCtr="0" anchor="t" bIns="91425" lIns="91425" spcFirstLastPara="1" rIns="837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 REVIEW MATERI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93" name="Google Shape;193;p32"/>
          <p:cNvSpPr txBox="1"/>
          <p:nvPr>
            <p:ph idx="1" type="subTitle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Task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GOMS Models</a:t>
            </a: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Simplified Cognitive Architectures</a:t>
            </a:r>
            <a:endParaRPr sz="1500"/>
          </a:p>
        </p:txBody>
      </p:sp>
      <p:sp>
        <p:nvSpPr>
          <p:cNvPr id="199" name="Google Shape;199;p33"/>
          <p:cNvSpPr txBox="1"/>
          <p:nvPr>
            <p:ph idx="1" type="subTitle"/>
          </p:nvPr>
        </p:nvSpPr>
        <p:spPr>
          <a:xfrm>
            <a:off x="285300" y="2016900"/>
            <a:ext cx="8385300" cy="18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>
                <a:highlight>
                  <a:srgbClr val="FFFFFF"/>
                </a:highlight>
              </a:rPr>
              <a:t>A well-developed tool for Model-based Evaluation that in their current modern form, are based on simplified cognitive architectures.</a:t>
            </a:r>
            <a:endParaRPr sz="2000">
              <a:highlight>
                <a:srgbClr val="FFFFFF"/>
              </a:highlight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>
                <a:highlight>
                  <a:srgbClr val="FFFFFF"/>
                </a:highlight>
              </a:rPr>
              <a:t>GOMS focuses on the cognitive processes required to achieve a goal using a particular device.</a:t>
            </a:r>
            <a:endParaRPr sz="2000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</p:txBody>
      </p:sp>
      <p:sp>
        <p:nvSpPr>
          <p:cNvPr id="200" name="Google Shape;200;p33"/>
          <p:cNvSpPr txBox="1"/>
          <p:nvPr/>
        </p:nvSpPr>
        <p:spPr>
          <a:xfrm>
            <a:off x="1633825" y="4815000"/>
            <a:ext cx="5385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SUMBER :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https://www.cs.cmu.edu/~bej/CognitiveModelingForUIDesign/2a_GOMS_Architectures.pdf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GOMS Models</a:t>
            </a: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Simplified Cognitive Architectures</a:t>
            </a:r>
            <a:endParaRPr sz="1500"/>
          </a:p>
        </p:txBody>
      </p:sp>
      <p:sp>
        <p:nvSpPr>
          <p:cNvPr id="206" name="Google Shape;206;p34"/>
          <p:cNvSpPr txBox="1"/>
          <p:nvPr>
            <p:ph idx="1" type="subTitle"/>
          </p:nvPr>
        </p:nvSpPr>
        <p:spPr>
          <a:xfrm>
            <a:off x="285300" y="1521450"/>
            <a:ext cx="8385300" cy="31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>
                <a:highlight>
                  <a:srgbClr val="FFFFFF"/>
                </a:highlight>
              </a:rPr>
              <a:t>Goals</a:t>
            </a:r>
            <a:r>
              <a:rPr lang="en" sz="1400">
                <a:highlight>
                  <a:srgbClr val="FFFFFF"/>
                </a:highlight>
              </a:rPr>
              <a:t>. What are people trying to do using some system (e.g. make a call using a cell phone.)</a:t>
            </a:r>
            <a:endParaRPr sz="1400"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>
                <a:highlight>
                  <a:srgbClr val="FFFFFF"/>
                </a:highlight>
              </a:rPr>
              <a:t>Operators</a:t>
            </a:r>
            <a:r>
              <a:rPr lang="en" sz="1400">
                <a:highlight>
                  <a:srgbClr val="FFFFFF"/>
                </a:highlight>
              </a:rPr>
              <a:t>. These are the actions that the system allows people to perform, such as clicking on menus, scrolling through lists, pressing buttons and so on.</a:t>
            </a:r>
            <a:endParaRPr sz="1400"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>
                <a:highlight>
                  <a:srgbClr val="FFFFFF"/>
                </a:highlight>
              </a:rPr>
              <a:t>Methods</a:t>
            </a:r>
            <a:r>
              <a:rPr lang="en" sz="1400">
                <a:highlight>
                  <a:srgbClr val="FFFFFF"/>
                </a:highlight>
              </a:rPr>
              <a:t>. These are sequences of subtasks and operators. Subtasks are described at a more abstract level than operators - things such as ‘select name from address book’ or ‘enter phone number’.</a:t>
            </a:r>
            <a:endParaRPr sz="1400"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>
                <a:highlight>
                  <a:srgbClr val="FFFFFF"/>
                </a:highlight>
              </a:rPr>
              <a:t>Selection rules</a:t>
            </a:r>
            <a:r>
              <a:rPr lang="en" sz="1400">
                <a:highlight>
                  <a:srgbClr val="FFFFFF"/>
                </a:highlight>
              </a:rPr>
              <a:t>. These are the rules that people use to choose between methods of achieving the same subtask (if there are options). For example, to select a name from an address book a person could scroll through the names or type in the first letter and jump to a part of the address book.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</a:endParaRPr>
          </a:p>
        </p:txBody>
      </p:sp>
      <p:sp>
        <p:nvSpPr>
          <p:cNvPr id="207" name="Google Shape;207;p34"/>
          <p:cNvSpPr txBox="1"/>
          <p:nvPr/>
        </p:nvSpPr>
        <p:spPr>
          <a:xfrm>
            <a:off x="2040125" y="4815000"/>
            <a:ext cx="49794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SUMBER : 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BENYON, D; DESIGNING INTERACTIVE SYSTEMS( 3RD EDITION); PEARSON</a:t>
            </a:r>
            <a:endParaRPr sz="1000">
              <a:solidFill>
                <a:srgbClr val="404040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Langkah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13" name="Google Shape;213;p35"/>
          <p:cNvSpPr txBox="1"/>
          <p:nvPr/>
        </p:nvSpPr>
        <p:spPr>
          <a:xfrm>
            <a:off x="1633825" y="4815000"/>
            <a:ext cx="5385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SUMBER :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https://www.cs.cmu.edu/~bej/CognitiveModelingForUIDesign/2a_GOMS_Architectures.pdf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4" name="Google Shape;21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350" y="1463275"/>
            <a:ext cx="7867802" cy="17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863" y="873000"/>
            <a:ext cx="4792274" cy="371489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6"/>
          <p:cNvSpPr txBox="1"/>
          <p:nvPr/>
        </p:nvSpPr>
        <p:spPr>
          <a:xfrm>
            <a:off x="1633825" y="4815000"/>
            <a:ext cx="5385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SUMBER :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https://www.cs.cmu.edu/~bej/CognitiveModelingForUIDesign/2a_GOMS_Architectures.pdf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file on MacOS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6" name="Google Shape;226;p37"/>
          <p:cNvSpPr txBox="1"/>
          <p:nvPr/>
        </p:nvSpPr>
        <p:spPr>
          <a:xfrm>
            <a:off x="1633825" y="4815000"/>
            <a:ext cx="5385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SUMBER :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https://www.cs.cmu.edu/~bej/CognitiveModelingForUIDesign/2a_GOMS_Architectures.pdf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27" name="Google Shape;22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2022750"/>
            <a:ext cx="3699876" cy="19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84E2E"/>
                </a:solidFill>
              </a:rPr>
              <a:t>02</a:t>
            </a:r>
            <a:endParaRPr>
              <a:solidFill>
                <a:srgbClr val="D84E2E"/>
              </a:solidFill>
            </a:endParaRPr>
          </a:p>
        </p:txBody>
      </p:sp>
      <p:sp>
        <p:nvSpPr>
          <p:cNvPr id="233" name="Google Shape;233;p38"/>
          <p:cNvSpPr txBox="1"/>
          <p:nvPr>
            <p:ph idx="2" type="title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anchorCtr="0" anchor="t" bIns="91425" lIns="91425" spcFirstLastPara="1" rIns="837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PEMILIHAN CASE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</a:t>
            </a:r>
            <a:endParaRPr/>
          </a:p>
        </p:txBody>
      </p:sp>
      <p:sp>
        <p:nvSpPr>
          <p:cNvPr id="239" name="Google Shape;239;p39"/>
          <p:cNvSpPr txBox="1"/>
          <p:nvPr>
            <p:ph idx="2" type="subTitle"/>
          </p:nvPr>
        </p:nvSpPr>
        <p:spPr>
          <a:xfrm>
            <a:off x="311200" y="1299400"/>
            <a:ext cx="3777600" cy="28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highlight>
                  <a:srgbClr val="FFFFFF"/>
                </a:highlight>
              </a:rPr>
              <a:t>shopee.co.id (Website) 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highlight>
                  <a:srgbClr val="FFFFFF"/>
                </a:highlight>
              </a:rPr>
              <a:t>tokopedia.com (Website) 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highlight>
                  <a:srgbClr val="FFFFFF"/>
                </a:highlight>
              </a:rPr>
              <a:t>blibli.com (Website)</a:t>
            </a:r>
            <a:endParaRPr sz="18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Meeting by Slidesgo">
  <a:themeElements>
    <a:clrScheme name="Simple Light">
      <a:dk1>
        <a:srgbClr val="000000"/>
      </a:dk1>
      <a:lt1>
        <a:srgbClr val="FFFFFF"/>
      </a:lt1>
      <a:dk2>
        <a:srgbClr val="637B7F"/>
      </a:dk2>
      <a:lt2>
        <a:srgbClr val="EBB55A"/>
      </a:lt2>
      <a:accent1>
        <a:srgbClr val="D84E2E"/>
      </a:accent1>
      <a:accent2>
        <a:srgbClr val="637B7F"/>
      </a:accent2>
      <a:accent3>
        <a:srgbClr val="EBB55A"/>
      </a:accent3>
      <a:accent4>
        <a:srgbClr val="D84E2E"/>
      </a:accent4>
      <a:accent5>
        <a:srgbClr val="637B7F"/>
      </a:accent5>
      <a:accent6>
        <a:srgbClr val="EBB55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