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F/oIMe3KQ9pLplYF/HxLBrwG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333B80-8849-4FB9-92F4-EC37262ABD91}">
  <a:tblStyle styleId="{02333B80-8849-4FB9-92F4-EC37262ABD9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382d91d05_3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382d91d05_3_2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4382d91d05_3_2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382d91d05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382d91d05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4382d91d05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cb18e75b4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1cb18e75b4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1cb18e75b4_0_1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7a02623a4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17a02623a4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17a02623a4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434c9c293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4434c9c293_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4434c9c293_6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434c9c293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434c9c293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4434c9c293_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382d91d05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382d91d05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4382d91d05_4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382d91d05_4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382d91d05_4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4382d91d05_4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434c9c29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434c9c29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4434c9c29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434c9c29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434c9c293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4434c9c293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b68321724_0_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16b68321724_0_4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16b68321724_0_4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434c9c29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434c9c29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4434c9c29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434c9c29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434c9c293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4434c9c293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434c9c29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434c9c29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4434c9c29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434c9c293_7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434c9c293_7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4434c9c293_7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43b90266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43b90266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443b90266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68e8e64085_0_7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68e8e64085_0_7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68e8e64085_0_7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68e8e64085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168e8e64085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168e8e64085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434c9c293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4434c9c293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24434c9c293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cd2e888e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16cd2e888e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16cd2e888e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382d91d05_3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4382d91d05_3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382d91d05_3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382d91d05_3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4382d91d05_3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b778aa818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6b778aa818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16b778aa818_1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8e8e640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68e8e6408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68e8e6408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434c9c293_6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434c9c293_6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4434c9c293_6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382d91d05_3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4382d91d05_3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1dc6491f7a_0_324"/>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g21dc6491f7a_0_324"/>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21dc6491f7a_0_3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1dc6491f7a_0_356"/>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54" name="Google Shape;54;g21dc6491f7a_0_35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21dc6491f7a_0_359"/>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7" name="Google Shape;57;g21dc6491f7a_0_359"/>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58" name="Google Shape;58;g21dc6491f7a_0_35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21dc6491f7a_0_36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21dc6491f7a_0_3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9" name="Google Shape;19;g21dc6491f7a_0_36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0" name="Google Shape;20;g21dc6491f7a_0_3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21dc6491f7a_0_3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21dc6491f7a_0_3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 name="Google Shape;23;g21dc6491f7a_0_365"/>
          <p:cNvPicPr preferRelativeResize="0"/>
          <p:nvPr/>
        </p:nvPicPr>
        <p:blipFill rotWithShape="1">
          <a:blip r:embed="rId2">
            <a:alphaModFix/>
          </a:blip>
          <a:srcRect b="0" l="0" r="0" t="0"/>
          <a:stretch/>
        </p:blipFill>
        <p:spPr>
          <a:xfrm>
            <a:off x="10970075" y="0"/>
            <a:ext cx="908025" cy="902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g21dc6491f7a_0_328"/>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6" name="Google Shape;26;g21dc6491f7a_0_32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21dc6491f7a_0_33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g21dc6491f7a_0_33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0" name="Google Shape;30;g21dc6491f7a_0_3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21dc6491f7a_0_3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3" name="Google Shape;33;g21dc6491f7a_0_335"/>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g21dc6491f7a_0_335"/>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g21dc6491f7a_0_3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1dc6491f7a_0_3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 name="Google Shape;38;g21dc6491f7a_0_3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g21dc6491f7a_0_34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1" name="Google Shape;41;g21dc6491f7a_0_34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g21dc6491f7a_0_3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g21dc6491f7a_0_34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5" name="Google Shape;45;g21dc6491f7a_0_34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21dc6491f7a_0_35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21dc6491f7a_0_35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9" name="Google Shape;49;g21dc6491f7a_0_35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g21dc6491f7a_0_35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1" name="Google Shape;51;g21dc6491f7a_0_35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1dc6491f7a_0_3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g21dc6491f7a_0_3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g21dc6491f7a_0_3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sciencedirect.com/journal/information-sciences" TargetMode="External"/><Relationship Id="rId4" Type="http://schemas.openxmlformats.org/officeDocument/2006/relationships/hyperlink" Target="https://www.sciencedirect.com/journal/information-sciences/vol/579/suppl/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idx="1" type="subTitle"/>
          </p:nvPr>
        </p:nvSpPr>
        <p:spPr>
          <a:xfrm>
            <a:off x="1359139" y="1148289"/>
            <a:ext cx="9144000" cy="1448100"/>
          </a:xfrm>
          <a:prstGeom prst="rect">
            <a:avLst/>
          </a:prstGeom>
          <a:noFill/>
          <a:ln>
            <a:noFill/>
          </a:ln>
        </p:spPr>
        <p:txBody>
          <a:bodyPr anchorCtr="0" anchor="t" bIns="45700" lIns="91425" spcFirstLastPara="1" rIns="91425" wrap="square" tIns="45700">
            <a:noAutofit/>
          </a:bodyPr>
          <a:lstStyle/>
          <a:p>
            <a:pPr indent="0" lvl="0" marL="457200" rtl="0" algn="ctr">
              <a:lnSpc>
                <a:spcPct val="90000"/>
              </a:lnSpc>
              <a:spcBef>
                <a:spcPts val="1000"/>
              </a:spcBef>
              <a:spcAft>
                <a:spcPts val="0"/>
              </a:spcAft>
              <a:buClr>
                <a:schemeClr val="dk1"/>
              </a:buClr>
              <a:buSzPts val="2400"/>
              <a:buFont typeface="Arial"/>
              <a:buNone/>
            </a:pPr>
            <a:r>
              <a:rPr b="1" lang="en-US" sz="2200">
                <a:solidFill>
                  <a:schemeClr val="dk1"/>
                </a:solidFill>
                <a:latin typeface="Times New Roman"/>
                <a:ea typeface="Times New Roman"/>
                <a:cs typeface="Times New Roman"/>
                <a:sym typeface="Times New Roman"/>
              </a:rPr>
              <a:t>Diksheet Agarwal(1912059)</a:t>
            </a:r>
            <a:endParaRPr sz="2200">
              <a:solidFill>
                <a:schemeClr val="dk1"/>
              </a:solidFill>
            </a:endParaRPr>
          </a:p>
          <a:p>
            <a:pPr indent="0" lvl="0" marL="457200" rtl="0" algn="ctr">
              <a:lnSpc>
                <a:spcPct val="90000"/>
              </a:lnSpc>
              <a:spcBef>
                <a:spcPts val="1000"/>
              </a:spcBef>
              <a:spcAft>
                <a:spcPts val="0"/>
              </a:spcAft>
              <a:buClr>
                <a:schemeClr val="dk1"/>
              </a:buClr>
              <a:buSzPts val="2400"/>
              <a:buFont typeface="Arial"/>
              <a:buNone/>
            </a:pPr>
            <a:r>
              <a:rPr b="1" lang="en-US" sz="2200">
                <a:solidFill>
                  <a:schemeClr val="dk1"/>
                </a:solidFill>
                <a:latin typeface="Times New Roman"/>
                <a:ea typeface="Times New Roman"/>
                <a:cs typeface="Times New Roman"/>
                <a:sym typeface="Times New Roman"/>
              </a:rPr>
              <a:t>Aditya Agarwal(1912104)</a:t>
            </a:r>
            <a:endParaRPr sz="2200">
              <a:solidFill>
                <a:schemeClr val="dk1"/>
              </a:solidFill>
            </a:endParaRPr>
          </a:p>
          <a:p>
            <a:pPr indent="0" lvl="0" marL="457200" rtl="0" algn="ctr">
              <a:lnSpc>
                <a:spcPct val="90000"/>
              </a:lnSpc>
              <a:spcBef>
                <a:spcPts val="1000"/>
              </a:spcBef>
              <a:spcAft>
                <a:spcPts val="0"/>
              </a:spcAft>
              <a:buClr>
                <a:schemeClr val="dk1"/>
              </a:buClr>
              <a:buSzPts val="2400"/>
              <a:buFont typeface="Arial"/>
              <a:buNone/>
            </a:pPr>
            <a:r>
              <a:rPr b="1" lang="en-US" sz="2200">
                <a:solidFill>
                  <a:schemeClr val="dk1"/>
                </a:solidFill>
                <a:latin typeface="Times New Roman"/>
                <a:ea typeface="Times New Roman"/>
                <a:cs typeface="Times New Roman"/>
                <a:sym typeface="Times New Roman"/>
              </a:rPr>
              <a:t>Mehul Dewangan(1912154</a:t>
            </a:r>
            <a:r>
              <a:rPr lang="en-US" sz="2200">
                <a:solidFill>
                  <a:schemeClr val="dk1"/>
                </a:solidFill>
                <a:latin typeface="Times New Roman"/>
                <a:ea typeface="Times New Roman"/>
                <a:cs typeface="Times New Roman"/>
                <a:sym typeface="Times New Roman"/>
              </a:rPr>
              <a:t>)</a:t>
            </a:r>
            <a:endParaRPr>
              <a:solidFill>
                <a:schemeClr val="dk1"/>
              </a:solidFill>
            </a:endParaRPr>
          </a:p>
        </p:txBody>
      </p:sp>
      <p:sp>
        <p:nvSpPr>
          <p:cNvPr id="67" name="Google Shape;67;p2"/>
          <p:cNvSpPr txBox="1"/>
          <p:nvPr>
            <p:ph type="ctrTitle"/>
          </p:nvPr>
        </p:nvSpPr>
        <p:spPr>
          <a:xfrm>
            <a:off x="348960" y="386600"/>
            <a:ext cx="11663700" cy="1036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lang="en-US" sz="3200">
                <a:highlight>
                  <a:srgbClr val="FFFFFF"/>
                </a:highlight>
              </a:rPr>
              <a:t>Community Detection on Social Networks using Social Facets.</a:t>
            </a:r>
            <a:endParaRPr sz="3200">
              <a:highlight>
                <a:srgbClr val="FFFFFF"/>
              </a:highlight>
            </a:endParaRPr>
          </a:p>
          <a:p>
            <a:pPr indent="0" lvl="0" marL="0" rtl="0" algn="l">
              <a:lnSpc>
                <a:spcPct val="90000"/>
              </a:lnSpc>
              <a:spcBef>
                <a:spcPts val="0"/>
              </a:spcBef>
              <a:spcAft>
                <a:spcPts val="0"/>
              </a:spcAft>
              <a:buClr>
                <a:schemeClr val="dk1"/>
              </a:buClr>
              <a:buSzPts val="4000"/>
              <a:buFont typeface="Times New Roman"/>
              <a:buNone/>
            </a:pPr>
            <a:r>
              <a:t/>
            </a:r>
            <a:endParaRPr sz="4000">
              <a:latin typeface="Times New Roman"/>
              <a:ea typeface="Times New Roman"/>
              <a:cs typeface="Times New Roman"/>
              <a:sym typeface="Times New Roman"/>
            </a:endParaRPr>
          </a:p>
        </p:txBody>
      </p:sp>
      <p:sp>
        <p:nvSpPr>
          <p:cNvPr id="68" name="Google Shape;68;p2"/>
          <p:cNvSpPr txBox="1"/>
          <p:nvPr/>
        </p:nvSpPr>
        <p:spPr>
          <a:xfrm>
            <a:off x="1359159" y="5202230"/>
            <a:ext cx="9473700" cy="16557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In Partial Fulfillment of the Fourth year UG Project Work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and Engineering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NIT Silchar, Assam</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1851150" y="2708376"/>
            <a:ext cx="8489700" cy="16557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Under the guidance of </a:t>
            </a:r>
            <a:endParaRPr b="0" i="0" sz="18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200"/>
              <a:buFont typeface="Arial"/>
              <a:buNone/>
            </a:pPr>
            <a:r>
              <a:rPr b="1" i="0" lang="en-US" sz="2506" u="none" cap="none" strike="noStrike">
                <a:solidFill>
                  <a:schemeClr val="dk1"/>
                </a:solidFill>
                <a:latin typeface="Times New Roman"/>
                <a:ea typeface="Times New Roman"/>
                <a:cs typeface="Times New Roman"/>
                <a:sym typeface="Times New Roman"/>
              </a:rPr>
              <a:t>Dr. Anupam Biswas</a:t>
            </a:r>
            <a:endParaRPr b="1" i="0" sz="2506"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chemeClr val="dk1"/>
              </a:buClr>
              <a:buSzPts val="2200"/>
              <a:buFont typeface="Arial"/>
              <a:buNone/>
            </a:pPr>
            <a:r>
              <a:rPr b="0" i="0" lang="en-US" sz="2206" u="none" cap="none" strike="noStrike">
                <a:solidFill>
                  <a:schemeClr val="dk1"/>
                </a:solidFill>
                <a:latin typeface="Times New Roman"/>
                <a:ea typeface="Times New Roman"/>
                <a:cs typeface="Times New Roman"/>
                <a:sym typeface="Times New Roman"/>
              </a:rPr>
              <a:t>Assistant Professor</a:t>
            </a:r>
            <a:endParaRPr b="0" i="0" sz="2206" u="none" cap="none" strike="noStrike">
              <a:solidFill>
                <a:schemeClr val="dk1"/>
              </a:solidFill>
              <a:latin typeface="Times New Roman"/>
              <a:ea typeface="Times New Roman"/>
              <a:cs typeface="Times New Roman"/>
              <a:sym typeface="Times New Roman"/>
            </a:endParaRPr>
          </a:p>
        </p:txBody>
      </p:sp>
      <p:pic>
        <p:nvPicPr>
          <p:cNvPr descr="Image result for nit silchar logo" id="70" name="Google Shape;70;p2"/>
          <p:cNvPicPr preferRelativeResize="0"/>
          <p:nvPr/>
        </p:nvPicPr>
        <p:blipFill rotWithShape="1">
          <a:blip r:embed="rId3">
            <a:alphaModFix/>
          </a:blip>
          <a:srcRect b="0" l="0" r="0" t="0"/>
          <a:stretch/>
        </p:blipFill>
        <p:spPr>
          <a:xfrm>
            <a:off x="5572135" y="4026723"/>
            <a:ext cx="1047750" cy="1042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4382d91d05_3_247"/>
          <p:cNvSpPr txBox="1"/>
          <p:nvPr>
            <p:ph type="title"/>
          </p:nvPr>
        </p:nvSpPr>
        <p:spPr>
          <a:xfrm>
            <a:off x="762000" y="579700"/>
            <a:ext cx="10899900" cy="1692900"/>
          </a:xfrm>
          <a:prstGeom prst="rect">
            <a:avLst/>
          </a:prstGeom>
        </p:spPr>
        <p:txBody>
          <a:bodyPr anchorCtr="0" anchor="ctr"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2500"/>
              <a:t>A Fast Local Balanced Label Diffusion Algorithm for Community Detection in Social Networks[4]</a:t>
            </a:r>
            <a:endParaRPr b="1" sz="2500"/>
          </a:p>
        </p:txBody>
      </p:sp>
      <p:sp>
        <p:nvSpPr>
          <p:cNvPr id="146" name="Google Shape;146;g24382d91d05_3_247"/>
          <p:cNvSpPr txBox="1"/>
          <p:nvPr>
            <p:ph idx="1" type="body"/>
          </p:nvPr>
        </p:nvSpPr>
        <p:spPr>
          <a:xfrm>
            <a:off x="-4777000" y="7832900"/>
            <a:ext cx="3180300" cy="14700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1000"/>
              </a:spcBef>
              <a:spcAft>
                <a:spcPts val="0"/>
              </a:spcAft>
              <a:buClr>
                <a:schemeClr val="dk1"/>
              </a:buClr>
              <a:buSzPts val="2200"/>
              <a:buChar char="●"/>
            </a:pPr>
            <a:r>
              <a:t/>
            </a:r>
            <a:endParaRPr sz="2200">
              <a:solidFill>
                <a:schemeClr val="dk1"/>
              </a:solidFill>
            </a:endParaRPr>
          </a:p>
        </p:txBody>
      </p:sp>
      <p:sp>
        <p:nvSpPr>
          <p:cNvPr id="147" name="Google Shape;147;g24382d91d05_3_247"/>
          <p:cNvSpPr txBox="1"/>
          <p:nvPr>
            <p:ph idx="1" type="body"/>
          </p:nvPr>
        </p:nvSpPr>
        <p:spPr>
          <a:xfrm>
            <a:off x="537875" y="1933025"/>
            <a:ext cx="10739700" cy="469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                                                                            </a:t>
            </a:r>
            <a:endParaRPr>
              <a:solidFill>
                <a:schemeClr val="dk1"/>
              </a:solidFill>
            </a:endParaRPr>
          </a:p>
          <a:p>
            <a:pPr indent="-381000" lvl="0" marL="457200" rtl="0" algn="l">
              <a:lnSpc>
                <a:spcPct val="115000"/>
              </a:lnSpc>
              <a:spcBef>
                <a:spcPts val="1000"/>
              </a:spcBef>
              <a:spcAft>
                <a:spcPts val="0"/>
              </a:spcAft>
              <a:buSzPts val="2400"/>
              <a:buChar char="●"/>
            </a:pPr>
            <a:r>
              <a:rPr lang="en-US">
                <a:solidFill>
                  <a:schemeClr val="dk1"/>
                </a:solidFill>
              </a:rPr>
              <a:t>In this paper, a fast community detection algorithm based on local balanced label diffusion (LBLD) is proposed.</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rPr>
              <a:t>A new rough core detection method is proposed to uncover initial local communities to improve the stability and accuracy of the algorithm. </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rPr>
              <a:t>A new and fast merge method is adopted to obtain dense communities as far as possible. </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rPr>
              <a:t>Time Complexity: O(nk),n is the number of nodes, k is the number of degree average</a:t>
            </a:r>
            <a:endParaRPr>
              <a:solidFill>
                <a:schemeClr val="dk1"/>
              </a:solidFill>
            </a:endParaRPr>
          </a:p>
          <a:p>
            <a:pPr indent="0" lvl="0" marL="0" rtl="0" algn="l">
              <a:lnSpc>
                <a:spcPct val="90000"/>
              </a:lnSpc>
              <a:spcBef>
                <a:spcPts val="1600"/>
              </a:spcBef>
              <a:spcAft>
                <a:spcPts val="1600"/>
              </a:spcAft>
              <a:buSzPts val="1800"/>
              <a:buNone/>
            </a:pPr>
            <a:r>
              <a:t/>
            </a:r>
            <a:endParaRPr>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4382d91d05_4_0"/>
          <p:cNvSpPr txBox="1"/>
          <p:nvPr>
            <p:ph type="title"/>
          </p:nvPr>
        </p:nvSpPr>
        <p:spPr>
          <a:xfrm>
            <a:off x="762000" y="579700"/>
            <a:ext cx="10899900" cy="169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Times New Roman"/>
              <a:buNone/>
            </a:pPr>
            <a:r>
              <a:rPr b="1" lang="en-US" sz="3200"/>
              <a:t>Disjoint Community detection using Cascades</a:t>
            </a:r>
            <a:endParaRPr b="1" sz="3200"/>
          </a:p>
          <a:p>
            <a:pPr indent="0" lvl="0" marL="0" rtl="0" algn="l">
              <a:lnSpc>
                <a:spcPct val="115000"/>
              </a:lnSpc>
              <a:spcBef>
                <a:spcPts val="1000"/>
              </a:spcBef>
              <a:spcAft>
                <a:spcPts val="0"/>
              </a:spcAft>
              <a:buClr>
                <a:schemeClr val="dk1"/>
              </a:buClr>
              <a:buSzPts val="1100"/>
              <a:buFont typeface="Arial"/>
              <a:buNone/>
            </a:pPr>
            <a:r>
              <a:t/>
            </a:r>
            <a:endParaRPr b="1" sz="2500"/>
          </a:p>
        </p:txBody>
      </p:sp>
      <p:sp>
        <p:nvSpPr>
          <p:cNvPr id="154" name="Google Shape;154;g24382d91d05_4_0"/>
          <p:cNvSpPr txBox="1"/>
          <p:nvPr>
            <p:ph idx="1" type="body"/>
          </p:nvPr>
        </p:nvSpPr>
        <p:spPr>
          <a:xfrm>
            <a:off x="-4777000" y="7832900"/>
            <a:ext cx="3180300" cy="14700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1000"/>
              </a:spcBef>
              <a:spcAft>
                <a:spcPts val="0"/>
              </a:spcAft>
              <a:buClr>
                <a:schemeClr val="dk1"/>
              </a:buClr>
              <a:buSzPts val="2200"/>
              <a:buChar char="●"/>
            </a:pPr>
            <a:r>
              <a:t/>
            </a:r>
            <a:endParaRPr sz="2200">
              <a:solidFill>
                <a:schemeClr val="dk1"/>
              </a:solidFill>
            </a:endParaRPr>
          </a:p>
        </p:txBody>
      </p:sp>
      <p:sp>
        <p:nvSpPr>
          <p:cNvPr id="155" name="Google Shape;155;g24382d91d05_4_0"/>
          <p:cNvSpPr txBox="1"/>
          <p:nvPr>
            <p:ph idx="1" type="body"/>
          </p:nvPr>
        </p:nvSpPr>
        <p:spPr>
          <a:xfrm>
            <a:off x="537875" y="1933025"/>
            <a:ext cx="10739700" cy="469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Disjoint Community detection using Cascades (DCC) algorithm uses 3 major concepts in social network analysis, which are:</a:t>
            </a:r>
            <a:endParaRPr>
              <a:solidFill>
                <a:schemeClr val="dk1"/>
              </a:solidFill>
            </a:endParaRPr>
          </a:p>
          <a:p>
            <a:pPr indent="-381000" lvl="0" marL="457200" rtl="0" algn="l">
              <a:lnSpc>
                <a:spcPct val="115000"/>
              </a:lnSpc>
              <a:spcBef>
                <a:spcPts val="1600"/>
              </a:spcBef>
              <a:spcAft>
                <a:spcPts val="0"/>
              </a:spcAft>
              <a:buSzPts val="2400"/>
              <a:buChar char="●"/>
            </a:pPr>
            <a:r>
              <a:rPr lang="en-US">
                <a:solidFill>
                  <a:schemeClr val="dk1"/>
                </a:solidFill>
              </a:rPr>
              <a:t>Tie-strength</a:t>
            </a:r>
            <a:endParaRPr>
              <a:solidFill>
                <a:schemeClr val="dk1"/>
              </a:solidFill>
            </a:endParaRPr>
          </a:p>
          <a:p>
            <a:pPr indent="-381000" lvl="0" marL="457200" rtl="0" algn="l">
              <a:lnSpc>
                <a:spcPct val="115000"/>
              </a:lnSpc>
              <a:spcBef>
                <a:spcPts val="1600"/>
              </a:spcBef>
              <a:spcAft>
                <a:spcPts val="0"/>
              </a:spcAft>
              <a:buSzPts val="2400"/>
              <a:buChar char="●"/>
            </a:pPr>
            <a:r>
              <a:rPr lang="en-US">
                <a:solidFill>
                  <a:schemeClr val="dk1"/>
                </a:solidFill>
              </a:rPr>
              <a:t>Cascades</a:t>
            </a:r>
            <a:endParaRPr>
              <a:solidFill>
                <a:schemeClr val="dk1"/>
              </a:solidFill>
            </a:endParaRPr>
          </a:p>
          <a:p>
            <a:pPr indent="-381000" lvl="0" marL="457200" rtl="0" algn="l">
              <a:lnSpc>
                <a:spcPct val="115000"/>
              </a:lnSpc>
              <a:spcBef>
                <a:spcPts val="1600"/>
              </a:spcBef>
              <a:spcAft>
                <a:spcPts val="0"/>
              </a:spcAft>
              <a:buSzPts val="2400"/>
              <a:buChar char="●"/>
            </a:pPr>
            <a:r>
              <a:rPr lang="en-US">
                <a:solidFill>
                  <a:schemeClr val="dk1"/>
                </a:solidFill>
              </a:rPr>
              <a:t>Preferential Membership</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US">
                <a:solidFill>
                  <a:schemeClr val="dk1"/>
                </a:solidFill>
              </a:rPr>
              <a:t>Based on these concepts and cascade merging, the final communities are being derived.</a:t>
            </a:r>
            <a:endParaRPr>
              <a:solidFill>
                <a:schemeClr val="dk1"/>
              </a:solidFill>
            </a:endParaRPr>
          </a:p>
          <a:p>
            <a:pPr indent="0" lvl="0" marL="0" rtl="0" algn="l">
              <a:lnSpc>
                <a:spcPct val="90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1cb18e75b4_0_182"/>
          <p:cNvSpPr txBox="1"/>
          <p:nvPr>
            <p:ph type="title"/>
          </p:nvPr>
        </p:nvSpPr>
        <p:spPr>
          <a:xfrm>
            <a:off x="762000" y="8181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23913"/>
              </a:lnSpc>
              <a:spcBef>
                <a:spcPts val="0"/>
              </a:spcBef>
              <a:spcAft>
                <a:spcPts val="0"/>
              </a:spcAft>
              <a:buClr>
                <a:schemeClr val="dk1"/>
              </a:buClr>
              <a:buSzPts val="990"/>
              <a:buFont typeface="Arial"/>
              <a:buNone/>
            </a:pPr>
            <a:r>
              <a:rPr b="1" lang="en-US" sz="2660">
                <a:solidFill>
                  <a:srgbClr val="333333"/>
                </a:solidFill>
                <a:highlight>
                  <a:srgbClr val="FFFFFF"/>
                </a:highlight>
              </a:rPr>
              <a:t>LPANNI: Overlapping Community Detection Using Label Propagation in Large-Scale Complex Networks </a:t>
            </a:r>
            <a:r>
              <a:rPr lang="en-US" sz="2660">
                <a:solidFill>
                  <a:srgbClr val="333333"/>
                </a:solidFill>
                <a:highlight>
                  <a:srgbClr val="FFFFFF"/>
                </a:highlight>
              </a:rPr>
              <a:t>[10]</a:t>
            </a:r>
            <a:endParaRPr sz="2660">
              <a:solidFill>
                <a:srgbClr val="333333"/>
              </a:solidFill>
              <a:highlight>
                <a:srgbClr val="FFFFFF"/>
              </a:highlight>
            </a:endParaRPr>
          </a:p>
          <a:p>
            <a:pPr indent="0" lvl="0" marL="0" rtl="0" algn="l">
              <a:lnSpc>
                <a:spcPct val="90000"/>
              </a:lnSpc>
              <a:spcBef>
                <a:spcPts val="0"/>
              </a:spcBef>
              <a:spcAft>
                <a:spcPts val="0"/>
              </a:spcAft>
              <a:buSzPts val="990"/>
              <a:buNone/>
            </a:pPr>
            <a:r>
              <a:t/>
            </a:r>
            <a:endParaRPr sz="3830"/>
          </a:p>
        </p:txBody>
      </p:sp>
      <p:sp>
        <p:nvSpPr>
          <p:cNvPr id="162" name="Google Shape;162;g21cb18e75b4_0_1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63" name="Google Shape;163;g21cb18e75b4_0_182"/>
          <p:cNvSpPr txBox="1"/>
          <p:nvPr>
            <p:ph idx="1" type="body"/>
          </p:nvPr>
        </p:nvSpPr>
        <p:spPr>
          <a:xfrm>
            <a:off x="762000" y="227247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lang="en-US">
                <a:solidFill>
                  <a:schemeClr val="dk1"/>
                </a:solidFill>
                <a:highlight>
                  <a:srgbClr val="FFFFFF"/>
                </a:highlight>
              </a:rPr>
              <a:t>LPANNI detects overlapping communities by  propagation sequence based on node importance and label update strategy based on neighbor node influence.</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a:solidFill>
                  <a:schemeClr val="dk1"/>
                </a:solidFill>
                <a:highlight>
                  <a:srgbClr val="FFFFFF"/>
                </a:highlight>
              </a:rPr>
              <a:t>It consists of two phases. In the first phase, it computes the </a:t>
            </a:r>
            <a:r>
              <a:rPr i="1" lang="en-US">
                <a:solidFill>
                  <a:schemeClr val="dk1"/>
                </a:solidFill>
                <a:highlight>
                  <a:srgbClr val="FFFFFF"/>
                </a:highlight>
              </a:rPr>
              <a:t>NI</a:t>
            </a:r>
            <a:r>
              <a:rPr lang="en-US">
                <a:solidFill>
                  <a:schemeClr val="dk1"/>
                </a:solidFill>
                <a:highlight>
                  <a:srgbClr val="FFFFFF"/>
                </a:highlight>
              </a:rPr>
              <a:t> of all nodes and sorts the nodes in ascending order according to </a:t>
            </a:r>
            <a:r>
              <a:rPr i="1" lang="en-US">
                <a:solidFill>
                  <a:schemeClr val="dk1"/>
                </a:solidFill>
                <a:highlight>
                  <a:srgbClr val="FFFFFF"/>
                </a:highlight>
              </a:rPr>
              <a:t>NI</a:t>
            </a:r>
            <a:r>
              <a:rPr lang="en-US">
                <a:solidFill>
                  <a:schemeClr val="dk1"/>
                </a:solidFill>
                <a:highlight>
                  <a:srgbClr val="FFFFFF"/>
                </a:highlight>
              </a:rPr>
              <a:t>. In the second phase, it propagates labels by considering both the sequence of </a:t>
            </a:r>
            <a:r>
              <a:rPr i="1" lang="en-US">
                <a:solidFill>
                  <a:schemeClr val="dk1"/>
                </a:solidFill>
                <a:highlight>
                  <a:srgbClr val="FFFFFF"/>
                </a:highlight>
              </a:rPr>
              <a:t>NI</a:t>
            </a:r>
            <a:r>
              <a:rPr lang="en-US">
                <a:solidFill>
                  <a:schemeClr val="dk1"/>
                </a:solidFill>
                <a:highlight>
                  <a:srgbClr val="FFFFFF"/>
                </a:highlight>
              </a:rPr>
              <a:t> and </a:t>
            </a:r>
            <a:r>
              <a:rPr i="1" lang="en-US">
                <a:solidFill>
                  <a:schemeClr val="dk1"/>
                </a:solidFill>
                <a:highlight>
                  <a:srgbClr val="FFFFFF"/>
                </a:highlight>
              </a:rPr>
              <a:t>NNI</a:t>
            </a:r>
            <a:r>
              <a:rPr lang="en-US">
                <a:solidFill>
                  <a:schemeClr val="dk1"/>
                </a:solidFill>
                <a:highlight>
                  <a:srgbClr val="FFFFFF"/>
                </a:highlight>
              </a:rPr>
              <a:t> until the algorithm converges, then the overlapping community structure is detected.</a:t>
            </a:r>
            <a:endParaRPr>
              <a:solidFill>
                <a:schemeClr val="dk1"/>
              </a:solidFill>
              <a:highlight>
                <a:srgbClr val="FFFFFF"/>
              </a:highlight>
            </a:endParaRPr>
          </a:p>
          <a:p>
            <a:pPr indent="-342900" lvl="0" marL="457200" rtl="0" algn="l">
              <a:lnSpc>
                <a:spcPct val="90000"/>
              </a:lnSpc>
              <a:spcBef>
                <a:spcPts val="0"/>
              </a:spcBef>
              <a:spcAft>
                <a:spcPts val="0"/>
              </a:spcAft>
              <a:buClr>
                <a:schemeClr val="dk1"/>
              </a:buClr>
              <a:buSzPts val="1800"/>
              <a:buChar char="●"/>
            </a:pPr>
            <a:r>
              <a:rPr lang="en-US">
                <a:solidFill>
                  <a:schemeClr val="dk1"/>
                </a:solidFill>
                <a:highlight>
                  <a:srgbClr val="FFFFFF"/>
                </a:highlight>
              </a:rPr>
              <a:t>It effectively avoid the randomness  and thus improve the stability of LPA algorithms.</a:t>
            </a:r>
            <a:endParaRPr>
              <a:solidFill>
                <a:schemeClr val="dk1"/>
              </a:solidFill>
              <a:highlight>
                <a:srgbClr val="FFFFFF"/>
              </a:highlight>
            </a:endParaRPr>
          </a:p>
          <a:p>
            <a:pPr indent="0" lvl="0" marL="0" rtl="0" algn="l">
              <a:lnSpc>
                <a:spcPct val="90000"/>
              </a:lnSpc>
              <a:spcBef>
                <a:spcPts val="1600"/>
              </a:spcBef>
              <a:spcAft>
                <a:spcPts val="1600"/>
              </a:spcAft>
              <a:buSzPts val="1800"/>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17a02623a4_1_5"/>
          <p:cNvSpPr txBox="1"/>
          <p:nvPr>
            <p:ph type="title"/>
          </p:nvPr>
        </p:nvSpPr>
        <p:spPr>
          <a:xfrm>
            <a:off x="838200" y="7574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SzPts val="1800"/>
              <a:buNone/>
            </a:pPr>
            <a:r>
              <a:rPr b="1" lang="en-US" sz="2700">
                <a:solidFill>
                  <a:srgbClr val="2E2E2E"/>
                </a:solidFill>
                <a:latin typeface="Georgia"/>
                <a:ea typeface="Georgia"/>
                <a:cs typeface="Georgia"/>
                <a:sym typeface="Georgia"/>
              </a:rPr>
              <a:t>APAL: Adjacency Propagation Algorithm for overlapping community detection in biological networks </a:t>
            </a:r>
            <a:r>
              <a:rPr lang="en-US" sz="2700">
                <a:solidFill>
                  <a:srgbClr val="2E2E2E"/>
                </a:solidFill>
                <a:latin typeface="Georgia"/>
                <a:ea typeface="Georgia"/>
                <a:cs typeface="Georgia"/>
                <a:sym typeface="Georgia"/>
              </a:rPr>
              <a:t>[9]</a:t>
            </a:r>
            <a:endParaRPr sz="4100"/>
          </a:p>
        </p:txBody>
      </p:sp>
      <p:sp>
        <p:nvSpPr>
          <p:cNvPr id="170" name="Google Shape;170;g217a02623a4_1_5"/>
          <p:cNvSpPr txBox="1"/>
          <p:nvPr>
            <p:ph idx="1" type="body"/>
          </p:nvPr>
        </p:nvSpPr>
        <p:spPr>
          <a:xfrm>
            <a:off x="838200" y="220337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Clr>
                <a:schemeClr val="dk1"/>
              </a:buClr>
              <a:buSzPts val="1800"/>
              <a:buChar char="●"/>
            </a:pPr>
            <a:r>
              <a:rPr lang="en-US">
                <a:solidFill>
                  <a:schemeClr val="dk1"/>
                </a:solidFill>
              </a:rPr>
              <a:t>APAL defines a community C as a subgraph of the given graph , in which the intraconnectivity of the community is above a given threshold value.</a:t>
            </a:r>
            <a:endParaRPr>
              <a:solidFill>
                <a:schemeClr val="dk1"/>
              </a:solidFill>
            </a:endParaRPr>
          </a:p>
          <a:p>
            <a:pPr indent="-342900" lvl="0" marL="457200" rtl="0" algn="l">
              <a:lnSpc>
                <a:spcPct val="115000"/>
              </a:lnSpc>
              <a:spcBef>
                <a:spcPts val="0"/>
              </a:spcBef>
              <a:spcAft>
                <a:spcPts val="0"/>
              </a:spcAft>
              <a:buSzPts val="1800"/>
              <a:buChar char="●"/>
            </a:pPr>
            <a:r>
              <a:rPr lang="en-US">
                <a:solidFill>
                  <a:schemeClr val="dk1"/>
                </a:solidFill>
              </a:rPr>
              <a:t>Intraconnectivity </a:t>
            </a:r>
            <a:r>
              <a:rPr lang="en-US"/>
              <a:t>:                  , </a:t>
            </a:r>
            <a:r>
              <a:rPr i="1" lang="en-US">
                <a:solidFill>
                  <a:schemeClr val="dk1"/>
                </a:solidFill>
              </a:rPr>
              <a:t>k</a:t>
            </a:r>
            <a:r>
              <a:rPr lang="en-US">
                <a:solidFill>
                  <a:schemeClr val="dk1"/>
                </a:solidFill>
              </a:rPr>
              <a:t> is the sum of internal degrees within the community.</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Threshold value is the only parameter the algorithm requires.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US">
                <a:solidFill>
                  <a:schemeClr val="dk1"/>
                </a:solidFill>
              </a:rPr>
              <a:t>The running time for APAL is found as                where m is the number of edges, n is the number of nodes.</a:t>
            </a:r>
            <a:endParaRPr>
              <a:solidFill>
                <a:schemeClr val="dk1"/>
              </a:solidFill>
            </a:endParaRPr>
          </a:p>
        </p:txBody>
      </p:sp>
      <p:sp>
        <p:nvSpPr>
          <p:cNvPr id="171" name="Google Shape;171;g217a02623a4_1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pic>
        <p:nvPicPr>
          <p:cNvPr id="172" name="Google Shape;172;g217a02623a4_1_5"/>
          <p:cNvPicPr preferRelativeResize="0"/>
          <p:nvPr/>
        </p:nvPicPr>
        <p:blipFill rotWithShape="1">
          <a:blip r:embed="rId3">
            <a:alphaModFix/>
          </a:blip>
          <a:srcRect b="0" l="0" r="0" t="0"/>
          <a:stretch/>
        </p:blipFill>
        <p:spPr>
          <a:xfrm>
            <a:off x="6703700" y="4286450"/>
            <a:ext cx="1100075" cy="502900"/>
          </a:xfrm>
          <a:prstGeom prst="rect">
            <a:avLst/>
          </a:prstGeom>
          <a:noFill/>
          <a:ln>
            <a:noFill/>
          </a:ln>
        </p:spPr>
      </p:pic>
      <p:pic>
        <p:nvPicPr>
          <p:cNvPr id="173" name="Google Shape;173;g217a02623a4_1_5"/>
          <p:cNvPicPr preferRelativeResize="0"/>
          <p:nvPr/>
        </p:nvPicPr>
        <p:blipFill rotWithShape="1">
          <a:blip r:embed="rId4">
            <a:alphaModFix/>
          </a:blip>
          <a:srcRect b="0" l="0" r="0" t="0"/>
          <a:stretch/>
        </p:blipFill>
        <p:spPr>
          <a:xfrm>
            <a:off x="3762475" y="2972775"/>
            <a:ext cx="1436400" cy="74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4434c9c293_6_0"/>
          <p:cNvSpPr txBox="1"/>
          <p:nvPr>
            <p:ph type="title"/>
          </p:nvPr>
        </p:nvSpPr>
        <p:spPr>
          <a:xfrm>
            <a:off x="838200" y="7574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SzPts val="1800"/>
              <a:buNone/>
            </a:pPr>
            <a:r>
              <a:rPr b="1" lang="en-US" sz="2700">
                <a:solidFill>
                  <a:srgbClr val="2E2E2E"/>
                </a:solidFill>
                <a:latin typeface="Georgia"/>
                <a:ea typeface="Georgia"/>
                <a:cs typeface="Georgia"/>
                <a:sym typeface="Georgia"/>
              </a:rPr>
              <a:t>Community Detection using Edge Reduction and Common Neighbor Selection (ERCNS)</a:t>
            </a:r>
            <a:endParaRPr sz="4100"/>
          </a:p>
        </p:txBody>
      </p:sp>
      <p:sp>
        <p:nvSpPr>
          <p:cNvPr id="180" name="Google Shape;180;g24434c9c293_6_0"/>
          <p:cNvSpPr txBox="1"/>
          <p:nvPr>
            <p:ph idx="1" type="body"/>
          </p:nvPr>
        </p:nvSpPr>
        <p:spPr>
          <a:xfrm>
            <a:off x="838200" y="220337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Clr>
                <a:schemeClr val="dk1"/>
              </a:buClr>
              <a:buSzPts val="2400"/>
              <a:buChar char="●"/>
            </a:pPr>
            <a:r>
              <a:rPr lang="en-US">
                <a:solidFill>
                  <a:schemeClr val="dk1"/>
                </a:solidFill>
              </a:rPr>
              <a:t>ERCNS uses the concept of edge betweenness for detecting the communities</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highlight>
                  <a:srgbClr val="FFFFFF"/>
                </a:highlight>
              </a:rPr>
              <a:t>Edge betweenness measures the number of shortest paths that</a:t>
            </a:r>
            <a:r>
              <a:rPr lang="en-US">
                <a:solidFill>
                  <a:schemeClr val="dk1"/>
                </a:solidFill>
              </a:rPr>
              <a:t> </a:t>
            </a:r>
            <a:r>
              <a:rPr lang="en-US">
                <a:solidFill>
                  <a:schemeClr val="dk1"/>
                </a:solidFill>
                <a:highlight>
                  <a:srgbClr val="FFFFFF"/>
                </a:highlight>
              </a:rPr>
              <a:t>pass through a given edge in the network</a:t>
            </a:r>
            <a:endParaRPr>
              <a:solidFill>
                <a:schemeClr val="dk1"/>
              </a:solidFill>
              <a:highlight>
                <a:srgbClr val="FFFFFF"/>
              </a:highlight>
            </a:endParaRPr>
          </a:p>
          <a:p>
            <a:pPr indent="-381000" lvl="0" marL="457200" rtl="0" algn="l">
              <a:lnSpc>
                <a:spcPct val="115000"/>
              </a:lnSpc>
              <a:spcBef>
                <a:spcPts val="0"/>
              </a:spcBef>
              <a:spcAft>
                <a:spcPts val="0"/>
              </a:spcAft>
              <a:buClr>
                <a:schemeClr val="dk1"/>
              </a:buClr>
              <a:buSzPts val="2400"/>
              <a:buChar char="●"/>
            </a:pPr>
            <a:r>
              <a:rPr lang="en-US">
                <a:solidFill>
                  <a:schemeClr val="dk1"/>
                </a:solidFill>
                <a:highlight>
                  <a:srgbClr val="FFFFFF"/>
                </a:highlight>
              </a:rPr>
              <a:t>Check the percentage of neighbors that lie in the current community.</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US">
                <a:solidFill>
                  <a:schemeClr val="dk1"/>
                </a:solidFill>
                <a:highlight>
                  <a:srgbClr val="FFFFFF"/>
                </a:highlight>
              </a:rPr>
              <a:t>When it’s greater than the threshold, the node is included in the community.</a:t>
            </a:r>
            <a:endParaRPr>
              <a:solidFill>
                <a:schemeClr val="dk1"/>
              </a:solidFill>
              <a:highlight>
                <a:srgbClr val="FFFFFF"/>
              </a:highlight>
            </a:endParaRPr>
          </a:p>
          <a:p>
            <a:pPr indent="0" lvl="0" marL="457200" rtl="0" algn="l">
              <a:lnSpc>
                <a:spcPct val="115000"/>
              </a:lnSpc>
              <a:spcBef>
                <a:spcPts val="0"/>
              </a:spcBef>
              <a:spcAft>
                <a:spcPts val="0"/>
              </a:spcAft>
              <a:buNone/>
            </a:pPr>
            <a:r>
              <a:t/>
            </a:r>
            <a:endParaRPr>
              <a:solidFill>
                <a:schemeClr val="dk1"/>
              </a:solidFill>
            </a:endParaRPr>
          </a:p>
        </p:txBody>
      </p:sp>
      <p:sp>
        <p:nvSpPr>
          <p:cNvPr id="181" name="Google Shape;181;g24434c9c293_6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4434c9c293_8_0"/>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88" name="Google Shape;188;g24434c9c293_8_0"/>
          <p:cNvPicPr preferRelativeResize="0"/>
          <p:nvPr/>
        </p:nvPicPr>
        <p:blipFill>
          <a:blip r:embed="rId3">
            <a:alphaModFix/>
          </a:blip>
          <a:stretch>
            <a:fillRect/>
          </a:stretch>
        </p:blipFill>
        <p:spPr>
          <a:xfrm>
            <a:off x="419550" y="2347913"/>
            <a:ext cx="6191250" cy="2162175"/>
          </a:xfrm>
          <a:prstGeom prst="rect">
            <a:avLst/>
          </a:prstGeom>
          <a:noFill/>
          <a:ln>
            <a:noFill/>
          </a:ln>
        </p:spPr>
      </p:pic>
      <p:pic>
        <p:nvPicPr>
          <p:cNvPr id="189" name="Google Shape;189;g24434c9c293_8_0"/>
          <p:cNvPicPr preferRelativeResize="0"/>
          <p:nvPr/>
        </p:nvPicPr>
        <p:blipFill>
          <a:blip r:embed="rId4">
            <a:alphaModFix/>
          </a:blip>
          <a:stretch>
            <a:fillRect/>
          </a:stretch>
        </p:blipFill>
        <p:spPr>
          <a:xfrm>
            <a:off x="5895963" y="860413"/>
            <a:ext cx="6296025" cy="5495925"/>
          </a:xfrm>
          <a:prstGeom prst="rect">
            <a:avLst/>
          </a:prstGeom>
          <a:noFill/>
          <a:ln>
            <a:noFill/>
          </a:ln>
        </p:spPr>
      </p:pic>
      <p:sp>
        <p:nvSpPr>
          <p:cNvPr id="190" name="Google Shape;190;g24434c9c293_8_0"/>
          <p:cNvSpPr txBox="1"/>
          <p:nvPr/>
        </p:nvSpPr>
        <p:spPr>
          <a:xfrm>
            <a:off x="1719075" y="4572975"/>
            <a:ext cx="359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Algorithm 1: Disjoint Communities Formation</a:t>
            </a:r>
            <a:endParaRPr/>
          </a:p>
        </p:txBody>
      </p:sp>
      <p:sp>
        <p:nvSpPr>
          <p:cNvPr id="191" name="Google Shape;191;g24434c9c293_8_0"/>
          <p:cNvSpPr txBox="1"/>
          <p:nvPr/>
        </p:nvSpPr>
        <p:spPr>
          <a:xfrm>
            <a:off x="7387977" y="6231100"/>
            <a:ext cx="331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Algorithm 2: </a:t>
            </a:r>
            <a:r>
              <a:rPr lang="en-US"/>
              <a:t>Conversion</a:t>
            </a:r>
            <a:r>
              <a:rPr lang="en-US"/>
              <a:t> to overlapping communities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4382d91d05_4_7"/>
          <p:cNvSpPr txBox="1"/>
          <p:nvPr>
            <p:ph type="title"/>
          </p:nvPr>
        </p:nvSpPr>
        <p:spPr>
          <a:xfrm>
            <a:off x="838200" y="1222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 of DCC algorithm (Karate Club Dataset)</a:t>
            </a:r>
            <a:endParaRPr/>
          </a:p>
        </p:txBody>
      </p:sp>
      <p:sp>
        <p:nvSpPr>
          <p:cNvPr id="198" name="Google Shape;198;g24382d91d05_4_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99" name="Google Shape;199;g24382d91d05_4_7"/>
          <p:cNvPicPr preferRelativeResize="0"/>
          <p:nvPr/>
        </p:nvPicPr>
        <p:blipFill>
          <a:blip r:embed="rId3">
            <a:alphaModFix/>
          </a:blip>
          <a:stretch>
            <a:fillRect/>
          </a:stretch>
        </p:blipFill>
        <p:spPr>
          <a:xfrm>
            <a:off x="1142975" y="1262225"/>
            <a:ext cx="3543300" cy="2514600"/>
          </a:xfrm>
          <a:prstGeom prst="rect">
            <a:avLst/>
          </a:prstGeom>
          <a:noFill/>
          <a:ln>
            <a:noFill/>
          </a:ln>
        </p:spPr>
      </p:pic>
      <p:pic>
        <p:nvPicPr>
          <p:cNvPr id="200" name="Google Shape;200;g24382d91d05_4_7"/>
          <p:cNvPicPr preferRelativeResize="0"/>
          <p:nvPr/>
        </p:nvPicPr>
        <p:blipFill>
          <a:blip r:embed="rId4">
            <a:alphaModFix/>
          </a:blip>
          <a:stretch>
            <a:fillRect/>
          </a:stretch>
        </p:blipFill>
        <p:spPr>
          <a:xfrm>
            <a:off x="4500450" y="4153050"/>
            <a:ext cx="3600450" cy="2280925"/>
          </a:xfrm>
          <a:prstGeom prst="rect">
            <a:avLst/>
          </a:prstGeom>
          <a:noFill/>
          <a:ln>
            <a:noFill/>
          </a:ln>
        </p:spPr>
      </p:pic>
      <p:pic>
        <p:nvPicPr>
          <p:cNvPr id="201" name="Google Shape;201;g24382d91d05_4_7"/>
          <p:cNvPicPr preferRelativeResize="0"/>
          <p:nvPr/>
        </p:nvPicPr>
        <p:blipFill>
          <a:blip r:embed="rId5">
            <a:alphaModFix/>
          </a:blip>
          <a:stretch>
            <a:fillRect/>
          </a:stretch>
        </p:blipFill>
        <p:spPr>
          <a:xfrm>
            <a:off x="7429500" y="1262225"/>
            <a:ext cx="3543300" cy="2514600"/>
          </a:xfrm>
          <a:prstGeom prst="rect">
            <a:avLst/>
          </a:prstGeom>
          <a:noFill/>
          <a:ln>
            <a:noFill/>
          </a:ln>
        </p:spPr>
      </p:pic>
      <p:sp>
        <p:nvSpPr>
          <p:cNvPr id="202" name="Google Shape;202;g24382d91d05_4_7"/>
          <p:cNvSpPr txBox="1"/>
          <p:nvPr/>
        </p:nvSpPr>
        <p:spPr>
          <a:xfrm>
            <a:off x="7786700" y="3791750"/>
            <a:ext cx="318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Fig: ARI Score</a:t>
            </a:r>
            <a:endParaRPr/>
          </a:p>
        </p:txBody>
      </p:sp>
      <p:sp>
        <p:nvSpPr>
          <p:cNvPr id="203" name="Google Shape;203;g24382d91d05_4_7"/>
          <p:cNvSpPr txBox="1"/>
          <p:nvPr/>
        </p:nvSpPr>
        <p:spPr>
          <a:xfrm>
            <a:off x="4879700" y="64579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Fig: Cut Ratio </a:t>
            </a:r>
            <a:endParaRPr>
              <a:solidFill>
                <a:schemeClr val="dk1"/>
              </a:solidFill>
            </a:endParaRPr>
          </a:p>
        </p:txBody>
      </p:sp>
      <p:sp>
        <p:nvSpPr>
          <p:cNvPr id="204" name="Google Shape;204;g24382d91d05_4_7"/>
          <p:cNvSpPr txBox="1"/>
          <p:nvPr/>
        </p:nvSpPr>
        <p:spPr>
          <a:xfrm>
            <a:off x="1500450" y="37528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Fig: NMI Score</a:t>
            </a:r>
            <a:endParaRPr>
              <a:solidFill>
                <a:schemeClr val="dk1"/>
              </a:solidFill>
            </a:endParaRPr>
          </a:p>
        </p:txBody>
      </p:sp>
      <p:sp>
        <p:nvSpPr>
          <p:cNvPr id="205" name="Google Shape;205;g24382d91d05_4_7"/>
          <p:cNvSpPr txBox="1"/>
          <p:nvPr/>
        </p:nvSpPr>
        <p:spPr>
          <a:xfrm>
            <a:off x="7879700" y="64579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4382d91d05_4_7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Results of Overlapping Algorithms</a:t>
            </a:r>
            <a:endParaRPr sz="3200"/>
          </a:p>
        </p:txBody>
      </p:sp>
      <p:sp>
        <p:nvSpPr>
          <p:cNvPr id="212" name="Google Shape;212;g24382d91d05_4_7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13" name="Google Shape;213;g24382d91d05_4_73"/>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14" name="Google Shape;214;g24382d91d05_4_73"/>
          <p:cNvSpPr txBox="1"/>
          <p:nvPr/>
        </p:nvSpPr>
        <p:spPr>
          <a:xfrm>
            <a:off x="655575" y="5475825"/>
            <a:ext cx="53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Accuracy Matrices on Karate Club Dataset</a:t>
            </a:r>
            <a:endParaRPr/>
          </a:p>
        </p:txBody>
      </p:sp>
      <p:sp>
        <p:nvSpPr>
          <p:cNvPr id="215" name="Google Shape;215;g24382d91d05_4_73"/>
          <p:cNvSpPr txBox="1"/>
          <p:nvPr/>
        </p:nvSpPr>
        <p:spPr>
          <a:xfrm>
            <a:off x="7000200" y="6176825"/>
            <a:ext cx="4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QualityMatrices on Karate Club Dataset</a:t>
            </a:r>
            <a:endParaRPr/>
          </a:p>
        </p:txBody>
      </p:sp>
      <p:pic>
        <p:nvPicPr>
          <p:cNvPr id="216" name="Google Shape;216;g24382d91d05_4_73"/>
          <p:cNvPicPr preferRelativeResize="0"/>
          <p:nvPr/>
        </p:nvPicPr>
        <p:blipFill>
          <a:blip r:embed="rId3">
            <a:alphaModFix/>
          </a:blip>
          <a:stretch>
            <a:fillRect/>
          </a:stretch>
        </p:blipFill>
        <p:spPr>
          <a:xfrm>
            <a:off x="6475625" y="1546400"/>
            <a:ext cx="5402751" cy="4439775"/>
          </a:xfrm>
          <a:prstGeom prst="rect">
            <a:avLst/>
          </a:prstGeom>
          <a:noFill/>
          <a:ln>
            <a:noFill/>
          </a:ln>
        </p:spPr>
      </p:pic>
      <p:pic>
        <p:nvPicPr>
          <p:cNvPr id="217" name="Google Shape;217;g24382d91d05_4_73"/>
          <p:cNvPicPr preferRelativeResize="0"/>
          <p:nvPr/>
        </p:nvPicPr>
        <p:blipFill>
          <a:blip r:embed="rId4">
            <a:alphaModFix/>
          </a:blip>
          <a:stretch>
            <a:fillRect/>
          </a:stretch>
        </p:blipFill>
        <p:spPr>
          <a:xfrm>
            <a:off x="274003" y="2056750"/>
            <a:ext cx="6091435" cy="341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434c9c293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Results of Overlapping Algorithms</a:t>
            </a:r>
            <a:endParaRPr sz="3200"/>
          </a:p>
        </p:txBody>
      </p:sp>
      <p:sp>
        <p:nvSpPr>
          <p:cNvPr id="224" name="Google Shape;224;g24434c9c293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25" name="Google Shape;225;g24434c9c293_0_13"/>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26" name="Google Shape;226;g24434c9c293_0_13"/>
          <p:cNvSpPr txBox="1"/>
          <p:nvPr/>
        </p:nvSpPr>
        <p:spPr>
          <a:xfrm>
            <a:off x="1099900" y="5849925"/>
            <a:ext cx="53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Accuracy Matrices on DolphinDataset</a:t>
            </a:r>
            <a:endParaRPr/>
          </a:p>
        </p:txBody>
      </p:sp>
      <p:sp>
        <p:nvSpPr>
          <p:cNvPr id="227" name="Google Shape;227;g24434c9c293_0_13"/>
          <p:cNvSpPr txBox="1"/>
          <p:nvPr/>
        </p:nvSpPr>
        <p:spPr>
          <a:xfrm>
            <a:off x="7000200" y="6176825"/>
            <a:ext cx="4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t>
            </a:r>
            <a:r>
              <a:rPr lang="en-US">
                <a:solidFill>
                  <a:schemeClr val="dk1"/>
                </a:solidFill>
              </a:rPr>
              <a:t>Quality </a:t>
            </a:r>
            <a:r>
              <a:rPr lang="en-US"/>
              <a:t>Matrices on Dolphin Dataset</a:t>
            </a:r>
            <a:endParaRPr/>
          </a:p>
        </p:txBody>
      </p:sp>
      <p:pic>
        <p:nvPicPr>
          <p:cNvPr id="228" name="Google Shape;228;g24434c9c293_0_13"/>
          <p:cNvPicPr preferRelativeResize="0"/>
          <p:nvPr/>
        </p:nvPicPr>
        <p:blipFill>
          <a:blip r:embed="rId3">
            <a:alphaModFix/>
          </a:blip>
          <a:stretch>
            <a:fillRect/>
          </a:stretch>
        </p:blipFill>
        <p:spPr>
          <a:xfrm>
            <a:off x="6359900" y="1690826"/>
            <a:ext cx="5328300" cy="4420294"/>
          </a:xfrm>
          <a:prstGeom prst="rect">
            <a:avLst/>
          </a:prstGeom>
          <a:noFill/>
          <a:ln>
            <a:noFill/>
          </a:ln>
        </p:spPr>
      </p:pic>
      <p:pic>
        <p:nvPicPr>
          <p:cNvPr id="229" name="Google Shape;229;g24434c9c293_0_13"/>
          <p:cNvPicPr preferRelativeResize="0"/>
          <p:nvPr/>
        </p:nvPicPr>
        <p:blipFill>
          <a:blip r:embed="rId4">
            <a:alphaModFix/>
          </a:blip>
          <a:stretch>
            <a:fillRect/>
          </a:stretch>
        </p:blipFill>
        <p:spPr>
          <a:xfrm>
            <a:off x="838203" y="1825628"/>
            <a:ext cx="5246600" cy="388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4434c9c293_0_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Results of Overlapping Algorithms</a:t>
            </a:r>
            <a:endParaRPr sz="3200"/>
          </a:p>
        </p:txBody>
      </p:sp>
      <p:sp>
        <p:nvSpPr>
          <p:cNvPr id="236" name="Google Shape;236;g24434c9c293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37" name="Google Shape;237;g24434c9c293_0_35"/>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38" name="Google Shape;238;g24434c9c293_0_35"/>
          <p:cNvSpPr txBox="1"/>
          <p:nvPr/>
        </p:nvSpPr>
        <p:spPr>
          <a:xfrm>
            <a:off x="1063600" y="6176825"/>
            <a:ext cx="53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Accuracy Matrices on Football Dataset</a:t>
            </a:r>
            <a:endParaRPr/>
          </a:p>
        </p:txBody>
      </p:sp>
      <p:sp>
        <p:nvSpPr>
          <p:cNvPr id="239" name="Google Shape;239;g24434c9c293_0_35"/>
          <p:cNvSpPr txBox="1"/>
          <p:nvPr/>
        </p:nvSpPr>
        <p:spPr>
          <a:xfrm>
            <a:off x="7000200" y="6176825"/>
            <a:ext cx="4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t>
            </a:r>
            <a:r>
              <a:rPr lang="en-US">
                <a:solidFill>
                  <a:schemeClr val="dk1"/>
                </a:solidFill>
              </a:rPr>
              <a:t>Quality </a:t>
            </a:r>
            <a:r>
              <a:rPr lang="en-US"/>
              <a:t>Matrices on Football Dataset</a:t>
            </a:r>
            <a:endParaRPr/>
          </a:p>
        </p:txBody>
      </p:sp>
      <p:pic>
        <p:nvPicPr>
          <p:cNvPr id="240" name="Google Shape;240;g24434c9c293_0_35"/>
          <p:cNvPicPr preferRelativeResize="0"/>
          <p:nvPr/>
        </p:nvPicPr>
        <p:blipFill>
          <a:blip r:embed="rId3">
            <a:alphaModFix/>
          </a:blip>
          <a:stretch>
            <a:fillRect/>
          </a:stretch>
        </p:blipFill>
        <p:spPr>
          <a:xfrm>
            <a:off x="6359649" y="1659075"/>
            <a:ext cx="5389101" cy="4351200"/>
          </a:xfrm>
          <a:prstGeom prst="rect">
            <a:avLst/>
          </a:prstGeom>
          <a:noFill/>
          <a:ln>
            <a:noFill/>
          </a:ln>
        </p:spPr>
      </p:pic>
      <p:pic>
        <p:nvPicPr>
          <p:cNvPr id="241" name="Google Shape;241;g24434c9c293_0_35"/>
          <p:cNvPicPr preferRelativeResize="0"/>
          <p:nvPr/>
        </p:nvPicPr>
        <p:blipFill>
          <a:blip r:embed="rId4">
            <a:alphaModFix/>
          </a:blip>
          <a:stretch>
            <a:fillRect/>
          </a:stretch>
        </p:blipFill>
        <p:spPr>
          <a:xfrm>
            <a:off x="1063600" y="1659075"/>
            <a:ext cx="4840450" cy="435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6b68321724_0_4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Networks in Social Network</a:t>
            </a:r>
            <a:endParaRPr/>
          </a:p>
        </p:txBody>
      </p:sp>
      <p:sp>
        <p:nvSpPr>
          <p:cNvPr id="77" name="Google Shape;77;g16b68321724_0_440"/>
          <p:cNvSpPr txBox="1"/>
          <p:nvPr/>
        </p:nvSpPr>
        <p:spPr>
          <a:xfrm>
            <a:off x="1862874" y="2013800"/>
            <a:ext cx="2446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Disjoint Community</a:t>
            </a:r>
            <a:endParaRPr b="0" i="0" sz="1900" u="none" cap="none" strike="noStrike">
              <a:solidFill>
                <a:srgbClr val="000000"/>
              </a:solidFill>
              <a:latin typeface="Arial"/>
              <a:ea typeface="Arial"/>
              <a:cs typeface="Arial"/>
              <a:sym typeface="Arial"/>
            </a:endParaRPr>
          </a:p>
        </p:txBody>
      </p:sp>
      <p:sp>
        <p:nvSpPr>
          <p:cNvPr id="78" name="Google Shape;78;g16b68321724_0_440"/>
          <p:cNvSpPr txBox="1"/>
          <p:nvPr/>
        </p:nvSpPr>
        <p:spPr>
          <a:xfrm>
            <a:off x="7178825" y="2013800"/>
            <a:ext cx="3065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Overlapping Community</a:t>
            </a:r>
            <a:endParaRPr b="0" i="0" sz="1900" u="none" cap="none" strike="noStrike">
              <a:solidFill>
                <a:srgbClr val="000000"/>
              </a:solidFill>
              <a:latin typeface="Arial"/>
              <a:ea typeface="Arial"/>
              <a:cs typeface="Arial"/>
              <a:sym typeface="Arial"/>
            </a:endParaRPr>
          </a:p>
        </p:txBody>
      </p:sp>
      <p:pic>
        <p:nvPicPr>
          <p:cNvPr id="79" name="Google Shape;79;g16b68321724_0_440"/>
          <p:cNvPicPr preferRelativeResize="0"/>
          <p:nvPr/>
        </p:nvPicPr>
        <p:blipFill rotWithShape="1">
          <a:blip r:embed="rId3">
            <a:alphaModFix/>
          </a:blip>
          <a:srcRect b="12731" l="0" r="53011" t="0"/>
          <a:stretch/>
        </p:blipFill>
        <p:spPr>
          <a:xfrm>
            <a:off x="6529175" y="2736975"/>
            <a:ext cx="3804300" cy="3225125"/>
          </a:xfrm>
          <a:prstGeom prst="rect">
            <a:avLst/>
          </a:prstGeom>
          <a:noFill/>
          <a:ln>
            <a:noFill/>
          </a:ln>
        </p:spPr>
      </p:pic>
      <p:pic>
        <p:nvPicPr>
          <p:cNvPr id="80" name="Google Shape;80;g16b68321724_0_440"/>
          <p:cNvPicPr preferRelativeResize="0"/>
          <p:nvPr/>
        </p:nvPicPr>
        <p:blipFill rotWithShape="1">
          <a:blip r:embed="rId3">
            <a:alphaModFix/>
          </a:blip>
          <a:srcRect b="13493" l="51413" r="0" t="0"/>
          <a:stretch/>
        </p:blipFill>
        <p:spPr>
          <a:xfrm>
            <a:off x="961875" y="2658800"/>
            <a:ext cx="3713323" cy="3017787"/>
          </a:xfrm>
          <a:prstGeom prst="rect">
            <a:avLst/>
          </a:prstGeom>
          <a:noFill/>
          <a:ln>
            <a:noFill/>
          </a:ln>
        </p:spPr>
      </p:pic>
      <p:sp>
        <p:nvSpPr>
          <p:cNvPr id="81" name="Google Shape;81;g16b68321724_0_440"/>
          <p:cNvSpPr txBox="1"/>
          <p:nvPr/>
        </p:nvSpPr>
        <p:spPr>
          <a:xfrm>
            <a:off x="1731850" y="5871975"/>
            <a:ext cx="318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 Disjoint Community</a:t>
            </a:r>
            <a:endParaRPr b="0" i="0" sz="1400" u="none" cap="none" strike="noStrike">
              <a:solidFill>
                <a:srgbClr val="000000"/>
              </a:solidFill>
              <a:latin typeface="Arial"/>
              <a:ea typeface="Arial"/>
              <a:cs typeface="Arial"/>
              <a:sym typeface="Arial"/>
            </a:endParaRPr>
          </a:p>
        </p:txBody>
      </p:sp>
      <p:sp>
        <p:nvSpPr>
          <p:cNvPr id="82" name="Google Shape;82;g16b68321724_0_440"/>
          <p:cNvSpPr txBox="1"/>
          <p:nvPr/>
        </p:nvSpPr>
        <p:spPr>
          <a:xfrm>
            <a:off x="7413275" y="5871975"/>
            <a:ext cx="292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 Overlapping Community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4434c9c293_0_24"/>
          <p:cNvSpPr txBox="1"/>
          <p:nvPr>
            <p:ph type="title"/>
          </p:nvPr>
        </p:nvSpPr>
        <p:spPr>
          <a:xfrm>
            <a:off x="838200" y="3204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Results of Overlapping Algorithms</a:t>
            </a:r>
            <a:endParaRPr sz="3200"/>
          </a:p>
        </p:txBody>
      </p:sp>
      <p:sp>
        <p:nvSpPr>
          <p:cNvPr id="248" name="Google Shape;248;g24434c9c293_0_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9" name="Google Shape;249;g24434c9c293_0_24"/>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50" name="Google Shape;250;g24434c9c293_0_24"/>
          <p:cNvSpPr txBox="1"/>
          <p:nvPr/>
        </p:nvSpPr>
        <p:spPr>
          <a:xfrm>
            <a:off x="966050" y="6176825"/>
            <a:ext cx="53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Accuracy Matrices on Sawmill  Dataset</a:t>
            </a:r>
            <a:endParaRPr/>
          </a:p>
        </p:txBody>
      </p:sp>
      <p:sp>
        <p:nvSpPr>
          <p:cNvPr id="251" name="Google Shape;251;g24434c9c293_0_24"/>
          <p:cNvSpPr txBox="1"/>
          <p:nvPr/>
        </p:nvSpPr>
        <p:spPr>
          <a:xfrm>
            <a:off x="7000200" y="6176825"/>
            <a:ext cx="4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Table: </a:t>
            </a:r>
            <a:r>
              <a:rPr lang="en-US">
                <a:solidFill>
                  <a:schemeClr val="dk1"/>
                </a:solidFill>
              </a:rPr>
              <a:t>Quality </a:t>
            </a:r>
            <a:r>
              <a:rPr lang="en-US"/>
              <a:t>Matrices on Sawmill Dataset</a:t>
            </a:r>
            <a:endParaRPr/>
          </a:p>
        </p:txBody>
      </p:sp>
      <p:pic>
        <p:nvPicPr>
          <p:cNvPr id="252" name="Google Shape;252;g24434c9c293_0_24"/>
          <p:cNvPicPr preferRelativeResize="0"/>
          <p:nvPr/>
        </p:nvPicPr>
        <p:blipFill>
          <a:blip r:embed="rId3">
            <a:alphaModFix/>
          </a:blip>
          <a:stretch>
            <a:fillRect/>
          </a:stretch>
        </p:blipFill>
        <p:spPr>
          <a:xfrm>
            <a:off x="5953952" y="1690826"/>
            <a:ext cx="5757274" cy="4429525"/>
          </a:xfrm>
          <a:prstGeom prst="rect">
            <a:avLst/>
          </a:prstGeom>
          <a:noFill/>
          <a:ln>
            <a:noFill/>
          </a:ln>
        </p:spPr>
      </p:pic>
      <p:pic>
        <p:nvPicPr>
          <p:cNvPr id="253" name="Google Shape;253;g24434c9c293_0_24"/>
          <p:cNvPicPr preferRelativeResize="0"/>
          <p:nvPr/>
        </p:nvPicPr>
        <p:blipFill>
          <a:blip r:embed="rId4">
            <a:alphaModFix/>
          </a:blip>
          <a:stretch>
            <a:fillRect/>
          </a:stretch>
        </p:blipFill>
        <p:spPr>
          <a:xfrm>
            <a:off x="690480" y="1825625"/>
            <a:ext cx="5002794" cy="435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4434c9c293_0_69"/>
          <p:cNvSpPr txBox="1"/>
          <p:nvPr>
            <p:ph type="title"/>
          </p:nvPr>
        </p:nvSpPr>
        <p:spPr>
          <a:xfrm>
            <a:off x="838200" y="3204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Results of Overlapping Algorithms (On Karate Club)</a:t>
            </a:r>
            <a:endParaRPr sz="3200"/>
          </a:p>
        </p:txBody>
      </p:sp>
      <p:sp>
        <p:nvSpPr>
          <p:cNvPr id="260" name="Google Shape;260;g24434c9c293_0_6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1" name="Google Shape;261;g24434c9c293_0_69"/>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62" name="Google Shape;262;g24434c9c293_0_69"/>
          <p:cNvSpPr txBox="1"/>
          <p:nvPr/>
        </p:nvSpPr>
        <p:spPr>
          <a:xfrm>
            <a:off x="966050" y="6176825"/>
            <a:ext cx="53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3" name="Google Shape;263;g24434c9c293_0_69"/>
          <p:cNvSpPr txBox="1"/>
          <p:nvPr/>
        </p:nvSpPr>
        <p:spPr>
          <a:xfrm>
            <a:off x="7000200" y="6176825"/>
            <a:ext cx="43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64" name="Google Shape;264;g24434c9c293_0_69"/>
          <p:cNvPicPr preferRelativeResize="0"/>
          <p:nvPr/>
        </p:nvPicPr>
        <p:blipFill>
          <a:blip r:embed="rId3">
            <a:alphaModFix/>
          </a:blip>
          <a:stretch>
            <a:fillRect/>
          </a:stretch>
        </p:blipFill>
        <p:spPr>
          <a:xfrm>
            <a:off x="838209" y="1553321"/>
            <a:ext cx="9808025" cy="4895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4434c9c293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200"/>
              <a:t>Results of Overlapping Algorithms (On Football)</a:t>
            </a:r>
            <a:endParaRPr/>
          </a:p>
        </p:txBody>
      </p:sp>
      <p:sp>
        <p:nvSpPr>
          <p:cNvPr id="271" name="Google Shape;271;g24434c9c293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2" name="Google Shape;272;g24434c9c293_0_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273" name="Google Shape;273;g24434c9c293_0_6"/>
          <p:cNvPicPr preferRelativeResize="0"/>
          <p:nvPr/>
        </p:nvPicPr>
        <p:blipFill rotWithShape="1">
          <a:blip r:embed="rId3">
            <a:alphaModFix/>
          </a:blip>
          <a:srcRect b="13414" l="5033" r="0" t="6878"/>
          <a:stretch/>
        </p:blipFill>
        <p:spPr>
          <a:xfrm>
            <a:off x="958100" y="1433900"/>
            <a:ext cx="9950824" cy="5134650"/>
          </a:xfrm>
          <a:prstGeom prst="rect">
            <a:avLst/>
          </a:prstGeom>
          <a:noFill/>
          <a:ln>
            <a:noFill/>
          </a:ln>
        </p:spPr>
      </p:pic>
      <p:cxnSp>
        <p:nvCxnSpPr>
          <p:cNvPr id="274" name="Google Shape;274;g24434c9c293_0_6"/>
          <p:cNvCxnSpPr/>
          <p:nvPr/>
        </p:nvCxnSpPr>
        <p:spPr>
          <a:xfrm flipH="1">
            <a:off x="4279875" y="2439375"/>
            <a:ext cx="147600" cy="132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4434c9c293_7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200"/>
              <a:t>Results of Overlapping Algorithms (On Dolphin)</a:t>
            </a:r>
            <a:endParaRPr/>
          </a:p>
        </p:txBody>
      </p:sp>
      <p:sp>
        <p:nvSpPr>
          <p:cNvPr id="281" name="Google Shape;281;g24434c9c293_7_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82" name="Google Shape;282;g24434c9c293_7_3"/>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283" name="Google Shape;283;g24434c9c293_7_3"/>
          <p:cNvPicPr preferRelativeResize="0"/>
          <p:nvPr/>
        </p:nvPicPr>
        <p:blipFill rotWithShape="1">
          <a:blip r:embed="rId3">
            <a:alphaModFix/>
          </a:blip>
          <a:srcRect b="0" l="0" r="0" t="7424"/>
          <a:stretch/>
        </p:blipFill>
        <p:spPr>
          <a:xfrm>
            <a:off x="429775" y="1495975"/>
            <a:ext cx="10260624" cy="489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443b90266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Complexity Analysis of ERCNS</a:t>
            </a:r>
            <a:endParaRPr/>
          </a:p>
        </p:txBody>
      </p:sp>
      <p:sp>
        <p:nvSpPr>
          <p:cNvPr id="290" name="Google Shape;290;g2443b90266a_0_0"/>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291" name="Google Shape;291;g2443b90266a_0_0"/>
          <p:cNvPicPr preferRelativeResize="0"/>
          <p:nvPr/>
        </p:nvPicPr>
        <p:blipFill>
          <a:blip r:embed="rId3">
            <a:alphaModFix/>
          </a:blip>
          <a:stretch>
            <a:fillRect/>
          </a:stretch>
        </p:blipFill>
        <p:spPr>
          <a:xfrm>
            <a:off x="4217463" y="2385525"/>
            <a:ext cx="3757075" cy="621575"/>
          </a:xfrm>
          <a:prstGeom prst="rect">
            <a:avLst/>
          </a:prstGeom>
          <a:noFill/>
          <a:ln>
            <a:noFill/>
          </a:ln>
        </p:spPr>
      </p:pic>
      <p:sp>
        <p:nvSpPr>
          <p:cNvPr id="292" name="Google Shape;292;g2443b90266a_0_0"/>
          <p:cNvSpPr txBox="1"/>
          <p:nvPr/>
        </p:nvSpPr>
        <p:spPr>
          <a:xfrm>
            <a:off x="4483075" y="3282550"/>
            <a:ext cx="4480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e : Number of edges</a:t>
            </a:r>
            <a:endParaRPr sz="1800"/>
          </a:p>
          <a:p>
            <a:pPr indent="0" lvl="0" marL="0" rtl="0" algn="l">
              <a:spcBef>
                <a:spcPts val="0"/>
              </a:spcBef>
              <a:spcAft>
                <a:spcPts val="0"/>
              </a:spcAft>
              <a:buNone/>
            </a:pPr>
            <a:r>
              <a:rPr lang="en-US" sz="1800"/>
              <a:t>n : Number of nodes</a:t>
            </a:r>
            <a:br>
              <a:rPr lang="en-US" sz="1800"/>
            </a:br>
            <a:r>
              <a:rPr lang="en-US" sz="1800"/>
              <a:t>I : The number of iterations (parameter)</a:t>
            </a:r>
            <a:br>
              <a:rPr lang="en-US" sz="1800"/>
            </a:br>
            <a:r>
              <a:rPr lang="en-US" sz="1800"/>
              <a:t>M : Average degree of nodes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68e8e64085_0_731"/>
          <p:cNvSpPr txBox="1"/>
          <p:nvPr>
            <p:ph type="title"/>
          </p:nvPr>
        </p:nvSpPr>
        <p:spPr>
          <a:xfrm>
            <a:off x="328175" y="1333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Progress and Roadmap</a:t>
            </a:r>
            <a:endParaRPr/>
          </a:p>
        </p:txBody>
      </p:sp>
      <p:sp>
        <p:nvSpPr>
          <p:cNvPr id="299" name="Google Shape;299;g168e8e64085_0_731"/>
          <p:cNvSpPr/>
          <p:nvPr/>
        </p:nvSpPr>
        <p:spPr>
          <a:xfrm rot="-985170">
            <a:off x="6294064" y="3408740"/>
            <a:ext cx="1489026" cy="77268"/>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AA84F"/>
              </a:solidFill>
              <a:highlight>
                <a:srgbClr val="0B7140"/>
              </a:highlight>
              <a:latin typeface="Arial"/>
              <a:ea typeface="Arial"/>
              <a:cs typeface="Arial"/>
              <a:sym typeface="Arial"/>
            </a:endParaRPr>
          </a:p>
        </p:txBody>
      </p:sp>
      <p:sp>
        <p:nvSpPr>
          <p:cNvPr id="300" name="Google Shape;300;g168e8e64085_0_731"/>
          <p:cNvSpPr/>
          <p:nvPr/>
        </p:nvSpPr>
        <p:spPr>
          <a:xfrm flipH="1" rot="985170">
            <a:off x="4920071" y="3408740"/>
            <a:ext cx="1489026" cy="77268"/>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68e8e64085_0_731"/>
          <p:cNvSpPr/>
          <p:nvPr/>
        </p:nvSpPr>
        <p:spPr>
          <a:xfrm rot="-985170">
            <a:off x="3556509" y="3408740"/>
            <a:ext cx="1489026" cy="77268"/>
          </a:xfrm>
          <a:prstGeom prst="roundRect">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68e8e64085_0_731"/>
          <p:cNvSpPr/>
          <p:nvPr/>
        </p:nvSpPr>
        <p:spPr>
          <a:xfrm flipH="1" rot="985170">
            <a:off x="2182502" y="3408740"/>
            <a:ext cx="1489026" cy="77268"/>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68e8e64085_0_731"/>
          <p:cNvSpPr/>
          <p:nvPr/>
        </p:nvSpPr>
        <p:spPr>
          <a:xfrm rot="-985170">
            <a:off x="818940" y="3408740"/>
            <a:ext cx="1489026" cy="77268"/>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4" name="Google Shape;304;g168e8e64085_0_731"/>
          <p:cNvGrpSpPr/>
          <p:nvPr/>
        </p:nvGrpSpPr>
        <p:grpSpPr>
          <a:xfrm>
            <a:off x="2481941" y="3489765"/>
            <a:ext cx="2283543" cy="1640912"/>
            <a:chOff x="2114740" y="2543425"/>
            <a:chExt cx="1712700" cy="1230715"/>
          </a:xfrm>
        </p:grpSpPr>
        <p:sp>
          <p:nvSpPr>
            <p:cNvPr id="305" name="Google Shape;305;g168e8e64085_0_731"/>
            <p:cNvSpPr txBox="1"/>
            <p:nvPr/>
          </p:nvSpPr>
          <p:spPr>
            <a:xfrm>
              <a:off x="2622642" y="2737212"/>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06" name="Google Shape;306;g168e8e64085_0_731"/>
            <p:cNvSpPr/>
            <p:nvPr/>
          </p:nvSpPr>
          <p:spPr>
            <a:xfrm rot="-1789476">
              <a:off x="2888080" y="2572699"/>
              <a:ext cx="160451" cy="160451"/>
            </a:xfrm>
            <a:prstGeom prst="ellipse">
              <a:avLst/>
            </a:prstGeom>
            <a:solidFill>
              <a:srgbClr val="FFFFFF"/>
            </a:solidFill>
            <a:ln cap="flat" cmpd="sng" w="38100">
              <a:solidFill>
                <a:srgbClr val="0B714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68e8e64085_0_731"/>
            <p:cNvSpPr/>
            <p:nvPr/>
          </p:nvSpPr>
          <p:spPr>
            <a:xfrm>
              <a:off x="2114740" y="3070640"/>
              <a:ext cx="1712700" cy="703500"/>
            </a:xfrm>
            <a:prstGeom prst="roundRect">
              <a:avLst>
                <a:gd fmla="val 4485"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08" name="Google Shape;308;g168e8e64085_0_731"/>
            <p:cNvSpPr txBox="1"/>
            <p:nvPr/>
          </p:nvSpPr>
          <p:spPr>
            <a:xfrm>
              <a:off x="2158990" y="3107840"/>
              <a:ext cx="1624200" cy="624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lt1"/>
                  </a:solidFill>
                  <a:latin typeface="Arial"/>
                  <a:ea typeface="Arial"/>
                  <a:cs typeface="Arial"/>
                  <a:sym typeface="Arial"/>
                </a:rPr>
                <a:t>Implementation of FSLD in python</a:t>
              </a:r>
              <a:endParaRPr b="0" i="0" sz="14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2100"/>
                </a:spcAft>
                <a:buClr>
                  <a:srgbClr val="000000"/>
                </a:buClr>
                <a:buSzPts val="1100"/>
                <a:buFont typeface="Arial"/>
                <a:buNone/>
              </a:pPr>
              <a:r>
                <a:t/>
              </a:r>
              <a:endParaRPr b="0" i="0" sz="1100" u="none" cap="none" strike="noStrike">
                <a:solidFill>
                  <a:srgbClr val="FFFFFF"/>
                </a:solidFill>
                <a:latin typeface="Roboto"/>
                <a:ea typeface="Roboto"/>
                <a:cs typeface="Roboto"/>
                <a:sym typeface="Roboto"/>
              </a:endParaRPr>
            </a:p>
          </p:txBody>
        </p:sp>
        <p:sp>
          <p:nvSpPr>
            <p:cNvPr id="309" name="Google Shape;309;g168e8e64085_0_731"/>
            <p:cNvSpPr/>
            <p:nvPr/>
          </p:nvSpPr>
          <p:spPr>
            <a:xfrm>
              <a:off x="2926090" y="3005991"/>
              <a:ext cx="90000" cy="67500"/>
            </a:xfrm>
            <a:prstGeom prst="triangle">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g168e8e64085_0_731"/>
          <p:cNvGrpSpPr/>
          <p:nvPr/>
        </p:nvGrpSpPr>
        <p:grpSpPr>
          <a:xfrm>
            <a:off x="5215740" y="3489765"/>
            <a:ext cx="2283543" cy="1640912"/>
            <a:chOff x="4165140" y="2543425"/>
            <a:chExt cx="1712700" cy="1230715"/>
          </a:xfrm>
        </p:grpSpPr>
        <p:sp>
          <p:nvSpPr>
            <p:cNvPr id="311" name="Google Shape;311;g168e8e64085_0_731"/>
            <p:cNvSpPr/>
            <p:nvPr/>
          </p:nvSpPr>
          <p:spPr>
            <a:xfrm rot="-1789476">
              <a:off x="494125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68e8e64085_0_731"/>
            <p:cNvSpPr txBox="1"/>
            <p:nvPr/>
          </p:nvSpPr>
          <p:spPr>
            <a:xfrm>
              <a:off x="4665129" y="2737212"/>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5E5E5E"/>
                </a:solidFill>
                <a:latin typeface="Roboto"/>
                <a:ea typeface="Roboto"/>
                <a:cs typeface="Roboto"/>
                <a:sym typeface="Roboto"/>
              </a:endParaRPr>
            </a:p>
          </p:txBody>
        </p:sp>
        <p:sp>
          <p:nvSpPr>
            <p:cNvPr id="313" name="Google Shape;313;g168e8e64085_0_731"/>
            <p:cNvSpPr/>
            <p:nvPr/>
          </p:nvSpPr>
          <p:spPr>
            <a:xfrm>
              <a:off x="4165140" y="3070640"/>
              <a:ext cx="1712700" cy="703500"/>
            </a:xfrm>
            <a:prstGeom prst="roundRect">
              <a:avLst>
                <a:gd fmla="val 4485"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4" name="Google Shape;314;g168e8e64085_0_731"/>
            <p:cNvSpPr txBox="1"/>
            <p:nvPr/>
          </p:nvSpPr>
          <p:spPr>
            <a:xfrm>
              <a:off x="4209390" y="3107840"/>
              <a:ext cx="1624200" cy="6246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400"/>
                <a:buFont typeface="Arial"/>
                <a:buNone/>
              </a:pPr>
              <a:r>
                <a:rPr b="0" i="0" lang="en-US" sz="1400" u="none" cap="none" strike="noStrike">
                  <a:solidFill>
                    <a:srgbClr val="5E5E5E"/>
                  </a:solidFill>
                  <a:latin typeface="Roboto"/>
                  <a:ea typeface="Roboto"/>
                  <a:cs typeface="Roboto"/>
                  <a:sym typeface="Roboto"/>
                </a:rPr>
                <a:t>Implementation of 3rd paper</a:t>
              </a:r>
              <a:endParaRPr b="0" i="0" sz="1400" u="none" cap="none" strike="noStrike">
                <a:solidFill>
                  <a:srgbClr val="5E5E5E"/>
                </a:solidFill>
                <a:latin typeface="Arial"/>
                <a:ea typeface="Arial"/>
                <a:cs typeface="Arial"/>
                <a:sym typeface="Arial"/>
              </a:endParaRPr>
            </a:p>
          </p:txBody>
        </p:sp>
        <p:sp>
          <p:nvSpPr>
            <p:cNvPr id="315" name="Google Shape;315;g168e8e64085_0_731"/>
            <p:cNvSpPr/>
            <p:nvPr/>
          </p:nvSpPr>
          <p:spPr>
            <a:xfrm>
              <a:off x="4976490" y="3005991"/>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g168e8e64085_0_731"/>
          <p:cNvGrpSpPr/>
          <p:nvPr/>
        </p:nvGrpSpPr>
        <p:grpSpPr>
          <a:xfrm>
            <a:off x="1098850" y="1727335"/>
            <a:ext cx="2283543" cy="1662294"/>
            <a:chOff x="1072790" y="1221570"/>
            <a:chExt cx="1712700" cy="1246752"/>
          </a:xfrm>
        </p:grpSpPr>
        <p:sp>
          <p:nvSpPr>
            <p:cNvPr id="317" name="Google Shape;317;g168e8e64085_0_731"/>
            <p:cNvSpPr/>
            <p:nvPr/>
          </p:nvSpPr>
          <p:spPr>
            <a:xfrm>
              <a:off x="1072790" y="1221570"/>
              <a:ext cx="1712700" cy="703500"/>
            </a:xfrm>
            <a:prstGeom prst="roundRect">
              <a:avLst>
                <a:gd fmla="val 4485"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8" name="Google Shape;318;g168e8e64085_0_731"/>
            <p:cNvSpPr txBox="1"/>
            <p:nvPr/>
          </p:nvSpPr>
          <p:spPr>
            <a:xfrm>
              <a:off x="1579860"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19" name="Google Shape;319;g168e8e64085_0_731"/>
            <p:cNvSpPr/>
            <p:nvPr/>
          </p:nvSpPr>
          <p:spPr>
            <a:xfrm rot="10800000">
              <a:off x="1884115" y="1920663"/>
              <a:ext cx="90000" cy="67500"/>
            </a:xfrm>
            <a:prstGeom prst="triangle">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68e8e64085_0_731"/>
            <p:cNvSpPr txBox="1"/>
            <p:nvPr/>
          </p:nvSpPr>
          <p:spPr>
            <a:xfrm>
              <a:off x="1117040" y="1258770"/>
              <a:ext cx="1624200" cy="624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lt1"/>
                  </a:solidFill>
                  <a:latin typeface="Arial"/>
                  <a:ea typeface="Arial"/>
                  <a:cs typeface="Arial"/>
                  <a:sym typeface="Arial"/>
                </a:rPr>
                <a:t>Understanding Community Detection and its core concepts</a:t>
              </a:r>
              <a:endParaRPr b="0" i="0" sz="14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2100"/>
                </a:spcAft>
                <a:buClr>
                  <a:srgbClr val="000000"/>
                </a:buClr>
                <a:buSzPts val="1100"/>
                <a:buFont typeface="Arial"/>
                <a:buNone/>
              </a:pPr>
              <a:r>
                <a:t/>
              </a:r>
              <a:endParaRPr b="0" i="0" sz="1100" u="none" cap="none" strike="noStrike">
                <a:solidFill>
                  <a:srgbClr val="FFFFFF"/>
                </a:solidFill>
                <a:latin typeface="Roboto"/>
                <a:ea typeface="Roboto"/>
                <a:cs typeface="Roboto"/>
                <a:sym typeface="Roboto"/>
              </a:endParaRPr>
            </a:p>
          </p:txBody>
        </p:sp>
        <p:sp>
          <p:nvSpPr>
            <p:cNvPr id="321" name="Google Shape;321;g168e8e64085_0_731"/>
            <p:cNvSpPr/>
            <p:nvPr/>
          </p:nvSpPr>
          <p:spPr>
            <a:xfrm rot="-1789476">
              <a:off x="1846080" y="2278597"/>
              <a:ext cx="160451" cy="160451"/>
            </a:xfrm>
            <a:prstGeom prst="ellipse">
              <a:avLst/>
            </a:prstGeom>
            <a:solidFill>
              <a:srgbClr val="FFFFFF"/>
            </a:solidFill>
            <a:ln cap="flat" cmpd="sng" w="38100">
              <a:solidFill>
                <a:srgbClr val="0B714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 name="Google Shape;322;g168e8e64085_0_731"/>
          <p:cNvGrpSpPr/>
          <p:nvPr/>
        </p:nvGrpSpPr>
        <p:grpSpPr>
          <a:xfrm>
            <a:off x="5215749" y="2659437"/>
            <a:ext cx="2990571" cy="2451175"/>
            <a:chOff x="4175697" y="1920663"/>
            <a:chExt cx="2242984" cy="1838427"/>
          </a:xfrm>
        </p:grpSpPr>
        <p:sp>
          <p:nvSpPr>
            <p:cNvPr id="323" name="Google Shape;323;g168e8e64085_0_731"/>
            <p:cNvSpPr txBox="1"/>
            <p:nvPr/>
          </p:nvSpPr>
          <p:spPr>
            <a:xfrm>
              <a:off x="5721781"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5E5E5E"/>
                </a:solidFill>
                <a:latin typeface="Roboto"/>
                <a:ea typeface="Roboto"/>
                <a:cs typeface="Roboto"/>
                <a:sym typeface="Roboto"/>
              </a:endParaRPr>
            </a:p>
          </p:txBody>
        </p:sp>
        <p:sp>
          <p:nvSpPr>
            <p:cNvPr id="324" name="Google Shape;324;g168e8e64085_0_731"/>
            <p:cNvSpPr/>
            <p:nvPr/>
          </p:nvSpPr>
          <p:spPr>
            <a:xfrm>
              <a:off x="4175697" y="3055590"/>
              <a:ext cx="1712700" cy="703500"/>
            </a:xfrm>
            <a:prstGeom prst="roundRect">
              <a:avLst>
                <a:gd fmla="val 4485"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1100"/>
                <a:buFont typeface="Arial"/>
                <a:buNone/>
              </a:pPr>
              <a:r>
                <a:rPr b="0" i="0" lang="en-US" sz="1400" u="none" cap="none" strike="noStrike">
                  <a:solidFill>
                    <a:schemeClr val="lt1"/>
                  </a:solidFill>
                  <a:latin typeface="Roboto"/>
                  <a:ea typeface="Roboto"/>
                  <a:cs typeface="Roboto"/>
                  <a:sym typeface="Roboto"/>
                </a:rPr>
                <a:t>Implementation of APAL algorithm</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210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25" name="Google Shape;325;g168e8e64085_0_731"/>
            <p:cNvSpPr/>
            <p:nvPr/>
          </p:nvSpPr>
          <p:spPr>
            <a:xfrm rot="10800000">
              <a:off x="6012570" y="1920663"/>
              <a:ext cx="90000" cy="67500"/>
            </a:xfrm>
            <a:prstGeom prst="triangle">
              <a:avLst>
                <a:gd fmla="val 50000" name="adj"/>
              </a:avLst>
            </a:prstGeom>
            <a:solidFill>
              <a:srgbClr val="D9D9D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g168e8e64085_0_731"/>
          <p:cNvSpPr/>
          <p:nvPr/>
        </p:nvSpPr>
        <p:spPr>
          <a:xfrm rot="-984958">
            <a:off x="3706194" y="3378304"/>
            <a:ext cx="1284461" cy="87901"/>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7" name="Google Shape;327;g168e8e64085_0_731"/>
          <p:cNvGrpSpPr/>
          <p:nvPr/>
        </p:nvGrpSpPr>
        <p:grpSpPr>
          <a:xfrm>
            <a:off x="3841025" y="1727335"/>
            <a:ext cx="2283543" cy="1662294"/>
            <a:chOff x="1072790" y="1221570"/>
            <a:chExt cx="1712700" cy="1246752"/>
          </a:xfrm>
        </p:grpSpPr>
        <p:sp>
          <p:nvSpPr>
            <p:cNvPr id="328" name="Google Shape;328;g168e8e64085_0_731"/>
            <p:cNvSpPr/>
            <p:nvPr/>
          </p:nvSpPr>
          <p:spPr>
            <a:xfrm>
              <a:off x="1072790" y="1221570"/>
              <a:ext cx="1712700" cy="703500"/>
            </a:xfrm>
            <a:prstGeom prst="roundRect">
              <a:avLst>
                <a:gd fmla="val 4485"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29" name="Google Shape;329;g168e8e64085_0_731"/>
            <p:cNvSpPr txBox="1"/>
            <p:nvPr/>
          </p:nvSpPr>
          <p:spPr>
            <a:xfrm>
              <a:off x="1579860"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30" name="Google Shape;330;g168e8e64085_0_731"/>
            <p:cNvSpPr/>
            <p:nvPr/>
          </p:nvSpPr>
          <p:spPr>
            <a:xfrm rot="10800000">
              <a:off x="1884115" y="1920663"/>
              <a:ext cx="90000" cy="67500"/>
            </a:xfrm>
            <a:prstGeom prst="triangle">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68e8e64085_0_731"/>
            <p:cNvSpPr txBox="1"/>
            <p:nvPr/>
          </p:nvSpPr>
          <p:spPr>
            <a:xfrm>
              <a:off x="1117040" y="1258770"/>
              <a:ext cx="1624200" cy="624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Implementation of LBLD and DCC in python</a:t>
              </a:r>
              <a:endParaRPr b="0" i="0" sz="14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2100"/>
                </a:spcAft>
                <a:buClr>
                  <a:srgbClr val="000000"/>
                </a:buClr>
                <a:buSzPts val="1100"/>
                <a:buFont typeface="Arial"/>
                <a:buNone/>
              </a:pPr>
              <a:r>
                <a:t/>
              </a:r>
              <a:endParaRPr b="0" i="0" sz="1100" u="none" cap="none" strike="noStrike">
                <a:solidFill>
                  <a:srgbClr val="FFFFFF"/>
                </a:solidFill>
                <a:latin typeface="Roboto"/>
                <a:ea typeface="Roboto"/>
                <a:cs typeface="Roboto"/>
                <a:sym typeface="Roboto"/>
              </a:endParaRPr>
            </a:p>
          </p:txBody>
        </p:sp>
        <p:sp>
          <p:nvSpPr>
            <p:cNvPr id="332" name="Google Shape;332;g168e8e64085_0_731"/>
            <p:cNvSpPr/>
            <p:nvPr/>
          </p:nvSpPr>
          <p:spPr>
            <a:xfrm rot="-1789476">
              <a:off x="1846080" y="2278597"/>
              <a:ext cx="160451" cy="160451"/>
            </a:xfrm>
            <a:prstGeom prst="ellipse">
              <a:avLst/>
            </a:prstGeom>
            <a:solidFill>
              <a:srgbClr val="FFFFFF"/>
            </a:solidFill>
            <a:ln cap="flat" cmpd="sng" w="38100">
              <a:solidFill>
                <a:srgbClr val="0B714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g168e8e64085_0_731"/>
          <p:cNvSpPr txBox="1"/>
          <p:nvPr/>
        </p:nvSpPr>
        <p:spPr>
          <a:xfrm>
            <a:off x="7763677" y="3021516"/>
            <a:ext cx="929100" cy="3681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34" name="Google Shape;334;g168e8e64085_0_731"/>
          <p:cNvSpPr txBox="1"/>
          <p:nvPr/>
        </p:nvSpPr>
        <p:spPr>
          <a:xfrm>
            <a:off x="-3417075" y="2946300"/>
            <a:ext cx="30000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grpSp>
        <p:nvGrpSpPr>
          <p:cNvPr id="335" name="Google Shape;335;g168e8e64085_0_731"/>
          <p:cNvGrpSpPr/>
          <p:nvPr/>
        </p:nvGrpSpPr>
        <p:grpSpPr>
          <a:xfrm>
            <a:off x="6583200" y="1727335"/>
            <a:ext cx="2283543" cy="1662294"/>
            <a:chOff x="1072790" y="1221570"/>
            <a:chExt cx="1712700" cy="1246752"/>
          </a:xfrm>
        </p:grpSpPr>
        <p:sp>
          <p:nvSpPr>
            <p:cNvPr id="336" name="Google Shape;336;g168e8e64085_0_731"/>
            <p:cNvSpPr/>
            <p:nvPr/>
          </p:nvSpPr>
          <p:spPr>
            <a:xfrm>
              <a:off x="1072790" y="1221570"/>
              <a:ext cx="1712700" cy="703500"/>
            </a:xfrm>
            <a:prstGeom prst="roundRect">
              <a:avLst>
                <a:gd fmla="val 4485"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37" name="Google Shape;337;g168e8e64085_0_731"/>
            <p:cNvSpPr txBox="1"/>
            <p:nvPr/>
          </p:nvSpPr>
          <p:spPr>
            <a:xfrm>
              <a:off x="1579860"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38" name="Google Shape;338;g168e8e64085_0_731"/>
            <p:cNvSpPr/>
            <p:nvPr/>
          </p:nvSpPr>
          <p:spPr>
            <a:xfrm rot="10800000">
              <a:off x="1884115" y="1920663"/>
              <a:ext cx="90000" cy="67500"/>
            </a:xfrm>
            <a:prstGeom prst="triangle">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68e8e64085_0_731"/>
            <p:cNvSpPr txBox="1"/>
            <p:nvPr/>
          </p:nvSpPr>
          <p:spPr>
            <a:xfrm>
              <a:off x="1117040" y="1258770"/>
              <a:ext cx="1624200" cy="6246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Implementation of LPANNI algorithm in python</a:t>
              </a:r>
              <a:endParaRPr b="0" i="0" sz="14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2100"/>
                </a:spcAft>
                <a:buClr>
                  <a:srgbClr val="000000"/>
                </a:buClr>
                <a:buSzPts val="1100"/>
                <a:buFont typeface="Arial"/>
                <a:buNone/>
              </a:pPr>
              <a:r>
                <a:t/>
              </a:r>
              <a:endParaRPr b="0" i="0" sz="1100" u="none" cap="none" strike="noStrike">
                <a:solidFill>
                  <a:srgbClr val="FFFFFF"/>
                </a:solidFill>
                <a:latin typeface="Roboto"/>
                <a:ea typeface="Roboto"/>
                <a:cs typeface="Roboto"/>
                <a:sym typeface="Roboto"/>
              </a:endParaRPr>
            </a:p>
          </p:txBody>
        </p:sp>
        <p:sp>
          <p:nvSpPr>
            <p:cNvPr id="340" name="Google Shape;340;g168e8e64085_0_731"/>
            <p:cNvSpPr/>
            <p:nvPr/>
          </p:nvSpPr>
          <p:spPr>
            <a:xfrm rot="-1789476">
              <a:off x="1846080" y="2278597"/>
              <a:ext cx="160451" cy="160451"/>
            </a:xfrm>
            <a:prstGeom prst="ellipse">
              <a:avLst/>
            </a:prstGeom>
            <a:solidFill>
              <a:srgbClr val="FFFFFF"/>
            </a:solidFill>
            <a:ln cap="flat" cmpd="sng" w="38100">
              <a:solidFill>
                <a:srgbClr val="0B714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g168e8e64085_0_731"/>
          <p:cNvGrpSpPr/>
          <p:nvPr/>
        </p:nvGrpSpPr>
        <p:grpSpPr>
          <a:xfrm>
            <a:off x="8206316" y="3489765"/>
            <a:ext cx="2283543" cy="1640912"/>
            <a:chOff x="2114740" y="2543425"/>
            <a:chExt cx="1712700" cy="1230715"/>
          </a:xfrm>
        </p:grpSpPr>
        <p:sp>
          <p:nvSpPr>
            <p:cNvPr id="342" name="Google Shape;342;g168e8e64085_0_731"/>
            <p:cNvSpPr txBox="1"/>
            <p:nvPr/>
          </p:nvSpPr>
          <p:spPr>
            <a:xfrm>
              <a:off x="2622642" y="2737212"/>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43" name="Google Shape;343;g168e8e64085_0_731"/>
            <p:cNvSpPr/>
            <p:nvPr/>
          </p:nvSpPr>
          <p:spPr>
            <a:xfrm rot="-1789476">
              <a:off x="2888080" y="2572699"/>
              <a:ext cx="160451" cy="160451"/>
            </a:xfrm>
            <a:prstGeom prst="ellipse">
              <a:avLst/>
            </a:prstGeom>
            <a:solidFill>
              <a:srgbClr val="FFFFFF"/>
            </a:solidFill>
            <a:ln cap="flat" cmpd="sng" w="38100">
              <a:solidFill>
                <a:srgbClr val="0B714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68e8e64085_0_731"/>
            <p:cNvSpPr/>
            <p:nvPr/>
          </p:nvSpPr>
          <p:spPr>
            <a:xfrm>
              <a:off x="2114740" y="3070640"/>
              <a:ext cx="1712700" cy="703500"/>
            </a:xfrm>
            <a:prstGeom prst="roundRect">
              <a:avLst>
                <a:gd fmla="val 4485"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45" name="Google Shape;345;g168e8e64085_0_731"/>
            <p:cNvSpPr txBox="1"/>
            <p:nvPr/>
          </p:nvSpPr>
          <p:spPr>
            <a:xfrm>
              <a:off x="2158990" y="3110081"/>
              <a:ext cx="1624200" cy="624600"/>
            </a:xfrm>
            <a:prstGeom prst="rect">
              <a:avLst/>
            </a:prstGeom>
            <a:solidFill>
              <a:srgbClr val="0B7140"/>
            </a:solid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400"/>
                <a:buFont typeface="Arial"/>
                <a:buNone/>
              </a:pPr>
              <a:r>
                <a:rPr b="0" i="0" lang="en-US" sz="1400" u="none" cap="none" strike="noStrike">
                  <a:solidFill>
                    <a:schemeClr val="lt1"/>
                  </a:solidFill>
                  <a:latin typeface="Arial"/>
                  <a:ea typeface="Arial"/>
                  <a:cs typeface="Arial"/>
                  <a:sym typeface="Arial"/>
                </a:rPr>
                <a:t>Development of a novel algorithm for community detection</a:t>
              </a:r>
              <a:endParaRPr b="0" i="0" sz="1100" u="none" cap="none" strike="noStrike">
                <a:solidFill>
                  <a:schemeClr val="lt1"/>
                </a:solidFill>
                <a:latin typeface="Roboto"/>
                <a:ea typeface="Roboto"/>
                <a:cs typeface="Roboto"/>
                <a:sym typeface="Roboto"/>
              </a:endParaRPr>
            </a:p>
          </p:txBody>
        </p:sp>
        <p:sp>
          <p:nvSpPr>
            <p:cNvPr id="346" name="Google Shape;346;g168e8e64085_0_731"/>
            <p:cNvSpPr/>
            <p:nvPr/>
          </p:nvSpPr>
          <p:spPr>
            <a:xfrm>
              <a:off x="2926090" y="3005991"/>
              <a:ext cx="90000" cy="67500"/>
            </a:xfrm>
            <a:prstGeom prst="triangl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g168e8e64085_0_731"/>
          <p:cNvSpPr/>
          <p:nvPr/>
        </p:nvSpPr>
        <p:spPr>
          <a:xfrm flipH="1" rot="985170">
            <a:off x="7802238" y="3408735"/>
            <a:ext cx="1489026" cy="77929"/>
          </a:xfrm>
          <a:prstGeom prst="roundRect">
            <a:avLst>
              <a:gd fmla="val 50000" name="adj"/>
            </a:avLst>
          </a:prstGeom>
          <a:solidFill>
            <a:srgbClr val="9E9E9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g168e8e64085_0_731"/>
          <p:cNvGrpSpPr/>
          <p:nvPr/>
        </p:nvGrpSpPr>
        <p:grpSpPr>
          <a:xfrm>
            <a:off x="9593719" y="1727322"/>
            <a:ext cx="2086960" cy="1662294"/>
            <a:chOff x="1072790" y="1221570"/>
            <a:chExt cx="1723763" cy="1246752"/>
          </a:xfrm>
        </p:grpSpPr>
        <p:sp>
          <p:nvSpPr>
            <p:cNvPr id="349" name="Google Shape;349;g168e8e64085_0_731"/>
            <p:cNvSpPr/>
            <p:nvPr/>
          </p:nvSpPr>
          <p:spPr>
            <a:xfrm>
              <a:off x="1072790" y="1221570"/>
              <a:ext cx="1712700" cy="703500"/>
            </a:xfrm>
            <a:prstGeom prst="roundRect">
              <a:avLst>
                <a:gd fmla="val 4485"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50" name="Google Shape;350;g168e8e64085_0_731"/>
            <p:cNvSpPr txBox="1"/>
            <p:nvPr/>
          </p:nvSpPr>
          <p:spPr>
            <a:xfrm>
              <a:off x="1579860" y="1986924"/>
              <a:ext cx="696900" cy="2760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0"/>
                </a:spcBef>
                <a:spcAft>
                  <a:spcPts val="2100"/>
                </a:spcAft>
                <a:buClr>
                  <a:srgbClr val="000000"/>
                </a:buClr>
                <a:buSzPts val="1100"/>
                <a:buFont typeface="Arial"/>
                <a:buNone/>
              </a:pPr>
              <a:r>
                <a:t/>
              </a:r>
              <a:endParaRPr b="1" i="0" sz="1100" u="none" cap="none" strike="noStrike">
                <a:solidFill>
                  <a:srgbClr val="0B7140"/>
                </a:solidFill>
                <a:latin typeface="Roboto"/>
                <a:ea typeface="Roboto"/>
                <a:cs typeface="Roboto"/>
                <a:sym typeface="Roboto"/>
              </a:endParaRPr>
            </a:p>
          </p:txBody>
        </p:sp>
        <p:sp>
          <p:nvSpPr>
            <p:cNvPr id="351" name="Google Shape;351;g168e8e64085_0_731"/>
            <p:cNvSpPr/>
            <p:nvPr/>
          </p:nvSpPr>
          <p:spPr>
            <a:xfrm rot="10800000">
              <a:off x="1884115" y="1920663"/>
              <a:ext cx="90000" cy="67500"/>
            </a:xfrm>
            <a:prstGeom prst="triangl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68e8e64085_0_731"/>
            <p:cNvSpPr txBox="1"/>
            <p:nvPr/>
          </p:nvSpPr>
          <p:spPr>
            <a:xfrm>
              <a:off x="1083853" y="1230272"/>
              <a:ext cx="1712700" cy="624600"/>
            </a:xfrm>
            <a:prstGeom prst="rect">
              <a:avLst/>
            </a:prstGeom>
            <a:solidFill>
              <a:srgbClr val="0B714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Implementation of </a:t>
              </a:r>
              <a:r>
                <a:rPr lang="en-US">
                  <a:solidFill>
                    <a:schemeClr val="lt1"/>
                  </a:solidFill>
                </a:rPr>
                <a:t>ERCNS</a:t>
              </a:r>
              <a:endParaRPr b="0" i="0" sz="1100" u="none" cap="none" strike="noStrike">
                <a:solidFill>
                  <a:schemeClr val="lt1"/>
                </a:solidFill>
                <a:latin typeface="Roboto"/>
                <a:ea typeface="Roboto"/>
                <a:cs typeface="Roboto"/>
                <a:sym typeface="Roboto"/>
              </a:endParaRPr>
            </a:p>
          </p:txBody>
        </p:sp>
        <p:sp>
          <p:nvSpPr>
            <p:cNvPr id="353" name="Google Shape;353;g168e8e64085_0_731"/>
            <p:cNvSpPr/>
            <p:nvPr/>
          </p:nvSpPr>
          <p:spPr>
            <a:xfrm rot="-1789476">
              <a:off x="1846080" y="2278597"/>
              <a:ext cx="160451" cy="160451"/>
            </a:xfrm>
            <a:prstGeom prst="ellipse">
              <a:avLst/>
            </a:prstGeom>
            <a:solidFill>
              <a:srgbClr val="FFFFFF"/>
            </a:solidFill>
            <a:ln cap="flat" cmpd="sng" w="38100">
              <a:solidFill>
                <a:srgbClr val="0B714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 name="Google Shape;354;g168e8e64085_0_731"/>
          <p:cNvSpPr/>
          <p:nvPr/>
        </p:nvSpPr>
        <p:spPr>
          <a:xfrm rot="-985026">
            <a:off x="9429693" y="3425508"/>
            <a:ext cx="1126216" cy="85141"/>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68e8e64085_0_731"/>
          <p:cNvSpPr/>
          <p:nvPr/>
        </p:nvSpPr>
        <p:spPr>
          <a:xfrm flipH="1" rot="985170">
            <a:off x="7801977" y="3429440"/>
            <a:ext cx="1489026" cy="77268"/>
          </a:xfrm>
          <a:prstGeom prst="roundRect">
            <a:avLst>
              <a:gd fmla="val 50000" name="adj"/>
            </a:avLst>
          </a:prstGeom>
          <a:solidFill>
            <a:srgbClr val="0B714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1"/>
          <p:cNvSpPr txBox="1"/>
          <p:nvPr>
            <p:ph type="title"/>
          </p:nvPr>
        </p:nvSpPr>
        <p:spPr>
          <a:xfrm>
            <a:off x="838200" y="621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References</a:t>
            </a:r>
            <a:br>
              <a:rPr lang="en-US" sz="3200">
                <a:latin typeface="Times New Roman"/>
                <a:ea typeface="Times New Roman"/>
                <a:cs typeface="Times New Roman"/>
                <a:sym typeface="Times New Roman"/>
              </a:rPr>
            </a:br>
            <a:endParaRPr sz="3200"/>
          </a:p>
        </p:txBody>
      </p:sp>
      <p:sp>
        <p:nvSpPr>
          <p:cNvPr id="361" name="Google Shape;361;p11"/>
          <p:cNvSpPr txBox="1"/>
          <p:nvPr>
            <p:ph idx="1" type="body"/>
          </p:nvPr>
        </p:nvSpPr>
        <p:spPr>
          <a:xfrm>
            <a:off x="838200" y="1109375"/>
            <a:ext cx="10745100" cy="5169900"/>
          </a:xfrm>
          <a:prstGeom prst="rect">
            <a:avLst/>
          </a:prstGeom>
          <a:noFill/>
          <a:ln>
            <a:noFill/>
          </a:ln>
        </p:spPr>
        <p:txBody>
          <a:bodyPr anchorCtr="0" anchor="t" bIns="45700" lIns="91425" spcFirstLastPara="1" rIns="91425" wrap="square" tIns="45700">
            <a:noAutofit/>
          </a:bodyPr>
          <a:lstStyle/>
          <a:p>
            <a:pPr indent="-144145" lvl="0" marL="228600" rtl="0" algn="l">
              <a:lnSpc>
                <a:spcPct val="90000"/>
              </a:lnSpc>
              <a:spcBef>
                <a:spcPts val="1000"/>
              </a:spcBef>
              <a:spcAft>
                <a:spcPts val="0"/>
              </a:spcAft>
              <a:buClr>
                <a:schemeClr val="dk1"/>
              </a:buClr>
              <a:buSzPts val="2800"/>
              <a:buNone/>
            </a:pPr>
            <a:r>
              <a:t/>
            </a:r>
            <a:endParaRPr sz="1300">
              <a:solidFill>
                <a:schemeClr val="dk1"/>
              </a:solidFill>
              <a:latin typeface="Times New Roman"/>
              <a:ea typeface="Times New Roman"/>
              <a:cs typeface="Times New Roman"/>
              <a:sym typeface="Times New Roman"/>
            </a:endParaRPr>
          </a:p>
          <a:p>
            <a:pPr indent="0" lvl="0" marL="84455" rtl="0" algn="l">
              <a:lnSpc>
                <a:spcPct val="90000"/>
              </a:lnSpc>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[1] H. Alvari, A. Hajibagheri, and G. Sukthankar, “Community detection in dynamic social networks: A game-theoretic approach,” in Proc.</a:t>
            </a:r>
            <a:r>
              <a:rPr i="1" lang="en-US" sz="1300">
                <a:solidFill>
                  <a:schemeClr val="dk1"/>
                </a:solidFill>
                <a:latin typeface="Times New Roman"/>
                <a:ea typeface="Times New Roman"/>
                <a:cs typeface="Times New Roman"/>
                <a:sym typeface="Times New Roman"/>
              </a:rPr>
              <a:t> IEEE/ACM Int. Conf. Adv. Social Netw. Anal. Mining (ASONAM </a:t>
            </a:r>
            <a:r>
              <a:rPr lang="en-US" sz="1300">
                <a:solidFill>
                  <a:schemeClr val="dk1"/>
                </a:solidFill>
                <a:latin typeface="Times New Roman"/>
                <a:ea typeface="Times New Roman"/>
                <a:cs typeface="Times New Roman"/>
                <a:sym typeface="Times New Roman"/>
              </a:rPr>
              <a:t>), Beijing, China, pp. 101–10,Aug. 2014.</a:t>
            </a:r>
            <a:endParaRPr sz="1300">
              <a:solidFill>
                <a:schemeClr val="dk1"/>
              </a:solidFill>
              <a:latin typeface="Times New Roman"/>
              <a:ea typeface="Times New Roman"/>
              <a:cs typeface="Times New Roman"/>
              <a:sym typeface="Times New Roman"/>
            </a:endParaRPr>
          </a:p>
          <a:p>
            <a:pPr indent="0" lvl="0" marL="84455" rtl="0" algn="l">
              <a:lnSpc>
                <a:spcPct val="90000"/>
              </a:lnSpc>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[2] Y. Zhang, T. Lyu, and Y. Zhang, “Cosine: Community-preserving social network embedding from information diffusion cascades,” in </a:t>
            </a:r>
            <a:r>
              <a:rPr i="1" lang="en-US" sz="1300">
                <a:solidFill>
                  <a:schemeClr val="dk1"/>
                </a:solidFill>
                <a:latin typeface="Times New Roman"/>
                <a:ea typeface="Times New Roman"/>
                <a:cs typeface="Times New Roman"/>
                <a:sym typeface="Times New Roman"/>
              </a:rPr>
              <a:t>Proc. AAAI Conf. Artif. Intell</a:t>
            </a:r>
            <a:r>
              <a:rPr lang="en-US" sz="1300">
                <a:solidFill>
                  <a:schemeClr val="dk1"/>
                </a:solidFill>
                <a:latin typeface="Times New Roman"/>
                <a:ea typeface="Times New Roman"/>
                <a:cs typeface="Times New Roman"/>
                <a:sym typeface="Times New Roman"/>
              </a:rPr>
              <a:t>., vol. 32, no. 1, New Orleans, LA, USA, pp. 2620–2627,Feb. 2017.</a:t>
            </a:r>
            <a:endParaRPr sz="1300">
              <a:solidFill>
                <a:schemeClr val="dk1"/>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 [3] H. Roghani, A. Bouyer,”A Fast Local Balanced Label Diffusion Algorithm for Community Detection in Social Networks”,  </a:t>
            </a:r>
            <a:r>
              <a:rPr i="1" lang="en-US" sz="1300">
                <a:solidFill>
                  <a:schemeClr val="dk1"/>
                </a:solidFill>
                <a:latin typeface="Times New Roman"/>
                <a:ea typeface="Times New Roman"/>
                <a:cs typeface="Times New Roman"/>
                <a:sym typeface="Times New Roman"/>
              </a:rPr>
              <a:t>IEEE Transactions on Knowledge and Data Engineering, </a:t>
            </a:r>
            <a:r>
              <a:rPr lang="en-US" sz="1300">
                <a:solidFill>
                  <a:schemeClr val="dk1"/>
                </a:solidFill>
                <a:latin typeface="Times New Roman"/>
                <a:ea typeface="Times New Roman"/>
                <a:cs typeface="Times New Roman"/>
                <a:sym typeface="Times New Roman"/>
              </a:rPr>
              <a:t>January 2022.</a:t>
            </a:r>
            <a:endParaRPr sz="1300">
              <a:solidFill>
                <a:schemeClr val="dk1"/>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 [4] M. Sattari and K. Zamanifar, “A cascade information diffusion based label propagation algorithm for community detection in dynamic social networks,” J. Comput. Sci., vol. 25, pp. 122–133, Mar. 2018.</a:t>
            </a:r>
            <a:endParaRPr sz="1300">
              <a:solidFill>
                <a:schemeClr val="dk1"/>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 [5] A. Bouyer, K. Azad and A. Rouhi,”A fast community detection algorithm using a local and multi-level label diffusion method in social networks”, </a:t>
            </a:r>
            <a:r>
              <a:rPr i="1" lang="en-US" sz="1300">
                <a:solidFill>
                  <a:schemeClr val="dk1"/>
                </a:solidFill>
                <a:latin typeface="Times New Roman"/>
                <a:ea typeface="Times New Roman"/>
                <a:cs typeface="Times New Roman"/>
                <a:sym typeface="Times New Roman"/>
              </a:rPr>
              <a:t>International Journal of General Systems</a:t>
            </a:r>
            <a:r>
              <a:rPr lang="en-US" sz="1300">
                <a:solidFill>
                  <a:schemeClr val="dk1"/>
                </a:solidFill>
                <a:latin typeface="Times New Roman"/>
                <a:ea typeface="Times New Roman"/>
                <a:cs typeface="Times New Roman"/>
                <a:sym typeface="Times New Roman"/>
              </a:rPr>
              <a:t>, vol. 51, no. 4, pp. 352–385, 2022.</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[6] K. Shen, L. Song, X. Yang, and W. Zhang, “A hierarchical diffusion algorithm for community detection in   social networks,” in </a:t>
            </a:r>
            <a:r>
              <a:rPr i="1" lang="en-US" sz="1300">
                <a:solidFill>
                  <a:schemeClr val="dk1"/>
                </a:solidFill>
                <a:latin typeface="Times New Roman"/>
                <a:ea typeface="Times New Roman"/>
                <a:cs typeface="Times New Roman"/>
                <a:sym typeface="Times New Roman"/>
              </a:rPr>
              <a:t>Proc. Int. Conf. Cyber-Enabled Distrib. Comput. Knowl. Discovery,</a:t>
            </a:r>
            <a:r>
              <a:rPr lang="en-US" sz="1300">
                <a:solidFill>
                  <a:schemeClr val="dk1"/>
                </a:solidFill>
                <a:latin typeface="Times New Roman"/>
                <a:ea typeface="Times New Roman"/>
                <a:cs typeface="Times New Roman"/>
                <a:sym typeface="Times New Roman"/>
              </a:rPr>
              <a:t> Huangshan, China, pp. 276–28, Oct. 2010.</a:t>
            </a:r>
            <a:endParaRPr sz="13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[7] Z. Zhang, J. Wan, M. Zhou, K. Lu, G. Chen, H. Liao,” Information diffusion-aware likelihood maximization optimization for community detection”, </a:t>
            </a:r>
            <a:r>
              <a:rPr i="1" lang="en-US" sz="1300">
                <a:solidFill>
                  <a:schemeClr val="dk1"/>
                </a:solidFill>
                <a:latin typeface="Times New Roman"/>
                <a:ea typeface="Times New Roman"/>
                <a:cs typeface="Times New Roman"/>
                <a:sym typeface="Times New Roman"/>
              </a:rPr>
              <a:t>Information Sciences,</a:t>
            </a:r>
            <a:r>
              <a:rPr lang="en-US" sz="1300">
                <a:solidFill>
                  <a:schemeClr val="dk1"/>
                </a:solidFill>
                <a:latin typeface="Times New Roman"/>
                <a:ea typeface="Times New Roman"/>
                <a:cs typeface="Times New Roman"/>
                <a:sym typeface="Times New Roman"/>
              </a:rPr>
              <a:t> vol.</a:t>
            </a:r>
            <a:r>
              <a:rPr i="1"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602</a:t>
            </a:r>
            <a:r>
              <a:rPr i="1"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pp.</a:t>
            </a:r>
            <a:r>
              <a:rPr i="1"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86-105, 2022.</a:t>
            </a:r>
            <a:endParaRPr sz="13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[8] M. Ramezani, A. Khodadadi, and H. R. Rabiee, “Community detection using diffusion information,” </a:t>
            </a:r>
            <a:r>
              <a:rPr i="1" lang="en-US" sz="1300">
                <a:solidFill>
                  <a:schemeClr val="dk1"/>
                </a:solidFill>
                <a:latin typeface="Times New Roman"/>
                <a:ea typeface="Times New Roman"/>
                <a:cs typeface="Times New Roman"/>
                <a:sym typeface="Times New Roman"/>
              </a:rPr>
              <a:t>ACM Trans. Knowl. Discovery from Data</a:t>
            </a:r>
            <a:r>
              <a:rPr lang="en-US" sz="1300">
                <a:solidFill>
                  <a:schemeClr val="dk1"/>
                </a:solidFill>
                <a:latin typeface="Times New Roman"/>
                <a:ea typeface="Times New Roman"/>
                <a:cs typeface="Times New Roman"/>
                <a:sym typeface="Times New Roman"/>
              </a:rPr>
              <a:t>, vol. 12, no. 2, pp. 1–22, Mar. 2018.</a:t>
            </a:r>
            <a:endParaRPr sz="13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None/>
            </a:pPr>
            <a:r>
              <a:rPr lang="en-US" sz="1300">
                <a:solidFill>
                  <a:schemeClr val="dk1"/>
                </a:solidFill>
                <a:latin typeface="Times New Roman"/>
                <a:ea typeface="Times New Roman"/>
                <a:cs typeface="Times New Roman"/>
                <a:sym typeface="Times New Roman"/>
              </a:rPr>
              <a:t>[9] </a:t>
            </a:r>
            <a:r>
              <a:rPr lang="en-US" sz="1300" u="sng">
                <a:solidFill>
                  <a:srgbClr val="2E2E2E"/>
                </a:solidFill>
                <a:latin typeface="Times New Roman"/>
                <a:ea typeface="Times New Roman"/>
                <a:cs typeface="Times New Roman"/>
                <a:sym typeface="Times New Roman"/>
              </a:rPr>
              <a:t>Osman Doluca,</a:t>
            </a:r>
            <a:r>
              <a:rPr lang="en-US" sz="1300">
                <a:solidFill>
                  <a:srgbClr val="2E2E2E"/>
                </a:solidFill>
                <a:latin typeface="Times New Roman"/>
                <a:ea typeface="Times New Roman"/>
                <a:cs typeface="Times New Roman"/>
                <a:sym typeface="Times New Roman"/>
              </a:rPr>
              <a:t> Kaya Oğuz, “APAL: Adjacency Propagation Algorithm for overlapping community detection in biological networks”, </a:t>
            </a:r>
            <a:r>
              <a:rPr i="1" lang="en-US" sz="1300">
                <a:solidFill>
                  <a:srgbClr val="2E2E2E"/>
                </a:solidFill>
                <a:uFill>
                  <a:noFill/>
                </a:uFill>
                <a:latin typeface="Times New Roman"/>
                <a:ea typeface="Times New Roman"/>
                <a:cs typeface="Times New Roman"/>
                <a:sym typeface="Times New Roman"/>
                <a:hlinkClick r:id="rId3">
                  <a:extLst>
                    <a:ext uri="{A12FA001-AC4F-418D-AE19-62706E023703}">
                      <ahyp:hlinkClr val="tx"/>
                    </a:ext>
                  </a:extLst>
                </a:hlinkClick>
              </a:rPr>
              <a:t>Information Sciences</a:t>
            </a:r>
            <a:r>
              <a:rPr lang="en-US" sz="1300">
                <a:latin typeface="Times New Roman"/>
                <a:ea typeface="Times New Roman"/>
                <a:cs typeface="Times New Roman"/>
                <a:sym typeface="Times New Roman"/>
              </a:rPr>
              <a:t>, v</a:t>
            </a:r>
            <a:r>
              <a:rPr lang="en-US" sz="1300">
                <a:solidFill>
                  <a:srgbClr val="007398"/>
                </a:solidFill>
                <a:uFill>
                  <a:noFill/>
                </a:uFill>
                <a:latin typeface="Times New Roman"/>
                <a:ea typeface="Times New Roman"/>
                <a:cs typeface="Times New Roman"/>
                <a:sym typeface="Times New Roman"/>
                <a:hlinkClick r:id="rId4">
                  <a:extLst>
                    <a:ext uri="{A12FA001-AC4F-418D-AE19-62706E023703}">
                      <ahyp:hlinkClr val="tx"/>
                    </a:ext>
                  </a:extLst>
                </a:hlinkClick>
              </a:rPr>
              <a:t>ol 579</a:t>
            </a:r>
            <a:r>
              <a:rPr lang="en-US" sz="1300">
                <a:solidFill>
                  <a:srgbClr val="2E2E2E"/>
                </a:solidFill>
                <a:latin typeface="Times New Roman"/>
                <a:ea typeface="Times New Roman"/>
                <a:cs typeface="Times New Roman"/>
                <a:sym typeface="Times New Roman"/>
              </a:rPr>
              <a:t>, pp.  574-590, 2021</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68e8e64085_1_5"/>
          <p:cNvSpPr txBox="1"/>
          <p:nvPr>
            <p:ph type="title"/>
          </p:nvPr>
        </p:nvSpPr>
        <p:spPr>
          <a:xfrm>
            <a:off x="-396800" y="6858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References</a:t>
            </a:r>
            <a:endParaRPr/>
          </a:p>
        </p:txBody>
      </p:sp>
      <p:sp>
        <p:nvSpPr>
          <p:cNvPr id="368" name="Google Shape;368;g168e8e64085_1_5"/>
          <p:cNvSpPr txBox="1"/>
          <p:nvPr>
            <p:ph type="title"/>
          </p:nvPr>
        </p:nvSpPr>
        <p:spPr>
          <a:xfrm>
            <a:off x="838200" y="621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References</a:t>
            </a:r>
            <a:br>
              <a:rPr lang="en-US" sz="3200">
                <a:latin typeface="Times New Roman"/>
                <a:ea typeface="Times New Roman"/>
                <a:cs typeface="Times New Roman"/>
                <a:sym typeface="Times New Roman"/>
              </a:rPr>
            </a:br>
            <a:endParaRPr sz="3200"/>
          </a:p>
        </p:txBody>
      </p:sp>
      <p:sp>
        <p:nvSpPr>
          <p:cNvPr id="369" name="Google Shape;369;g168e8e64085_1_5"/>
          <p:cNvSpPr txBox="1"/>
          <p:nvPr>
            <p:ph idx="1" type="body"/>
          </p:nvPr>
        </p:nvSpPr>
        <p:spPr>
          <a:xfrm>
            <a:off x="941300" y="1512800"/>
            <a:ext cx="10641900" cy="4766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600"/>
              </a:spcBef>
              <a:spcAft>
                <a:spcPts val="0"/>
              </a:spcAft>
              <a:buClr>
                <a:schemeClr val="dk1"/>
              </a:buClr>
              <a:buSzPts val="1100"/>
              <a:buNone/>
            </a:pPr>
            <a:r>
              <a:rPr lang="en-US" sz="1300">
                <a:solidFill>
                  <a:srgbClr val="2E2E2E"/>
                </a:solidFill>
                <a:latin typeface="Times New Roman"/>
                <a:ea typeface="Times New Roman"/>
                <a:cs typeface="Times New Roman"/>
                <a:sym typeface="Times New Roman"/>
              </a:rPr>
              <a:t>[10] </a:t>
            </a:r>
            <a:r>
              <a:rPr lang="en-US" sz="1300">
                <a:solidFill>
                  <a:srgbClr val="333333"/>
                </a:solidFill>
                <a:highlight>
                  <a:srgbClr val="FFFFFF"/>
                </a:highlight>
                <a:latin typeface="Times New Roman"/>
                <a:ea typeface="Times New Roman"/>
                <a:cs typeface="Times New Roman"/>
                <a:sym typeface="Times New Roman"/>
              </a:rPr>
              <a:t>M. Lu, Z. Zhang, Z. Qu and Y. Kang, "LPANNI: Overlapping community detection using label propagation in large-scale complex networks", </a:t>
            </a:r>
            <a:r>
              <a:rPr i="1" lang="en-US" sz="1300">
                <a:solidFill>
                  <a:srgbClr val="333333"/>
                </a:solidFill>
                <a:highlight>
                  <a:srgbClr val="FFFFFF"/>
                </a:highlight>
                <a:latin typeface="Times New Roman"/>
                <a:ea typeface="Times New Roman"/>
                <a:cs typeface="Times New Roman"/>
                <a:sym typeface="Times New Roman"/>
              </a:rPr>
              <a:t>IEEE Trans. Knowl. Data Eng.</a:t>
            </a:r>
            <a:r>
              <a:rPr lang="en-US" sz="1300">
                <a:solidFill>
                  <a:srgbClr val="333333"/>
                </a:solidFill>
                <a:highlight>
                  <a:srgbClr val="FFFFFF"/>
                </a:highlight>
                <a:latin typeface="Times New Roman"/>
                <a:ea typeface="Times New Roman"/>
                <a:cs typeface="Times New Roman"/>
                <a:sym typeface="Times New Roman"/>
              </a:rPr>
              <a:t>, vol. 31, no. 9, pp. 1736-1749, Sep. 2019.</a:t>
            </a:r>
            <a:endParaRPr sz="1300">
              <a:solidFill>
                <a:srgbClr val="333333"/>
              </a:solidFill>
              <a:highlight>
                <a:srgbClr val="FFFFFF"/>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rgbClr val="FFFFFF"/>
                </a:highlight>
                <a:latin typeface="Times New Roman"/>
                <a:ea typeface="Times New Roman"/>
                <a:cs typeface="Times New Roman"/>
                <a:sym typeface="Times New Roman"/>
              </a:rPr>
              <a:t>[11] A. Lancichinetti, S. Fortunato, and J. Kert ́esz, “Detecting the overlapping and hierarchical community structure in complex networks,”New journal of physics, vol. 11, no. 3,p. 033015, 2009.</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rgbClr val="FFFFFF"/>
                </a:highlight>
                <a:latin typeface="Times New Roman"/>
                <a:ea typeface="Times New Roman"/>
                <a:cs typeface="Times New Roman"/>
                <a:sym typeface="Times New Roman"/>
              </a:rPr>
              <a:t>[12] M. Jackson and Y. Zenou, Economic analyses of social networks volume I: Theory. Cheltenham, UK: Edward Elgar Publishing, 2013</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[13] J. Xie, B. K. Szymanski, and X. Liu, “Slpa: Uncovering overlapping communities in</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social networks via a speaker-listener interaction dynamic process,” in 2011 ieee 11th</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international conference on data mining workshops, pp. 344–349, IEEE, 2011.</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[14] K. Asmi, D. Lotfi, and M. El Marraki, “Overlapping community detection based on the</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union of all maximum spanning trees,”Library Hi Tech, vol. 38, no. 2, pp. 276–292,</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2020.</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[15] Z. Sun, B. Wang, J. Sheng, Z. Yu, and J. Shao, “Overlapping community detection based</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on information dynamics,” IEEE Access, vol. 6, pp. 70919–70934, 2018.</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[16] A. Ponomarenko, L. Pitsoulis, and M. Shamshetdinov, “Overlapping community detec</a:t>
            </a:r>
            <a:r>
              <a:rPr lang="en-US" sz="1300">
                <a:solidFill>
                  <a:schemeClr val="dk1"/>
                </a:solidFill>
                <a:latin typeface="Times New Roman"/>
                <a:ea typeface="Times New Roman"/>
                <a:cs typeface="Times New Roman"/>
                <a:sym typeface="Times New Roman"/>
              </a:rPr>
              <a:t>t</a:t>
            </a:r>
            <a:r>
              <a:rPr lang="en-US" sz="1300">
                <a:solidFill>
                  <a:schemeClr val="dk1"/>
                </a:solidFill>
                <a:highlight>
                  <a:schemeClr val="lt1"/>
                </a:highlight>
                <a:latin typeface="Times New Roman"/>
                <a:ea typeface="Times New Roman"/>
                <a:cs typeface="Times New Roman"/>
                <a:sym typeface="Times New Roman"/>
              </a:rPr>
              <a:t>ion  in networks based on link partitioning and partitioning around medoids,” Plos one</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vol. 16, no. 8, p. e0255717, 2021.</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[17] A. Hollocou, T. Bonald, and M. Lelarge, “Improving pagerank for local community</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detection,”arXiv preprint arXiv:1610.08722, 2016.</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[18] A. Choumane, A. Awada, and A. Harkous, “Core expansion: a new community detection</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algorithm based on neighborhood overlap,”Social Network Analysis and Mining, vol. 10,</a:t>
            </a:r>
            <a:r>
              <a:rPr lang="en-US" sz="1300">
                <a:solidFill>
                  <a:schemeClr val="dk1"/>
                </a:solidFill>
                <a:latin typeface="Times New Roman"/>
                <a:ea typeface="Times New Roman"/>
                <a:cs typeface="Times New Roman"/>
                <a:sym typeface="Times New Roman"/>
              </a:rPr>
              <a:t> </a:t>
            </a:r>
            <a:r>
              <a:rPr lang="en-US" sz="1300">
                <a:solidFill>
                  <a:schemeClr val="dk1"/>
                </a:solidFill>
                <a:highlight>
                  <a:schemeClr val="lt1"/>
                </a:highlight>
                <a:latin typeface="Times New Roman"/>
                <a:ea typeface="Times New Roman"/>
                <a:cs typeface="Times New Roman"/>
                <a:sym typeface="Times New Roman"/>
              </a:rPr>
              <a:t>pp. 1–11, 2020.</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rPr lang="en-US" sz="1300">
                <a:solidFill>
                  <a:schemeClr val="dk1"/>
                </a:solidFill>
                <a:highlight>
                  <a:schemeClr val="lt1"/>
                </a:highlight>
                <a:latin typeface="Times New Roman"/>
                <a:ea typeface="Times New Roman"/>
                <a:cs typeface="Times New Roman"/>
                <a:sym typeface="Times New Roman"/>
              </a:rPr>
              <a:t>[19] N. Kasoro, S. Kasereka, E. Mayogha, H. T. Vinh, and J. Kinganga, “Percomcv: A hybrid approach of community detection in social networks,” Procedia Computer Science,vol. 151, pp. 45–52, 2019</a:t>
            </a:r>
            <a:endParaRPr sz="1300">
              <a:solidFill>
                <a:schemeClr val="dk1"/>
              </a:solidFill>
              <a:highlight>
                <a:schemeClr val="lt1"/>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sz="1300">
              <a:solidFill>
                <a:schemeClr val="dk1"/>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dk1"/>
              </a:buClr>
              <a:buSzPts val="1100"/>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4434c9c293_0_84"/>
          <p:cNvSpPr txBox="1"/>
          <p:nvPr>
            <p:ph type="title"/>
          </p:nvPr>
        </p:nvSpPr>
        <p:spPr>
          <a:xfrm>
            <a:off x="-396800" y="6858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References</a:t>
            </a:r>
            <a:endParaRPr/>
          </a:p>
        </p:txBody>
      </p:sp>
      <p:sp>
        <p:nvSpPr>
          <p:cNvPr id="376" name="Google Shape;376;g24434c9c293_0_84"/>
          <p:cNvSpPr txBox="1"/>
          <p:nvPr>
            <p:ph type="title"/>
          </p:nvPr>
        </p:nvSpPr>
        <p:spPr>
          <a:xfrm>
            <a:off x="838200" y="621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References</a:t>
            </a:r>
            <a:br>
              <a:rPr lang="en-US" sz="3200">
                <a:latin typeface="Times New Roman"/>
                <a:ea typeface="Times New Roman"/>
                <a:cs typeface="Times New Roman"/>
                <a:sym typeface="Times New Roman"/>
              </a:rPr>
            </a:br>
            <a:endParaRPr sz="3200"/>
          </a:p>
        </p:txBody>
      </p:sp>
      <p:sp>
        <p:nvSpPr>
          <p:cNvPr id="377" name="Google Shape;377;g24434c9c293_0_84"/>
          <p:cNvSpPr txBox="1"/>
          <p:nvPr>
            <p:ph idx="1" type="body"/>
          </p:nvPr>
        </p:nvSpPr>
        <p:spPr>
          <a:xfrm>
            <a:off x="838200" y="1810400"/>
            <a:ext cx="10745100" cy="446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600"/>
              </a:spcBef>
              <a:spcAft>
                <a:spcPts val="0"/>
              </a:spcAft>
              <a:buClr>
                <a:schemeClr val="dk1"/>
              </a:buClr>
              <a:buSzPts val="11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6cd2e888ee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1600"/>
              </a:spcAft>
              <a:buClr>
                <a:schemeClr val="dk1"/>
              </a:buClr>
              <a:buSzPts val="1100"/>
              <a:buFont typeface="Arial"/>
              <a:buNone/>
            </a:pPr>
            <a:r>
              <a:t/>
            </a:r>
            <a:endParaRPr/>
          </a:p>
        </p:txBody>
      </p:sp>
      <p:sp>
        <p:nvSpPr>
          <p:cNvPr id="384" name="Google Shape;384;g16cd2e888ee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1800"/>
              <a:buNone/>
            </a:pPr>
            <a:r>
              <a:t/>
            </a:r>
            <a:endParaRPr sz="5300">
              <a:solidFill>
                <a:schemeClr val="dk1"/>
              </a:solidFill>
            </a:endParaRPr>
          </a:p>
          <a:p>
            <a:pPr indent="0" lvl="0" marL="0" rtl="0" algn="ctr">
              <a:lnSpc>
                <a:spcPct val="90000"/>
              </a:lnSpc>
              <a:spcBef>
                <a:spcPts val="1600"/>
              </a:spcBef>
              <a:spcAft>
                <a:spcPts val="1600"/>
              </a:spcAft>
              <a:buSzPts val="1800"/>
              <a:buNone/>
            </a:pPr>
            <a:r>
              <a:rPr lang="en-US" sz="10600">
                <a:solidFill>
                  <a:schemeClr val="dk1"/>
                </a:solidFill>
              </a:rPr>
              <a:t>Thank You</a:t>
            </a:r>
            <a:endParaRPr sz="10600"/>
          </a:p>
        </p:txBody>
      </p:sp>
      <p:sp>
        <p:nvSpPr>
          <p:cNvPr id="385" name="Google Shape;385;g16cd2e888ee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4382d91d05_3_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sz="3200">
                <a:latin typeface="Times New Roman"/>
                <a:ea typeface="Times New Roman"/>
                <a:cs typeface="Times New Roman"/>
                <a:sym typeface="Times New Roman"/>
              </a:rPr>
              <a:t>What is Community Detection?</a:t>
            </a:r>
            <a:endParaRPr sz="3200"/>
          </a:p>
        </p:txBody>
      </p:sp>
      <p:sp>
        <p:nvSpPr>
          <p:cNvPr id="88" name="Google Shape;88;g24382d91d05_3_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89" name="Google Shape;89;g24382d91d05_3_67"/>
          <p:cNvSpPr txBox="1"/>
          <p:nvPr>
            <p:ph idx="1" type="body"/>
          </p:nvPr>
        </p:nvSpPr>
        <p:spPr>
          <a:xfrm>
            <a:off x="838200" y="16244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200"/>
              <a:buChar char="●"/>
            </a:pPr>
            <a:r>
              <a:rPr b="1" lang="en-US" sz="2200">
                <a:solidFill>
                  <a:schemeClr val="dk1"/>
                </a:solidFill>
                <a:latin typeface="Times New Roman"/>
                <a:ea typeface="Times New Roman"/>
                <a:cs typeface="Times New Roman"/>
                <a:sym typeface="Times New Roman"/>
              </a:rPr>
              <a:t>Community</a:t>
            </a:r>
            <a:r>
              <a:rPr lang="en-US" sz="2200">
                <a:solidFill>
                  <a:schemeClr val="dk1"/>
                </a:solidFill>
                <a:latin typeface="Times New Roman"/>
                <a:ea typeface="Times New Roman"/>
                <a:cs typeface="Times New Roman"/>
                <a:sym typeface="Times New Roman"/>
              </a:rPr>
              <a:t>: group of nodes which have high edge density intra groups and low edge density inter groups in any network.</a:t>
            </a:r>
            <a:endParaRPr sz="2200">
              <a:solidFill>
                <a:schemeClr val="dk1"/>
              </a:solidFill>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228600" lvl="0" marL="228600" rtl="0" algn="l">
              <a:lnSpc>
                <a:spcPct val="90000"/>
              </a:lnSpc>
              <a:spcBef>
                <a:spcPts val="0"/>
              </a:spcBef>
              <a:spcAft>
                <a:spcPts val="0"/>
              </a:spcAft>
              <a:buSzPts val="2200"/>
              <a:buFont typeface="Times New Roman"/>
              <a:buChar char="●"/>
            </a:pPr>
            <a:r>
              <a:rPr b="1" lang="en-US" sz="2200">
                <a:solidFill>
                  <a:schemeClr val="dk1"/>
                </a:solidFill>
                <a:latin typeface="Times New Roman"/>
                <a:ea typeface="Times New Roman"/>
                <a:cs typeface="Times New Roman"/>
                <a:sym typeface="Times New Roman"/>
              </a:rPr>
              <a:t>Community Detection</a:t>
            </a:r>
            <a:r>
              <a:rPr lang="en-US" sz="2200">
                <a:solidFill>
                  <a:schemeClr val="dk1"/>
                </a:solidFill>
                <a:latin typeface="Times New Roman"/>
                <a:ea typeface="Times New Roman"/>
                <a:cs typeface="Times New Roman"/>
                <a:sym typeface="Times New Roman"/>
              </a:rPr>
              <a:t>: in social network is used to analyse the structure of existing communities and identify important nodes inside communities.</a:t>
            </a:r>
            <a:endParaRPr sz="2200">
              <a:solidFill>
                <a:schemeClr val="dk1"/>
              </a:solidFill>
              <a:latin typeface="Times New Roman"/>
              <a:ea typeface="Times New Roman"/>
              <a:cs typeface="Times New Roman"/>
              <a:sym typeface="Times New Roman"/>
            </a:endParaRPr>
          </a:p>
          <a:p>
            <a:pPr indent="-88900" lvl="2" marL="1143000" rtl="0" algn="l">
              <a:lnSpc>
                <a:spcPct val="90000"/>
              </a:lnSpc>
              <a:spcBef>
                <a:spcPts val="500"/>
              </a:spcBef>
              <a:spcAft>
                <a:spcPts val="0"/>
              </a:spcAft>
              <a:buClr>
                <a:schemeClr val="dk1"/>
              </a:buClr>
              <a:buSzPts val="2200"/>
              <a:buNone/>
            </a:pPr>
            <a:r>
              <a:t/>
            </a:r>
            <a:endParaRPr sz="2200">
              <a:solidFill>
                <a:schemeClr val="dk1"/>
              </a:solidFill>
              <a:latin typeface="Times New Roman"/>
              <a:ea typeface="Times New Roman"/>
              <a:cs typeface="Times New Roman"/>
              <a:sym typeface="Times New Roman"/>
            </a:endParaRPr>
          </a:p>
        </p:txBody>
      </p:sp>
      <p:pic>
        <p:nvPicPr>
          <p:cNvPr id="90" name="Google Shape;90;g24382d91d05_3_67"/>
          <p:cNvPicPr preferRelativeResize="0"/>
          <p:nvPr/>
        </p:nvPicPr>
        <p:blipFill>
          <a:blip r:embed="rId3">
            <a:alphaModFix/>
          </a:blip>
          <a:stretch>
            <a:fillRect/>
          </a:stretch>
        </p:blipFill>
        <p:spPr>
          <a:xfrm>
            <a:off x="7369975" y="3137550"/>
            <a:ext cx="4508130" cy="3484524"/>
          </a:xfrm>
          <a:prstGeom prst="rect">
            <a:avLst/>
          </a:prstGeom>
          <a:noFill/>
          <a:ln>
            <a:noFill/>
          </a:ln>
        </p:spPr>
      </p:pic>
      <p:pic>
        <p:nvPicPr>
          <p:cNvPr id="91" name="Google Shape;91;g24382d91d05_3_67"/>
          <p:cNvPicPr preferRelativeResize="0"/>
          <p:nvPr/>
        </p:nvPicPr>
        <p:blipFill>
          <a:blip r:embed="rId4">
            <a:alphaModFix/>
          </a:blip>
          <a:stretch>
            <a:fillRect/>
          </a:stretch>
        </p:blipFill>
        <p:spPr>
          <a:xfrm>
            <a:off x="388050" y="3398663"/>
            <a:ext cx="6419850" cy="2962275"/>
          </a:xfrm>
          <a:prstGeom prst="rect">
            <a:avLst/>
          </a:prstGeom>
          <a:noFill/>
          <a:ln>
            <a:noFill/>
          </a:ln>
        </p:spPr>
      </p:pic>
      <p:sp>
        <p:nvSpPr>
          <p:cNvPr id="92" name="Google Shape;92;g24382d91d05_3_67"/>
          <p:cNvSpPr txBox="1"/>
          <p:nvPr/>
        </p:nvSpPr>
        <p:spPr>
          <a:xfrm>
            <a:off x="2153475" y="6338813"/>
            <a:ext cx="25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  Karate Club Network</a:t>
            </a:r>
            <a:endParaRPr>
              <a:latin typeface="Calibri"/>
              <a:ea typeface="Calibri"/>
              <a:cs typeface="Calibri"/>
              <a:sym typeface="Calibri"/>
            </a:endParaRPr>
          </a:p>
        </p:txBody>
      </p:sp>
      <p:sp>
        <p:nvSpPr>
          <p:cNvPr id="93" name="Google Shape;93;g24382d91d05_3_67"/>
          <p:cNvSpPr txBox="1"/>
          <p:nvPr/>
        </p:nvSpPr>
        <p:spPr>
          <a:xfrm>
            <a:off x="7487475" y="6360950"/>
            <a:ext cx="3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Fig: Communities in Karate Club Network</a:t>
            </a:r>
            <a:endParaRPr>
              <a:latin typeface="Calibri"/>
              <a:ea typeface="Calibri"/>
              <a:cs typeface="Calibri"/>
              <a:sym typeface="Calibri"/>
            </a:endParaRPr>
          </a:p>
        </p:txBody>
      </p:sp>
      <p:cxnSp>
        <p:nvCxnSpPr>
          <p:cNvPr id="94" name="Google Shape;94;g24382d91d05_3_67"/>
          <p:cNvCxnSpPr/>
          <p:nvPr/>
        </p:nvCxnSpPr>
        <p:spPr>
          <a:xfrm>
            <a:off x="4621700" y="5052400"/>
            <a:ext cx="2501400" cy="0"/>
          </a:xfrm>
          <a:prstGeom prst="straightConnector1">
            <a:avLst/>
          </a:prstGeom>
          <a:noFill/>
          <a:ln cap="flat" cmpd="sng" w="38100">
            <a:solidFill>
              <a:schemeClr val="dk2"/>
            </a:solidFill>
            <a:prstDash val="solid"/>
            <a:round/>
            <a:headEnd len="med" w="med" type="none"/>
            <a:tailEnd len="med" w="med" type="stealth"/>
          </a:ln>
        </p:spPr>
      </p:cxnSp>
      <p:pic>
        <p:nvPicPr>
          <p:cNvPr id="95" name="Google Shape;95;g24382d91d05_3_67"/>
          <p:cNvPicPr preferRelativeResize="0"/>
          <p:nvPr/>
        </p:nvPicPr>
        <p:blipFill rotWithShape="1">
          <a:blip r:embed="rId5">
            <a:alphaModFix/>
          </a:blip>
          <a:srcRect b="0" l="0" r="0" t="0"/>
          <a:stretch/>
        </p:blipFill>
        <p:spPr>
          <a:xfrm>
            <a:off x="10970075" y="0"/>
            <a:ext cx="908025" cy="90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4382d91d05_3_1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Rapid Growth of social Media.</a:t>
            </a:r>
            <a:endParaRPr/>
          </a:p>
          <a:p>
            <a:pPr indent="-342900" lvl="0" marL="457200" rtl="0" algn="l">
              <a:lnSpc>
                <a:spcPct val="150000"/>
              </a:lnSpc>
              <a:spcBef>
                <a:spcPts val="0"/>
              </a:spcBef>
              <a:spcAft>
                <a:spcPts val="0"/>
              </a:spcAft>
              <a:buSzPts val="1800"/>
              <a:buChar char="●"/>
            </a:pPr>
            <a:r>
              <a:rPr lang="en-US"/>
              <a:t>Proper facilitation of services being rendered to the members of a community. </a:t>
            </a:r>
            <a:endParaRPr/>
          </a:p>
          <a:p>
            <a:pPr indent="-342900" lvl="0" marL="457200" rtl="0" algn="l">
              <a:lnSpc>
                <a:spcPct val="150000"/>
              </a:lnSpc>
              <a:spcBef>
                <a:spcPts val="0"/>
              </a:spcBef>
              <a:spcAft>
                <a:spcPts val="0"/>
              </a:spcAft>
              <a:buSzPts val="1800"/>
              <a:buChar char="●"/>
            </a:pPr>
            <a:r>
              <a:rPr lang="en-US"/>
              <a:t>By identifying the friend groups, the people interrelationships can be analyzed.</a:t>
            </a:r>
            <a:endParaRPr/>
          </a:p>
          <a:p>
            <a:pPr indent="-342900" lvl="0" marL="457200" rtl="0" algn="l">
              <a:lnSpc>
                <a:spcPct val="150000"/>
              </a:lnSpc>
              <a:spcBef>
                <a:spcPts val="0"/>
              </a:spcBef>
              <a:spcAft>
                <a:spcPts val="0"/>
              </a:spcAft>
              <a:buSzPts val="1800"/>
              <a:buChar char="●"/>
            </a:pPr>
            <a:r>
              <a:rPr lang="en-US"/>
              <a:t>More and better vigilance of malicious activities carried out on social media platforms can be done.</a:t>
            </a:r>
            <a:endParaRPr/>
          </a:p>
        </p:txBody>
      </p:sp>
      <p:sp>
        <p:nvSpPr>
          <p:cNvPr id="102" name="Google Shape;102;g24382d91d05_3_1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300"/>
              <a:t>Need for Community Detection / Problem Relevance</a:t>
            </a:r>
            <a:endParaRPr sz="3300"/>
          </a:p>
        </p:txBody>
      </p:sp>
      <p:pic>
        <p:nvPicPr>
          <p:cNvPr id="103" name="Google Shape;103;g24382d91d05_3_130"/>
          <p:cNvPicPr preferRelativeResize="0"/>
          <p:nvPr/>
        </p:nvPicPr>
        <p:blipFill rotWithShape="1">
          <a:blip r:embed="rId3">
            <a:alphaModFix/>
          </a:blip>
          <a:srcRect b="0" l="0" r="0" t="0"/>
          <a:stretch/>
        </p:blipFill>
        <p:spPr>
          <a:xfrm>
            <a:off x="10970075" y="0"/>
            <a:ext cx="908025" cy="90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Literature Survey</a:t>
            </a:r>
            <a:endParaRPr/>
          </a:p>
        </p:txBody>
      </p:sp>
      <p:sp>
        <p:nvSpPr>
          <p:cNvPr id="109" name="Google Shape;109;p5"/>
          <p:cNvSpPr txBox="1"/>
          <p:nvPr/>
        </p:nvSpPr>
        <p:spPr>
          <a:xfrm>
            <a:off x="3894666" y="2471884"/>
            <a:ext cx="4639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aphicFrame>
        <p:nvGraphicFramePr>
          <p:cNvPr id="110" name="Google Shape;110;p5"/>
          <p:cNvGraphicFramePr/>
          <p:nvPr/>
        </p:nvGraphicFramePr>
        <p:xfrm>
          <a:off x="838200" y="1248825"/>
          <a:ext cx="3000000" cy="3000000"/>
        </p:xfrm>
        <a:graphic>
          <a:graphicData uri="http://schemas.openxmlformats.org/drawingml/2006/table">
            <a:tbl>
              <a:tblPr>
                <a:noFill/>
                <a:tableStyleId>{02333B80-8849-4FB9-92F4-EC37262ABD91}</a:tableStyleId>
              </a:tblPr>
              <a:tblGrid>
                <a:gridCol w="1181675"/>
                <a:gridCol w="1487825"/>
                <a:gridCol w="3285825"/>
                <a:gridCol w="2721100"/>
                <a:gridCol w="2363475"/>
              </a:tblGrid>
              <a:tr h="579000">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 Sl.no</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Year</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Name</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Method/Algorithm</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Remarks</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249932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Times New Roman"/>
                          <a:ea typeface="Times New Roman"/>
                          <a:cs typeface="Times New Roman"/>
                          <a:sym typeface="Times New Roman"/>
                        </a:rPr>
                        <a:t>1</a:t>
                      </a:r>
                      <a:endParaRPr sz="19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chemeClr val="dk1"/>
                          </a:solidFill>
                          <a:latin typeface="Times New Roman"/>
                          <a:ea typeface="Times New Roman"/>
                          <a:cs typeface="Times New Roman"/>
                          <a:sym typeface="Times New Roman"/>
                        </a:rPr>
                        <a:t>2014</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100"/>
                        <a:buFont typeface="Arial"/>
                        <a:buNone/>
                      </a:pPr>
                      <a:r>
                        <a:rPr lang="en-US" sz="1900" u="none" cap="none" strike="noStrike">
                          <a:solidFill>
                            <a:schemeClr val="dk1"/>
                          </a:solidFill>
                          <a:latin typeface="Times New Roman"/>
                          <a:ea typeface="Times New Roman"/>
                          <a:cs typeface="Times New Roman"/>
                          <a:sym typeface="Times New Roman"/>
                        </a:rPr>
                        <a:t>Community detection</a:t>
                      </a:r>
                      <a:endParaRPr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US" sz="1900" u="none" cap="none" strike="noStrike">
                          <a:solidFill>
                            <a:schemeClr val="dk1"/>
                          </a:solidFill>
                          <a:latin typeface="Times New Roman"/>
                          <a:ea typeface="Times New Roman"/>
                          <a:cs typeface="Times New Roman"/>
                          <a:sym typeface="Times New Roman"/>
                        </a:rPr>
                        <a:t>in dynamic social networks: A game-theoretic approach[1]</a:t>
                      </a:r>
                      <a:endParaRPr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Dynamic Game Theory method (D-GT)</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Treats the nodes of the network as rational agents</a:t>
                      </a:r>
                      <a:endParaRPr sz="19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Precisely detection evolving and fine grained communities </a:t>
                      </a:r>
                      <a:endParaRPr sz="1900" u="none" cap="none" strike="noStrike">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Good modularity index.</a:t>
                      </a:r>
                      <a:endParaRPr sz="19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r>
              <a:tr h="192022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Times New Roman"/>
                          <a:ea typeface="Times New Roman"/>
                          <a:cs typeface="Times New Roman"/>
                          <a:sym typeface="Times New Roman"/>
                        </a:rPr>
                        <a:t>2</a:t>
                      </a:r>
                      <a:endParaRPr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latin typeface="Times New Roman"/>
                          <a:ea typeface="Times New Roman"/>
                          <a:cs typeface="Times New Roman"/>
                          <a:sym typeface="Times New Roman"/>
                        </a:rPr>
                        <a:t>2017</a:t>
                      </a:r>
                      <a:endParaRPr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900" u="none" cap="none" strike="noStrike">
                          <a:solidFill>
                            <a:schemeClr val="dk1"/>
                          </a:solidFill>
                          <a:latin typeface="Times New Roman"/>
                          <a:ea typeface="Times New Roman"/>
                          <a:cs typeface="Times New Roman"/>
                          <a:sym typeface="Times New Roman"/>
                        </a:rPr>
                        <a:t>COSINE: Community-Preserving Social Network Embedding from Information Diffusion Cascades[2]</a:t>
                      </a:r>
                      <a:endParaRPr sz="1900" u="none" cap="none" strike="noStrike">
                        <a:latin typeface="Times New Roman"/>
                        <a:ea typeface="Times New Roman"/>
                        <a:cs typeface="Times New Roman"/>
                        <a:sym typeface="Times New Roman"/>
                      </a:endParaRPr>
                    </a:p>
                  </a:txBody>
                  <a:tcPr marT="91425" marB="91425" marR="91425" marL="91425"/>
                </a:tc>
                <a:tc>
                  <a:txBody>
                    <a:bodyPr/>
                    <a:lstStyle/>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solidFill>
                            <a:schemeClr val="dk1"/>
                          </a:solidFill>
                          <a:latin typeface="Times New Roman"/>
                          <a:ea typeface="Times New Roman"/>
                          <a:cs typeface="Times New Roman"/>
                          <a:sym typeface="Times New Roman"/>
                        </a:rPr>
                        <a:t>Probabilistic generative model</a:t>
                      </a:r>
                      <a:endParaRPr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lang="en-US" sz="1900" u="none" cap="none" strike="noStrike">
                          <a:solidFill>
                            <a:schemeClr val="dk1"/>
                          </a:solidFill>
                          <a:latin typeface="Times New Roman"/>
                          <a:ea typeface="Times New Roman"/>
                          <a:cs typeface="Times New Roman"/>
                          <a:sym typeface="Times New Roman"/>
                        </a:rPr>
                        <a:t>Uses recurrent and time-stamped information diffusion cascades</a:t>
                      </a:r>
                      <a:endParaRPr sz="19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349250" lvl="0" marL="457200" marR="0" rtl="0" algn="l">
                        <a:lnSpc>
                          <a:spcPct val="100000"/>
                        </a:lnSpc>
                        <a:spcBef>
                          <a:spcPts val="0"/>
                        </a:spcBef>
                        <a:spcAft>
                          <a:spcPts val="0"/>
                        </a:spcAft>
                        <a:buClr>
                          <a:srgbClr val="000000"/>
                        </a:buClr>
                        <a:buSzPts val="1900"/>
                        <a:buFont typeface="Times New Roman"/>
                        <a:buChar char="●"/>
                      </a:pPr>
                      <a:r>
                        <a:rPr lang="en-US" sz="1900" u="none" cap="none" strike="noStrike">
                          <a:latin typeface="Times New Roman"/>
                          <a:ea typeface="Times New Roman"/>
                          <a:cs typeface="Times New Roman"/>
                          <a:sym typeface="Times New Roman"/>
                        </a:rPr>
                        <a:t>Based on Euclidian distance</a:t>
                      </a:r>
                      <a:endParaRPr sz="19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g16b778aa818_1_64"/>
          <p:cNvGraphicFramePr/>
          <p:nvPr/>
        </p:nvGraphicFramePr>
        <p:xfrm>
          <a:off x="341050" y="902760"/>
          <a:ext cx="3000000" cy="3000000"/>
        </p:xfrm>
        <a:graphic>
          <a:graphicData uri="http://schemas.openxmlformats.org/drawingml/2006/table">
            <a:tbl>
              <a:tblPr>
                <a:noFill/>
                <a:tableStyleId>{02333B80-8849-4FB9-92F4-EC37262ABD91}</a:tableStyleId>
              </a:tblPr>
              <a:tblGrid>
                <a:gridCol w="1213500"/>
                <a:gridCol w="1228800"/>
                <a:gridCol w="3328425"/>
                <a:gridCol w="3023125"/>
                <a:gridCol w="2743200"/>
              </a:tblGrid>
              <a:tr h="662825">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 Sl.no</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Year</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Name</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Method/ Algorithm</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Remarks</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1385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2022</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 Fast Local Balanced Label Diffusion Algorithm for Community Detection in Social Networks[3]</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Algorithm based on LBLD is proposed</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Communities are formed from both core and border nodes</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Effective on small and large networks</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Triadic closure property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r>
              <a:tr h="1630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2022</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 cascade information diffusion based label propagation algorithm for community detection in dynamic social networks[4]</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Cascade information diffusion model CIDLPA has been proposed</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Detect overlapping communities network.</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Improved label propagation approach and accuracy</a:t>
                      </a:r>
                      <a:endParaRPr sz="18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Times New Roman"/>
                        <a:ea typeface="Times New Roman"/>
                        <a:cs typeface="Times New Roman"/>
                        <a:sym typeface="Times New Roman"/>
                      </a:endParaRPr>
                    </a:p>
                  </a:txBody>
                  <a:tcPr marT="91425" marB="91425" marR="91425" marL="91425"/>
                </a:tc>
              </a:tr>
              <a:tr h="1415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2018</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A fast community detection algorithm using a local and multi-level label diffusion method in social networks[5]</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Algorithm based on FSLD is deployed</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Influence on node neighbours has been considered</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Efficient time complexity</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Conflict resolution</a:t>
                      </a:r>
                      <a:endParaRPr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chemeClr val="dk1"/>
                          </a:solidFill>
                          <a:latin typeface="Times New Roman"/>
                          <a:ea typeface="Times New Roman"/>
                          <a:cs typeface="Times New Roman"/>
                          <a:sym typeface="Times New Roman"/>
                        </a:rPr>
                        <a:t>Discovers community accurately in large scale network</a:t>
                      </a:r>
                      <a:endParaRPr sz="18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g168e8e64085_0_0"/>
          <p:cNvGraphicFramePr/>
          <p:nvPr/>
        </p:nvGraphicFramePr>
        <p:xfrm>
          <a:off x="554625" y="902750"/>
          <a:ext cx="3000000" cy="3000000"/>
        </p:xfrm>
        <a:graphic>
          <a:graphicData uri="http://schemas.openxmlformats.org/drawingml/2006/table">
            <a:tbl>
              <a:tblPr>
                <a:noFill/>
                <a:tableStyleId>{02333B80-8849-4FB9-92F4-EC37262ABD91}</a:tableStyleId>
              </a:tblPr>
              <a:tblGrid>
                <a:gridCol w="1037000"/>
                <a:gridCol w="1190550"/>
                <a:gridCol w="2569125"/>
                <a:gridCol w="3835575"/>
                <a:gridCol w="2691225"/>
              </a:tblGrid>
              <a:tr h="560650">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 Sl.no</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Year</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Name</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Method/ Algorithm</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marR="0" rtl="0" algn="ctr">
                        <a:lnSpc>
                          <a:spcPct val="115000"/>
                        </a:lnSpc>
                        <a:spcBef>
                          <a:spcPts val="0"/>
                        </a:spcBef>
                        <a:spcAft>
                          <a:spcPts val="0"/>
                        </a:spcAft>
                        <a:buClr>
                          <a:srgbClr val="000000"/>
                        </a:buClr>
                        <a:buSzPts val="2500"/>
                        <a:buFont typeface="Arial"/>
                        <a:buNone/>
                      </a:pPr>
                      <a:r>
                        <a:rPr lang="en-US" sz="2500" u="none" cap="none" strike="noStrike">
                          <a:latin typeface="Times New Roman"/>
                          <a:ea typeface="Times New Roman"/>
                          <a:cs typeface="Times New Roman"/>
                          <a:sym typeface="Times New Roman"/>
                        </a:rPr>
                        <a:t>Remarks</a:t>
                      </a:r>
                      <a:endParaRPr sz="25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1132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2010</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 Hierarchical Diffusion Algorithm for Community Detection in Social Networks[6]</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Adopts a hierarchical framework and discloses the community structures at different scales</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Can distinguish between pseudo-community and meaningful ones</a:t>
                      </a:r>
                      <a:endParaRPr sz="1800" u="none" cap="none" strike="noStrike">
                        <a:latin typeface="Times New Roman"/>
                        <a:ea typeface="Times New Roman"/>
                        <a:cs typeface="Times New Roman"/>
                        <a:sym typeface="Times New Roman"/>
                      </a:endParaRPr>
                    </a:p>
                  </a:txBody>
                  <a:tcPr marT="91425" marB="91425" marR="91425" marL="91425">
                    <a:lnT cap="flat" cmpd="sng" w="9525">
                      <a:solidFill>
                        <a:schemeClr val="dk1"/>
                      </a:solidFill>
                      <a:prstDash val="solid"/>
                      <a:round/>
                      <a:headEnd len="sm" w="sm" type="none"/>
                      <a:tailEnd len="sm" w="sm" type="none"/>
                    </a:lnT>
                  </a:tcPr>
                </a:tc>
              </a:tr>
              <a:tr h="1531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2022</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latin typeface="Times New Roman"/>
                          <a:ea typeface="Times New Roman"/>
                          <a:cs typeface="Times New Roman"/>
                          <a:sym typeface="Times New Roman"/>
                        </a:rPr>
                        <a:t>Information diffusion-aware likelihood maximization optimization for community detection[7]</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Likelihood maximization model by utilizing the diffusion information and propose two different optimization algorithms to obtain community division of the network</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chemeClr val="dk1"/>
                        </a:buClr>
                        <a:buSzPts val="1800"/>
                        <a:buFont typeface="Times New Roman"/>
                        <a:buChar char="●"/>
                      </a:pPr>
                      <a:r>
                        <a:rPr lang="en-US" sz="1800" u="none" cap="none" strike="noStrike">
                          <a:solidFill>
                            <a:srgbClr val="2E2E2E"/>
                          </a:solidFill>
                          <a:latin typeface="Times New Roman"/>
                          <a:ea typeface="Times New Roman"/>
                          <a:cs typeface="Times New Roman"/>
                          <a:sym typeface="Times New Roman"/>
                        </a:rPr>
                        <a:t>This method does not require the network topology information as prior knowledge</a:t>
                      </a:r>
                      <a:endParaRPr sz="1800" u="none" cap="none" strike="noStrike">
                        <a:latin typeface="Times New Roman"/>
                        <a:ea typeface="Times New Roman"/>
                        <a:cs typeface="Times New Roman"/>
                        <a:sym typeface="Times New Roman"/>
                      </a:endParaRPr>
                    </a:p>
                  </a:txBody>
                  <a:tcPr marT="91425" marB="91425" marR="91425" marL="91425"/>
                </a:tc>
              </a:tr>
              <a:tr h="1362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2018</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Community Detection Using Diffusion Information[8]</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Utilize the Conditional Random Fields  to discover the community structures</a:t>
                      </a:r>
                      <a:endParaRPr sz="1800" u="none" cap="none" strike="noStrike">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latin typeface="Times New Roman"/>
                          <a:ea typeface="Times New Roman"/>
                          <a:cs typeface="Times New Roman"/>
                          <a:sym typeface="Times New Roman"/>
                        </a:rPr>
                        <a:t>Community diffusion, do not require any prior knowledge about the network structure </a:t>
                      </a:r>
                      <a:endParaRPr sz="1800" u="none" cap="none" strike="noStrike">
                        <a:latin typeface="Times New Roman"/>
                        <a:ea typeface="Times New Roman"/>
                        <a:cs typeface="Times New Roman"/>
                        <a:sym typeface="Times New Roman"/>
                      </a:endParaRPr>
                    </a:p>
                  </a:txBody>
                  <a:tcPr marT="91425" marB="91425" marR="91425" marL="91425"/>
                </a:tc>
                <a:tc>
                  <a:txBody>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u="none" cap="none" strike="noStrike">
                          <a:solidFill>
                            <a:srgbClr val="333333"/>
                          </a:solidFill>
                          <a:highlight>
                            <a:srgbClr val="FAFAFA"/>
                          </a:highlight>
                          <a:latin typeface="Times New Roman"/>
                          <a:ea typeface="Times New Roman"/>
                          <a:cs typeface="Times New Roman"/>
                          <a:sym typeface="Times New Roman"/>
                        </a:rPr>
                        <a:t>This method is able to identify the hidden communities</a:t>
                      </a:r>
                      <a:endParaRPr sz="18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434c9c293_6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29" name="Google Shape;129;g24434c9c293_6_24"/>
          <p:cNvSpPr txBox="1"/>
          <p:nvPr>
            <p:ph idx="1" type="body"/>
          </p:nvPr>
        </p:nvSpPr>
        <p:spPr>
          <a:xfrm>
            <a:off x="838200" y="1842450"/>
            <a:ext cx="10515600" cy="16203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000"/>
              </a:spcBef>
              <a:spcAft>
                <a:spcPts val="0"/>
              </a:spcAft>
              <a:buNone/>
            </a:pPr>
            <a:r>
              <a:rPr lang="en-US">
                <a:solidFill>
                  <a:schemeClr val="dk1"/>
                </a:solidFill>
                <a:latin typeface="Times New Roman"/>
                <a:ea typeface="Times New Roman"/>
                <a:cs typeface="Times New Roman"/>
                <a:sym typeface="Times New Roman"/>
              </a:rPr>
              <a:t>Community Detection is part of a much wider domain called Social Network Analysis. Through this, researchers are able to find the core nodes which have greater influence in the graphs and now the information is passed on, and it  gives us a real sense of how communities are formed in real life.</a:t>
            </a:r>
            <a:endParaRPr>
              <a:solidFill>
                <a:schemeClr val="dk1"/>
              </a:solidFill>
              <a:latin typeface="Times New Roman"/>
              <a:ea typeface="Times New Roman"/>
              <a:cs typeface="Times New Roman"/>
              <a:sym typeface="Times New Roman"/>
            </a:endParaRPr>
          </a:p>
        </p:txBody>
      </p:sp>
      <p:sp>
        <p:nvSpPr>
          <p:cNvPr id="130" name="Google Shape;130;g24434c9c293_6_24"/>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31" name="Google Shape;131;g24434c9c293_6_24"/>
          <p:cNvSpPr txBox="1"/>
          <p:nvPr/>
        </p:nvSpPr>
        <p:spPr>
          <a:xfrm>
            <a:off x="838200" y="3899650"/>
            <a:ext cx="5782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Problem Statement</a:t>
            </a:r>
            <a:endParaRPr sz="3700"/>
          </a:p>
        </p:txBody>
      </p:sp>
      <p:sp>
        <p:nvSpPr>
          <p:cNvPr id="132" name="Google Shape;132;g24434c9c293_6_24"/>
          <p:cNvSpPr txBox="1"/>
          <p:nvPr/>
        </p:nvSpPr>
        <p:spPr>
          <a:xfrm>
            <a:off x="838200" y="4790500"/>
            <a:ext cx="10001400" cy="222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2400">
                <a:solidFill>
                  <a:schemeClr val="dk1"/>
                </a:solidFill>
                <a:latin typeface="Times New Roman"/>
                <a:ea typeface="Times New Roman"/>
                <a:cs typeface="Times New Roman"/>
                <a:sym typeface="Times New Roman"/>
              </a:rPr>
              <a:t>”Community detection on social networks using social facets.”.</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Community detection is a crucial task in various fields, including social sciences, marketing, and cybersecurity.There is a need to explore new approaches that leverage social facets to improve the detection of communities.</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4382d91d05_3_190"/>
          <p:cNvSpPr txBox="1"/>
          <p:nvPr>
            <p:ph type="title"/>
          </p:nvPr>
        </p:nvSpPr>
        <p:spPr>
          <a:xfrm>
            <a:off x="838200" y="7013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2650"/>
              <a:t>A Fast Community Detection Algorithm Using a Local and Multi-Level Label Diffusion Method in Social Networks[5]</a:t>
            </a:r>
            <a:endParaRPr b="1" sz="2650"/>
          </a:p>
        </p:txBody>
      </p:sp>
      <p:sp>
        <p:nvSpPr>
          <p:cNvPr id="138" name="Google Shape;138;g24382d91d05_3_190"/>
          <p:cNvSpPr txBox="1"/>
          <p:nvPr>
            <p:ph idx="1" type="body"/>
          </p:nvPr>
        </p:nvSpPr>
        <p:spPr>
          <a:xfrm>
            <a:off x="-3179100" y="7984200"/>
            <a:ext cx="6658500" cy="18927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1000"/>
              </a:spcBef>
              <a:spcAft>
                <a:spcPts val="0"/>
              </a:spcAft>
              <a:buClr>
                <a:schemeClr val="dk1"/>
              </a:buClr>
              <a:buSzPts val="2200"/>
              <a:buFont typeface="Times New Roman"/>
              <a:buChar char="●"/>
            </a:pPr>
            <a:r>
              <a:t/>
            </a:r>
            <a:endParaRPr sz="2200">
              <a:solidFill>
                <a:schemeClr val="dk1"/>
              </a:solidFill>
              <a:latin typeface="Times New Roman"/>
              <a:ea typeface="Times New Roman"/>
              <a:cs typeface="Times New Roman"/>
              <a:sym typeface="Times New Roman"/>
            </a:endParaRPr>
          </a:p>
        </p:txBody>
      </p:sp>
      <p:sp>
        <p:nvSpPr>
          <p:cNvPr id="139" name="Google Shape;139;g24382d91d05_3_190"/>
          <p:cNvSpPr txBox="1"/>
          <p:nvPr>
            <p:ph idx="1" type="body"/>
          </p:nvPr>
        </p:nvSpPr>
        <p:spPr>
          <a:xfrm>
            <a:off x="762000" y="20270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381000" lvl="0" marL="457200" rtl="0" algn="l">
              <a:lnSpc>
                <a:spcPct val="115000"/>
              </a:lnSpc>
              <a:spcBef>
                <a:spcPts val="1000"/>
              </a:spcBef>
              <a:spcAft>
                <a:spcPts val="0"/>
              </a:spcAft>
              <a:buSzPts val="2400"/>
              <a:buChar char="●"/>
            </a:pPr>
            <a:r>
              <a:rPr lang="en-US">
                <a:solidFill>
                  <a:schemeClr val="dk1"/>
                </a:solidFill>
              </a:rPr>
              <a:t>Uses fast and simple label diffusion method (FSLD)</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rPr>
              <a:t>Presents a new method using the method of label diffusion from marginal nodes by considering local criteria and similarities to discover communities with low time complexity. </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rPr>
              <a:t>Considering the importance of nodes and the influence of each node neighbors has increase the accuracy of finding communities.</a:t>
            </a:r>
            <a:endParaRPr>
              <a:solidFill>
                <a:schemeClr val="dk1"/>
              </a:solidFill>
            </a:endParaRPr>
          </a:p>
          <a:p>
            <a:pPr indent="-381000" lvl="0" marL="457200" rtl="0" algn="l">
              <a:lnSpc>
                <a:spcPct val="115000"/>
              </a:lnSpc>
              <a:spcBef>
                <a:spcPts val="0"/>
              </a:spcBef>
              <a:spcAft>
                <a:spcPts val="0"/>
              </a:spcAft>
              <a:buSzPts val="2400"/>
              <a:buChar char="●"/>
            </a:pPr>
            <a:r>
              <a:rPr lang="en-US">
                <a:solidFill>
                  <a:schemeClr val="dk1"/>
                </a:solidFill>
              </a:rPr>
              <a:t>Time Complexity O(nk); n is the number of nodes, k is the number of degree average</a:t>
            </a:r>
            <a:endParaRPr>
              <a:solidFill>
                <a:schemeClr val="dk1"/>
              </a:solidFill>
            </a:endParaRPr>
          </a:p>
          <a:p>
            <a:pPr indent="0" lvl="0" marL="0" rtl="0" algn="l">
              <a:lnSpc>
                <a:spcPct val="90000"/>
              </a:lnSpc>
              <a:spcBef>
                <a:spcPts val="1600"/>
              </a:spcBef>
              <a:spcAft>
                <a:spcPts val="1600"/>
              </a:spcAft>
              <a:buSzPts val="18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