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nton" charset="1" panose="00000500000000000000"/>
      <p:regular r:id="rId12"/>
    </p:embeddedFont>
    <p:embeddedFont>
      <p:font typeface="Arimo" charset="1" panose="020B06040202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490717"/>
            <a:chOff x="0" y="0"/>
            <a:chExt cx="2833290" cy="1625287"/>
          </a:xfrm>
        </p:grpSpPr>
        <p:sp>
          <p:nvSpPr>
            <p:cNvPr name="Freeform 3" id="3"/>
            <p:cNvSpPr/>
            <p:nvPr/>
          </p:nvSpPr>
          <p:spPr>
            <a:xfrm flipH="false" flipV="false" rot="0">
              <a:off x="0" y="0"/>
              <a:ext cx="2833290" cy="1625287"/>
            </a:xfrm>
            <a:custGeom>
              <a:avLst/>
              <a:gdLst/>
              <a:ahLst/>
              <a:cxnLst/>
              <a:rect r="r" b="b" t="t" l="l"/>
              <a:pathLst>
                <a:path h="1625287" w="2833290">
                  <a:moveTo>
                    <a:pt x="0" y="0"/>
                  </a:moveTo>
                  <a:lnTo>
                    <a:pt x="2833290" y="0"/>
                  </a:lnTo>
                  <a:lnTo>
                    <a:pt x="2833290" y="1625287"/>
                  </a:lnTo>
                  <a:lnTo>
                    <a:pt x="0" y="1625287"/>
                  </a:lnTo>
                  <a:close/>
                </a:path>
              </a:pathLst>
            </a:custGeom>
            <a:blipFill>
              <a:blip r:embed="rId2"/>
              <a:stretch>
                <a:fillRect l="-2992" t="0" r="-2992" b="0"/>
              </a:stretch>
            </a:blipFill>
          </p:spPr>
        </p:sp>
      </p:grpSp>
      <p:sp>
        <p:nvSpPr>
          <p:cNvPr name="Freeform 4" id="4"/>
          <p:cNvSpPr/>
          <p:nvPr/>
        </p:nvSpPr>
        <p:spPr>
          <a:xfrm flipH="false" flipV="false" rot="0">
            <a:off x="-1486766" y="8800234"/>
            <a:ext cx="2973533" cy="2973533"/>
          </a:xfrm>
          <a:custGeom>
            <a:avLst/>
            <a:gdLst/>
            <a:ahLst/>
            <a:cxnLst/>
            <a:rect r="r" b="b" t="t" l="l"/>
            <a:pathLst>
              <a:path h="2973533" w="2973533">
                <a:moveTo>
                  <a:pt x="0" y="0"/>
                </a:moveTo>
                <a:lnTo>
                  <a:pt x="2973532" y="0"/>
                </a:lnTo>
                <a:lnTo>
                  <a:pt x="2973532" y="2973532"/>
                </a:lnTo>
                <a:lnTo>
                  <a:pt x="0" y="29735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686218" y="8239572"/>
            <a:ext cx="8915564" cy="1111797"/>
          </a:xfrm>
          <a:prstGeom prst="rect">
            <a:avLst/>
          </a:prstGeom>
        </p:spPr>
        <p:txBody>
          <a:bodyPr anchor="t" rtlCol="false" tIns="0" lIns="0" bIns="0" rIns="0">
            <a:spAutoFit/>
          </a:bodyPr>
          <a:lstStyle/>
          <a:p>
            <a:pPr algn="l">
              <a:lnSpc>
                <a:spcPts val="8733"/>
              </a:lnSpc>
            </a:pPr>
            <a:r>
              <a:rPr lang="en-US" sz="7278">
                <a:solidFill>
                  <a:srgbClr val="FFFFFF"/>
                </a:solidFill>
                <a:latin typeface="Anton"/>
                <a:ea typeface="Anton"/>
                <a:cs typeface="Anton"/>
                <a:sym typeface="Anton"/>
              </a:rPr>
              <a:t>SLEEP DISORDER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grpSp>
        <p:nvGrpSpPr>
          <p:cNvPr name="Group 2" id="2"/>
          <p:cNvGrpSpPr/>
          <p:nvPr/>
        </p:nvGrpSpPr>
        <p:grpSpPr>
          <a:xfrm rot="0">
            <a:off x="9144000" y="1028700"/>
            <a:ext cx="8115300" cy="8086355"/>
            <a:chOff x="0" y="0"/>
            <a:chExt cx="1599430" cy="1593725"/>
          </a:xfrm>
        </p:grpSpPr>
        <p:sp>
          <p:nvSpPr>
            <p:cNvPr name="Freeform 3" id="3"/>
            <p:cNvSpPr/>
            <p:nvPr/>
          </p:nvSpPr>
          <p:spPr>
            <a:xfrm flipH="false" flipV="false" rot="0">
              <a:off x="0" y="0"/>
              <a:ext cx="1599430" cy="1593725"/>
            </a:xfrm>
            <a:custGeom>
              <a:avLst/>
              <a:gdLst/>
              <a:ahLst/>
              <a:cxnLst/>
              <a:rect r="r" b="b" t="t" l="l"/>
              <a:pathLst>
                <a:path h="1593725" w="1599430">
                  <a:moveTo>
                    <a:pt x="47700" y="0"/>
                  </a:moveTo>
                  <a:lnTo>
                    <a:pt x="1551731" y="0"/>
                  </a:lnTo>
                  <a:cubicBezTo>
                    <a:pt x="1564381" y="0"/>
                    <a:pt x="1576514" y="5025"/>
                    <a:pt x="1585459" y="13971"/>
                  </a:cubicBezTo>
                  <a:cubicBezTo>
                    <a:pt x="1594405" y="22916"/>
                    <a:pt x="1599430" y="35049"/>
                    <a:pt x="1599430" y="47700"/>
                  </a:cubicBezTo>
                  <a:lnTo>
                    <a:pt x="1599430" y="1546026"/>
                  </a:lnTo>
                  <a:cubicBezTo>
                    <a:pt x="1599430" y="1558677"/>
                    <a:pt x="1594405" y="1570809"/>
                    <a:pt x="1585459" y="1579755"/>
                  </a:cubicBezTo>
                  <a:cubicBezTo>
                    <a:pt x="1576514" y="1588700"/>
                    <a:pt x="1564381" y="1593725"/>
                    <a:pt x="1551731" y="1593725"/>
                  </a:cubicBezTo>
                  <a:lnTo>
                    <a:pt x="47700" y="1593725"/>
                  </a:lnTo>
                  <a:cubicBezTo>
                    <a:pt x="35049" y="1593725"/>
                    <a:pt x="22916" y="1588700"/>
                    <a:pt x="13971" y="1579755"/>
                  </a:cubicBezTo>
                  <a:cubicBezTo>
                    <a:pt x="5025" y="1570809"/>
                    <a:pt x="0" y="1558677"/>
                    <a:pt x="0" y="1546026"/>
                  </a:cubicBezTo>
                  <a:lnTo>
                    <a:pt x="0" y="47700"/>
                  </a:lnTo>
                  <a:cubicBezTo>
                    <a:pt x="0" y="35049"/>
                    <a:pt x="5025" y="22916"/>
                    <a:pt x="13971" y="13971"/>
                  </a:cubicBezTo>
                  <a:cubicBezTo>
                    <a:pt x="22916" y="5025"/>
                    <a:pt x="35049" y="0"/>
                    <a:pt x="47700" y="0"/>
                  </a:cubicBezTo>
                  <a:close/>
                </a:path>
              </a:pathLst>
            </a:custGeom>
            <a:blipFill>
              <a:blip r:embed="rId2"/>
              <a:stretch>
                <a:fillRect l="-39213" t="0" r="-10344" b="0"/>
              </a:stretch>
            </a:blipFill>
          </p:spPr>
        </p:sp>
      </p:grpSp>
      <p:grpSp>
        <p:nvGrpSpPr>
          <p:cNvPr name="Group 4" id="4"/>
          <p:cNvGrpSpPr/>
          <p:nvPr/>
        </p:nvGrpSpPr>
        <p:grpSpPr>
          <a:xfrm rot="0">
            <a:off x="0" y="2088502"/>
            <a:ext cx="8935097" cy="2241997"/>
            <a:chOff x="0" y="0"/>
            <a:chExt cx="1761002" cy="441871"/>
          </a:xfrm>
        </p:grpSpPr>
        <p:sp>
          <p:nvSpPr>
            <p:cNvPr name="Freeform 5" id="5"/>
            <p:cNvSpPr/>
            <p:nvPr/>
          </p:nvSpPr>
          <p:spPr>
            <a:xfrm flipH="false" flipV="false" rot="0">
              <a:off x="0" y="0"/>
              <a:ext cx="1761003" cy="441871"/>
            </a:xfrm>
            <a:custGeom>
              <a:avLst/>
              <a:gdLst/>
              <a:ahLst/>
              <a:cxnLst/>
              <a:rect r="r" b="b" t="t" l="l"/>
              <a:pathLst>
                <a:path h="441871" w="1761003">
                  <a:moveTo>
                    <a:pt x="25994" y="0"/>
                  </a:moveTo>
                  <a:lnTo>
                    <a:pt x="1735009" y="0"/>
                  </a:lnTo>
                  <a:cubicBezTo>
                    <a:pt x="1741903" y="0"/>
                    <a:pt x="1748514" y="2739"/>
                    <a:pt x="1753389" y="7613"/>
                  </a:cubicBezTo>
                  <a:cubicBezTo>
                    <a:pt x="1758264" y="12488"/>
                    <a:pt x="1761003" y="19100"/>
                    <a:pt x="1761003" y="25994"/>
                  </a:cubicBezTo>
                  <a:lnTo>
                    <a:pt x="1761003" y="415877"/>
                  </a:lnTo>
                  <a:cubicBezTo>
                    <a:pt x="1761003" y="422771"/>
                    <a:pt x="1758264" y="429383"/>
                    <a:pt x="1753389" y="434258"/>
                  </a:cubicBezTo>
                  <a:cubicBezTo>
                    <a:pt x="1748514" y="439132"/>
                    <a:pt x="1741903" y="441871"/>
                    <a:pt x="1735009" y="441871"/>
                  </a:cubicBezTo>
                  <a:lnTo>
                    <a:pt x="25994" y="441871"/>
                  </a:lnTo>
                  <a:cubicBezTo>
                    <a:pt x="19100" y="441871"/>
                    <a:pt x="12488" y="439132"/>
                    <a:pt x="7613" y="434258"/>
                  </a:cubicBezTo>
                  <a:cubicBezTo>
                    <a:pt x="2739" y="429383"/>
                    <a:pt x="0" y="422771"/>
                    <a:pt x="0" y="415877"/>
                  </a:cubicBezTo>
                  <a:lnTo>
                    <a:pt x="0" y="25994"/>
                  </a:lnTo>
                  <a:cubicBezTo>
                    <a:pt x="0" y="19100"/>
                    <a:pt x="2739" y="12488"/>
                    <a:pt x="7613" y="7613"/>
                  </a:cubicBezTo>
                  <a:cubicBezTo>
                    <a:pt x="12488" y="2739"/>
                    <a:pt x="19100" y="0"/>
                    <a:pt x="25994" y="0"/>
                  </a:cubicBezTo>
                  <a:close/>
                </a:path>
              </a:pathLst>
            </a:custGeom>
            <a:solidFill>
              <a:srgbClr val="FFFFFF"/>
            </a:solidFill>
            <a:ln w="12700" cap="rnd">
              <a:solidFill>
                <a:srgbClr val="000000"/>
              </a:solidFill>
              <a:prstDash val="solid"/>
              <a:round/>
            </a:ln>
          </p:spPr>
        </p:sp>
      </p:grpSp>
      <p:grpSp>
        <p:nvGrpSpPr>
          <p:cNvPr name="Group 6" id="6"/>
          <p:cNvGrpSpPr/>
          <p:nvPr/>
        </p:nvGrpSpPr>
        <p:grpSpPr>
          <a:xfrm rot="0">
            <a:off x="1028700" y="5069509"/>
            <a:ext cx="6802212" cy="4488801"/>
            <a:chOff x="0" y="0"/>
            <a:chExt cx="1344042" cy="886937"/>
          </a:xfrm>
        </p:grpSpPr>
        <p:sp>
          <p:nvSpPr>
            <p:cNvPr name="Freeform 7" id="7"/>
            <p:cNvSpPr/>
            <p:nvPr/>
          </p:nvSpPr>
          <p:spPr>
            <a:xfrm flipH="false" flipV="false" rot="0">
              <a:off x="0" y="0"/>
              <a:ext cx="1344042" cy="886937"/>
            </a:xfrm>
            <a:custGeom>
              <a:avLst/>
              <a:gdLst/>
              <a:ahLst/>
              <a:cxnLst/>
              <a:rect r="r" b="b" t="t" l="l"/>
              <a:pathLst>
                <a:path h="886937" w="1344042">
                  <a:moveTo>
                    <a:pt x="42111" y="0"/>
                  </a:moveTo>
                  <a:lnTo>
                    <a:pt x="1301930" y="0"/>
                  </a:lnTo>
                  <a:cubicBezTo>
                    <a:pt x="1313099" y="0"/>
                    <a:pt x="1323810" y="4437"/>
                    <a:pt x="1331707" y="12334"/>
                  </a:cubicBezTo>
                  <a:cubicBezTo>
                    <a:pt x="1339605" y="20232"/>
                    <a:pt x="1344042" y="30943"/>
                    <a:pt x="1344042" y="42111"/>
                  </a:cubicBezTo>
                  <a:lnTo>
                    <a:pt x="1344042" y="844826"/>
                  </a:lnTo>
                  <a:cubicBezTo>
                    <a:pt x="1344042" y="855995"/>
                    <a:pt x="1339605" y="866706"/>
                    <a:pt x="1331707" y="874603"/>
                  </a:cubicBezTo>
                  <a:cubicBezTo>
                    <a:pt x="1323810" y="882501"/>
                    <a:pt x="1313099" y="886937"/>
                    <a:pt x="1301930" y="886937"/>
                  </a:cubicBezTo>
                  <a:lnTo>
                    <a:pt x="42111" y="886937"/>
                  </a:lnTo>
                  <a:cubicBezTo>
                    <a:pt x="30943" y="886937"/>
                    <a:pt x="20232" y="882501"/>
                    <a:pt x="12334" y="874603"/>
                  </a:cubicBezTo>
                  <a:cubicBezTo>
                    <a:pt x="4437" y="866706"/>
                    <a:pt x="0" y="855995"/>
                    <a:pt x="0" y="844826"/>
                  </a:cubicBezTo>
                  <a:lnTo>
                    <a:pt x="0" y="42111"/>
                  </a:lnTo>
                  <a:cubicBezTo>
                    <a:pt x="0" y="30943"/>
                    <a:pt x="4437" y="20232"/>
                    <a:pt x="12334" y="12334"/>
                  </a:cubicBezTo>
                  <a:cubicBezTo>
                    <a:pt x="20232" y="4437"/>
                    <a:pt x="30943" y="0"/>
                    <a:pt x="42111" y="0"/>
                  </a:cubicBezTo>
                  <a:close/>
                </a:path>
              </a:pathLst>
            </a:custGeom>
            <a:solidFill>
              <a:srgbClr val="1D406E"/>
            </a:solidFill>
            <a:ln w="12700">
              <a:solidFill>
                <a:srgbClr val="000000"/>
              </a:solidFill>
            </a:ln>
          </p:spPr>
        </p:sp>
      </p:grpSp>
      <p:sp>
        <p:nvSpPr>
          <p:cNvPr name="Freeform 8" id="8"/>
          <p:cNvSpPr/>
          <p:nvPr/>
        </p:nvSpPr>
        <p:spPr>
          <a:xfrm flipH="false" flipV="false" rot="0">
            <a:off x="8400617" y="4654287"/>
            <a:ext cx="1486766" cy="1486766"/>
          </a:xfrm>
          <a:custGeom>
            <a:avLst/>
            <a:gdLst/>
            <a:ahLst/>
            <a:cxnLst/>
            <a:rect r="r" b="b" t="t" l="l"/>
            <a:pathLst>
              <a:path h="1486766" w="1486766">
                <a:moveTo>
                  <a:pt x="0" y="0"/>
                </a:moveTo>
                <a:lnTo>
                  <a:pt x="1486766" y="0"/>
                </a:lnTo>
                <a:lnTo>
                  <a:pt x="1486766" y="1486766"/>
                </a:lnTo>
                <a:lnTo>
                  <a:pt x="0" y="14867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62651" y="2690388"/>
            <a:ext cx="8609794" cy="1047750"/>
          </a:xfrm>
          <a:prstGeom prst="rect">
            <a:avLst/>
          </a:prstGeom>
        </p:spPr>
        <p:txBody>
          <a:bodyPr anchor="t" rtlCol="false" tIns="0" lIns="0" bIns="0" rIns="0">
            <a:spAutoFit/>
          </a:bodyPr>
          <a:lstStyle/>
          <a:p>
            <a:pPr algn="ctr">
              <a:lnSpc>
                <a:spcPts val="8399"/>
              </a:lnSpc>
            </a:pPr>
            <a:r>
              <a:rPr lang="en-US" sz="6999">
                <a:solidFill>
                  <a:srgbClr val="000000"/>
                </a:solidFill>
                <a:latin typeface="Anton"/>
                <a:ea typeface="Anton"/>
                <a:cs typeface="Anton"/>
                <a:sym typeface="Anton"/>
              </a:rPr>
              <a:t>PROBLEM STATEMENT</a:t>
            </a:r>
          </a:p>
        </p:txBody>
      </p:sp>
      <p:sp>
        <p:nvSpPr>
          <p:cNvPr name="TextBox 10" id="10"/>
          <p:cNvSpPr txBox="true"/>
          <p:nvPr/>
        </p:nvSpPr>
        <p:spPr>
          <a:xfrm rot="0">
            <a:off x="1028700" y="5164987"/>
            <a:ext cx="6802212" cy="4219575"/>
          </a:xfrm>
          <a:prstGeom prst="rect">
            <a:avLst/>
          </a:prstGeom>
        </p:spPr>
        <p:txBody>
          <a:bodyPr anchor="t" rtlCol="false" tIns="0" lIns="0" bIns="0" rIns="0">
            <a:spAutoFit/>
          </a:bodyPr>
          <a:lstStyle/>
          <a:p>
            <a:pPr algn="ctr">
              <a:lnSpc>
                <a:spcPts val="3715"/>
              </a:lnSpc>
            </a:pPr>
            <a:r>
              <a:rPr lang="en-US" sz="3096">
                <a:solidFill>
                  <a:srgbClr val="FFFFFF"/>
                </a:solidFill>
                <a:latin typeface="Arimo"/>
                <a:ea typeface="Arimo"/>
                <a:cs typeface="Arimo"/>
                <a:sym typeface="Arimo"/>
              </a:rPr>
              <a:t>Sleep disorders are becoming increasingly common due to unhealthy lifestyles and stressful routines. This project aims to analyze various biological, psychological, and lifestyle factors to identify patterns and early indicators associated with sleep disorders using Exploratory Data Analysis (EDA).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34899"/>
        </a:solidFill>
      </p:bgPr>
    </p:bg>
    <p:spTree>
      <p:nvGrpSpPr>
        <p:cNvPr id="1" name=""/>
        <p:cNvGrpSpPr/>
        <p:nvPr/>
      </p:nvGrpSpPr>
      <p:grpSpPr>
        <a:xfrm>
          <a:off x="0" y="0"/>
          <a:ext cx="0" cy="0"/>
          <a:chOff x="0" y="0"/>
          <a:chExt cx="0" cy="0"/>
        </a:xfrm>
      </p:grpSpPr>
      <p:grpSp>
        <p:nvGrpSpPr>
          <p:cNvPr name="Group 2" id="2"/>
          <p:cNvGrpSpPr/>
          <p:nvPr/>
        </p:nvGrpSpPr>
        <p:grpSpPr>
          <a:xfrm rot="0">
            <a:off x="3002475" y="1764714"/>
            <a:ext cx="8935097" cy="2241997"/>
            <a:chOff x="0" y="0"/>
            <a:chExt cx="1761002" cy="441871"/>
          </a:xfrm>
        </p:grpSpPr>
        <p:sp>
          <p:nvSpPr>
            <p:cNvPr name="Freeform 3" id="3"/>
            <p:cNvSpPr/>
            <p:nvPr/>
          </p:nvSpPr>
          <p:spPr>
            <a:xfrm flipH="false" flipV="false" rot="0">
              <a:off x="0" y="0"/>
              <a:ext cx="1761003" cy="441871"/>
            </a:xfrm>
            <a:custGeom>
              <a:avLst/>
              <a:gdLst/>
              <a:ahLst/>
              <a:cxnLst/>
              <a:rect r="r" b="b" t="t" l="l"/>
              <a:pathLst>
                <a:path h="441871" w="1761003">
                  <a:moveTo>
                    <a:pt x="25994" y="0"/>
                  </a:moveTo>
                  <a:lnTo>
                    <a:pt x="1735009" y="0"/>
                  </a:lnTo>
                  <a:cubicBezTo>
                    <a:pt x="1741903" y="0"/>
                    <a:pt x="1748514" y="2739"/>
                    <a:pt x="1753389" y="7613"/>
                  </a:cubicBezTo>
                  <a:cubicBezTo>
                    <a:pt x="1758264" y="12488"/>
                    <a:pt x="1761003" y="19100"/>
                    <a:pt x="1761003" y="25994"/>
                  </a:cubicBezTo>
                  <a:lnTo>
                    <a:pt x="1761003" y="415877"/>
                  </a:lnTo>
                  <a:cubicBezTo>
                    <a:pt x="1761003" y="422771"/>
                    <a:pt x="1758264" y="429383"/>
                    <a:pt x="1753389" y="434258"/>
                  </a:cubicBezTo>
                  <a:cubicBezTo>
                    <a:pt x="1748514" y="439132"/>
                    <a:pt x="1741903" y="441871"/>
                    <a:pt x="1735009" y="441871"/>
                  </a:cubicBezTo>
                  <a:lnTo>
                    <a:pt x="25994" y="441871"/>
                  </a:lnTo>
                  <a:cubicBezTo>
                    <a:pt x="19100" y="441871"/>
                    <a:pt x="12488" y="439132"/>
                    <a:pt x="7613" y="434258"/>
                  </a:cubicBezTo>
                  <a:cubicBezTo>
                    <a:pt x="2739" y="429383"/>
                    <a:pt x="0" y="422771"/>
                    <a:pt x="0" y="415877"/>
                  </a:cubicBezTo>
                  <a:lnTo>
                    <a:pt x="0" y="25994"/>
                  </a:lnTo>
                  <a:cubicBezTo>
                    <a:pt x="0" y="19100"/>
                    <a:pt x="2739" y="12488"/>
                    <a:pt x="7613" y="7613"/>
                  </a:cubicBezTo>
                  <a:cubicBezTo>
                    <a:pt x="12488" y="2739"/>
                    <a:pt x="19100" y="0"/>
                    <a:pt x="25994" y="0"/>
                  </a:cubicBezTo>
                  <a:close/>
                </a:path>
              </a:pathLst>
            </a:custGeom>
            <a:solidFill>
              <a:srgbClr val="FFFFFF"/>
            </a:solidFill>
            <a:ln w="12700" cap="rnd">
              <a:solidFill>
                <a:srgbClr val="000000"/>
              </a:solidFill>
              <a:prstDash val="solid"/>
              <a:round/>
            </a:ln>
          </p:spPr>
        </p:sp>
      </p:grpSp>
      <p:sp>
        <p:nvSpPr>
          <p:cNvPr name="TextBox 4" id="4"/>
          <p:cNvSpPr txBox="true"/>
          <p:nvPr/>
        </p:nvSpPr>
        <p:spPr>
          <a:xfrm rot="0">
            <a:off x="3165127" y="2366600"/>
            <a:ext cx="8609794" cy="1047750"/>
          </a:xfrm>
          <a:prstGeom prst="rect">
            <a:avLst/>
          </a:prstGeom>
        </p:spPr>
        <p:txBody>
          <a:bodyPr anchor="t" rtlCol="false" tIns="0" lIns="0" bIns="0" rIns="0">
            <a:spAutoFit/>
          </a:bodyPr>
          <a:lstStyle/>
          <a:p>
            <a:pPr algn="ctr">
              <a:lnSpc>
                <a:spcPts val="8399"/>
              </a:lnSpc>
            </a:pPr>
            <a:r>
              <a:rPr lang="en-US" sz="6999">
                <a:solidFill>
                  <a:srgbClr val="000000"/>
                </a:solidFill>
                <a:latin typeface="Anton"/>
                <a:ea typeface="Anton"/>
                <a:cs typeface="Anton"/>
                <a:sym typeface="Anton"/>
              </a:rPr>
              <a:t>Purpose </a:t>
            </a:r>
          </a:p>
        </p:txBody>
      </p:sp>
      <p:grpSp>
        <p:nvGrpSpPr>
          <p:cNvPr name="Group 5" id="5"/>
          <p:cNvGrpSpPr/>
          <p:nvPr/>
        </p:nvGrpSpPr>
        <p:grpSpPr>
          <a:xfrm rot="0">
            <a:off x="3002475" y="5143500"/>
            <a:ext cx="13531995" cy="3517331"/>
            <a:chOff x="0" y="0"/>
            <a:chExt cx="3412256" cy="886937"/>
          </a:xfrm>
        </p:grpSpPr>
        <p:sp>
          <p:nvSpPr>
            <p:cNvPr name="Freeform 6" id="6"/>
            <p:cNvSpPr/>
            <p:nvPr/>
          </p:nvSpPr>
          <p:spPr>
            <a:xfrm flipH="false" flipV="false" rot="0">
              <a:off x="0" y="0"/>
              <a:ext cx="3412256" cy="886937"/>
            </a:xfrm>
            <a:custGeom>
              <a:avLst/>
              <a:gdLst/>
              <a:ahLst/>
              <a:cxnLst/>
              <a:rect r="r" b="b" t="t" l="l"/>
              <a:pathLst>
                <a:path h="886937" w="3412256">
                  <a:moveTo>
                    <a:pt x="17164" y="0"/>
                  </a:moveTo>
                  <a:lnTo>
                    <a:pt x="3395092" y="0"/>
                  </a:lnTo>
                  <a:cubicBezTo>
                    <a:pt x="3404571" y="0"/>
                    <a:pt x="3412256" y="7684"/>
                    <a:pt x="3412256" y="17164"/>
                  </a:cubicBezTo>
                  <a:lnTo>
                    <a:pt x="3412256" y="869774"/>
                  </a:lnTo>
                  <a:cubicBezTo>
                    <a:pt x="3412256" y="874326"/>
                    <a:pt x="3410447" y="878691"/>
                    <a:pt x="3407228" y="881910"/>
                  </a:cubicBezTo>
                  <a:cubicBezTo>
                    <a:pt x="3404010" y="885129"/>
                    <a:pt x="3399644" y="886937"/>
                    <a:pt x="3395092" y="886937"/>
                  </a:cubicBezTo>
                  <a:lnTo>
                    <a:pt x="17164" y="886937"/>
                  </a:lnTo>
                  <a:cubicBezTo>
                    <a:pt x="7684" y="886937"/>
                    <a:pt x="0" y="879253"/>
                    <a:pt x="0" y="869774"/>
                  </a:cubicBezTo>
                  <a:lnTo>
                    <a:pt x="0" y="17164"/>
                  </a:lnTo>
                  <a:cubicBezTo>
                    <a:pt x="0" y="12612"/>
                    <a:pt x="1808" y="8246"/>
                    <a:pt x="5027" y="5027"/>
                  </a:cubicBezTo>
                  <a:cubicBezTo>
                    <a:pt x="8246" y="1808"/>
                    <a:pt x="12612" y="0"/>
                    <a:pt x="17164" y="0"/>
                  </a:cubicBezTo>
                  <a:close/>
                </a:path>
              </a:pathLst>
            </a:custGeom>
            <a:solidFill>
              <a:srgbClr val="1D406E"/>
            </a:solidFill>
            <a:ln w="12700">
              <a:solidFill>
                <a:srgbClr val="000000"/>
              </a:solidFill>
            </a:ln>
          </p:spPr>
        </p:sp>
      </p:grpSp>
      <p:sp>
        <p:nvSpPr>
          <p:cNvPr name="TextBox 7" id="7"/>
          <p:cNvSpPr txBox="true"/>
          <p:nvPr/>
        </p:nvSpPr>
        <p:spPr>
          <a:xfrm rot="0">
            <a:off x="3165127" y="6066689"/>
            <a:ext cx="13096311" cy="1642377"/>
          </a:xfrm>
          <a:prstGeom prst="rect">
            <a:avLst/>
          </a:prstGeom>
        </p:spPr>
        <p:txBody>
          <a:bodyPr anchor="t" rtlCol="false" tIns="0" lIns="0" bIns="0" rIns="0">
            <a:spAutoFit/>
          </a:bodyPr>
          <a:lstStyle/>
          <a:p>
            <a:pPr algn="just">
              <a:lnSpc>
                <a:spcPts val="4300"/>
              </a:lnSpc>
            </a:pPr>
            <a:r>
              <a:rPr lang="en-US" sz="3583">
                <a:solidFill>
                  <a:srgbClr val="FFFFFF"/>
                </a:solidFill>
                <a:latin typeface="Arimo"/>
                <a:ea typeface="Arimo"/>
                <a:cs typeface="Arimo"/>
                <a:sym typeface="Arimo"/>
              </a:rPr>
              <a:t>To uncover hidden patterns and associations in sleep-related data, helping to identify early indicators of sleep disorders and their root causes.</a:t>
            </a:r>
          </a:p>
        </p:txBody>
      </p:sp>
      <p:sp>
        <p:nvSpPr>
          <p:cNvPr name="Freeform 8" id="8"/>
          <p:cNvSpPr/>
          <p:nvPr/>
        </p:nvSpPr>
        <p:spPr>
          <a:xfrm flipH="false" flipV="false" rot="0">
            <a:off x="16527350" y="8335179"/>
            <a:ext cx="3521300" cy="3521300"/>
          </a:xfrm>
          <a:custGeom>
            <a:avLst/>
            <a:gdLst/>
            <a:ahLst/>
            <a:cxnLst/>
            <a:rect r="r" b="b" t="t" l="l"/>
            <a:pathLst>
              <a:path h="3521300" w="3521300">
                <a:moveTo>
                  <a:pt x="0" y="0"/>
                </a:moveTo>
                <a:lnTo>
                  <a:pt x="3521300" y="0"/>
                </a:lnTo>
                <a:lnTo>
                  <a:pt x="3521300" y="3521299"/>
                </a:lnTo>
                <a:lnTo>
                  <a:pt x="0" y="35212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2054" y="-1756586"/>
            <a:ext cx="3521300" cy="3521300"/>
          </a:xfrm>
          <a:custGeom>
            <a:avLst/>
            <a:gdLst/>
            <a:ahLst/>
            <a:cxnLst/>
            <a:rect r="r" b="b" t="t" l="l"/>
            <a:pathLst>
              <a:path h="3521300" w="3521300">
                <a:moveTo>
                  <a:pt x="0" y="0"/>
                </a:moveTo>
                <a:lnTo>
                  <a:pt x="3521300" y="0"/>
                </a:lnTo>
                <a:lnTo>
                  <a:pt x="3521300" y="3521300"/>
                </a:lnTo>
                <a:lnTo>
                  <a:pt x="0" y="3521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34899"/>
        </a:solidFill>
      </p:bgPr>
    </p:bg>
    <p:spTree>
      <p:nvGrpSpPr>
        <p:cNvPr id="1" name=""/>
        <p:cNvGrpSpPr/>
        <p:nvPr/>
      </p:nvGrpSpPr>
      <p:grpSpPr>
        <a:xfrm>
          <a:off x="0" y="0"/>
          <a:ext cx="0" cy="0"/>
          <a:chOff x="0" y="0"/>
          <a:chExt cx="0" cy="0"/>
        </a:xfrm>
      </p:grpSpPr>
      <p:grpSp>
        <p:nvGrpSpPr>
          <p:cNvPr name="Group 2" id="2"/>
          <p:cNvGrpSpPr/>
          <p:nvPr/>
        </p:nvGrpSpPr>
        <p:grpSpPr>
          <a:xfrm rot="0">
            <a:off x="2643501" y="643716"/>
            <a:ext cx="8935097" cy="2241997"/>
            <a:chOff x="0" y="0"/>
            <a:chExt cx="1761002" cy="441871"/>
          </a:xfrm>
        </p:grpSpPr>
        <p:sp>
          <p:nvSpPr>
            <p:cNvPr name="Freeform 3" id="3"/>
            <p:cNvSpPr/>
            <p:nvPr/>
          </p:nvSpPr>
          <p:spPr>
            <a:xfrm flipH="false" flipV="false" rot="0">
              <a:off x="0" y="0"/>
              <a:ext cx="1761003" cy="441871"/>
            </a:xfrm>
            <a:custGeom>
              <a:avLst/>
              <a:gdLst/>
              <a:ahLst/>
              <a:cxnLst/>
              <a:rect r="r" b="b" t="t" l="l"/>
              <a:pathLst>
                <a:path h="441871" w="1761003">
                  <a:moveTo>
                    <a:pt x="25994" y="0"/>
                  </a:moveTo>
                  <a:lnTo>
                    <a:pt x="1735009" y="0"/>
                  </a:lnTo>
                  <a:cubicBezTo>
                    <a:pt x="1741903" y="0"/>
                    <a:pt x="1748514" y="2739"/>
                    <a:pt x="1753389" y="7613"/>
                  </a:cubicBezTo>
                  <a:cubicBezTo>
                    <a:pt x="1758264" y="12488"/>
                    <a:pt x="1761003" y="19100"/>
                    <a:pt x="1761003" y="25994"/>
                  </a:cubicBezTo>
                  <a:lnTo>
                    <a:pt x="1761003" y="415877"/>
                  </a:lnTo>
                  <a:cubicBezTo>
                    <a:pt x="1761003" y="422771"/>
                    <a:pt x="1758264" y="429383"/>
                    <a:pt x="1753389" y="434258"/>
                  </a:cubicBezTo>
                  <a:cubicBezTo>
                    <a:pt x="1748514" y="439132"/>
                    <a:pt x="1741903" y="441871"/>
                    <a:pt x="1735009" y="441871"/>
                  </a:cubicBezTo>
                  <a:lnTo>
                    <a:pt x="25994" y="441871"/>
                  </a:lnTo>
                  <a:cubicBezTo>
                    <a:pt x="19100" y="441871"/>
                    <a:pt x="12488" y="439132"/>
                    <a:pt x="7613" y="434258"/>
                  </a:cubicBezTo>
                  <a:cubicBezTo>
                    <a:pt x="2739" y="429383"/>
                    <a:pt x="0" y="422771"/>
                    <a:pt x="0" y="415877"/>
                  </a:cubicBezTo>
                  <a:lnTo>
                    <a:pt x="0" y="25994"/>
                  </a:lnTo>
                  <a:cubicBezTo>
                    <a:pt x="0" y="19100"/>
                    <a:pt x="2739" y="12488"/>
                    <a:pt x="7613" y="7613"/>
                  </a:cubicBezTo>
                  <a:cubicBezTo>
                    <a:pt x="12488" y="2739"/>
                    <a:pt x="19100" y="0"/>
                    <a:pt x="25994" y="0"/>
                  </a:cubicBezTo>
                  <a:close/>
                </a:path>
              </a:pathLst>
            </a:custGeom>
            <a:solidFill>
              <a:srgbClr val="FFFFFF"/>
            </a:solidFill>
            <a:ln w="12700" cap="rnd">
              <a:solidFill>
                <a:srgbClr val="000000"/>
              </a:solidFill>
              <a:prstDash val="solid"/>
              <a:round/>
            </a:ln>
          </p:spPr>
        </p:sp>
      </p:grpSp>
      <p:sp>
        <p:nvSpPr>
          <p:cNvPr name="TextBox 4" id="4"/>
          <p:cNvSpPr txBox="true"/>
          <p:nvPr/>
        </p:nvSpPr>
        <p:spPr>
          <a:xfrm rot="0">
            <a:off x="2806153" y="1245601"/>
            <a:ext cx="8609794" cy="1047750"/>
          </a:xfrm>
          <a:prstGeom prst="rect">
            <a:avLst/>
          </a:prstGeom>
        </p:spPr>
        <p:txBody>
          <a:bodyPr anchor="t" rtlCol="false" tIns="0" lIns="0" bIns="0" rIns="0">
            <a:spAutoFit/>
          </a:bodyPr>
          <a:lstStyle/>
          <a:p>
            <a:pPr algn="ctr">
              <a:lnSpc>
                <a:spcPts val="8399"/>
              </a:lnSpc>
            </a:pPr>
            <a:r>
              <a:rPr lang="en-US" sz="6999">
                <a:solidFill>
                  <a:srgbClr val="000000"/>
                </a:solidFill>
                <a:latin typeface="Anton"/>
                <a:ea typeface="Anton"/>
                <a:cs typeface="Anton"/>
                <a:sym typeface="Anton"/>
              </a:rPr>
              <a:t>OBJECTIVES</a:t>
            </a:r>
          </a:p>
        </p:txBody>
      </p:sp>
      <p:grpSp>
        <p:nvGrpSpPr>
          <p:cNvPr name="Group 5" id="5"/>
          <p:cNvGrpSpPr/>
          <p:nvPr/>
        </p:nvGrpSpPr>
        <p:grpSpPr>
          <a:xfrm rot="0">
            <a:off x="2643501" y="3359649"/>
            <a:ext cx="14448915" cy="4975530"/>
            <a:chOff x="0" y="0"/>
            <a:chExt cx="3412256" cy="1175021"/>
          </a:xfrm>
        </p:grpSpPr>
        <p:sp>
          <p:nvSpPr>
            <p:cNvPr name="Freeform 6" id="6"/>
            <p:cNvSpPr/>
            <p:nvPr/>
          </p:nvSpPr>
          <p:spPr>
            <a:xfrm flipH="false" flipV="false" rot="0">
              <a:off x="0" y="0"/>
              <a:ext cx="3412256" cy="1175021"/>
            </a:xfrm>
            <a:custGeom>
              <a:avLst/>
              <a:gdLst/>
              <a:ahLst/>
              <a:cxnLst/>
              <a:rect r="r" b="b" t="t" l="l"/>
              <a:pathLst>
                <a:path h="1175021" w="3412256">
                  <a:moveTo>
                    <a:pt x="31077" y="0"/>
                  </a:moveTo>
                  <a:lnTo>
                    <a:pt x="3381179" y="0"/>
                  </a:lnTo>
                  <a:cubicBezTo>
                    <a:pt x="3398342" y="0"/>
                    <a:pt x="3412256" y="13914"/>
                    <a:pt x="3412256" y="31077"/>
                  </a:cubicBezTo>
                  <a:lnTo>
                    <a:pt x="3412256" y="1143944"/>
                  </a:lnTo>
                  <a:cubicBezTo>
                    <a:pt x="3412256" y="1161107"/>
                    <a:pt x="3398342" y="1175021"/>
                    <a:pt x="3381179" y="1175021"/>
                  </a:cubicBezTo>
                  <a:lnTo>
                    <a:pt x="31077" y="1175021"/>
                  </a:lnTo>
                  <a:cubicBezTo>
                    <a:pt x="13914" y="1175021"/>
                    <a:pt x="0" y="1161107"/>
                    <a:pt x="0" y="1143944"/>
                  </a:cubicBezTo>
                  <a:lnTo>
                    <a:pt x="0" y="31077"/>
                  </a:lnTo>
                  <a:cubicBezTo>
                    <a:pt x="0" y="13914"/>
                    <a:pt x="13914" y="0"/>
                    <a:pt x="31077" y="0"/>
                  </a:cubicBezTo>
                  <a:close/>
                </a:path>
              </a:pathLst>
            </a:custGeom>
            <a:solidFill>
              <a:srgbClr val="1D406E"/>
            </a:solidFill>
            <a:ln w="12700">
              <a:solidFill>
                <a:srgbClr val="000000"/>
              </a:solidFill>
            </a:ln>
          </p:spPr>
        </p:sp>
      </p:grpSp>
      <p:sp>
        <p:nvSpPr>
          <p:cNvPr name="TextBox 7" id="7"/>
          <p:cNvSpPr txBox="true"/>
          <p:nvPr/>
        </p:nvSpPr>
        <p:spPr>
          <a:xfrm rot="0">
            <a:off x="3123481" y="3527304"/>
            <a:ext cx="13096311" cy="4363994"/>
          </a:xfrm>
          <a:prstGeom prst="rect">
            <a:avLst/>
          </a:prstGeom>
        </p:spPr>
        <p:txBody>
          <a:bodyPr anchor="t" rtlCol="false" tIns="0" lIns="0" bIns="0" rIns="0">
            <a:spAutoFit/>
          </a:bodyPr>
          <a:lstStyle/>
          <a:p>
            <a:pPr algn="just">
              <a:lnSpc>
                <a:spcPts val="6988"/>
              </a:lnSpc>
            </a:pPr>
            <a:r>
              <a:rPr lang="en-US" sz="3583">
                <a:solidFill>
                  <a:srgbClr val="FFFFFF"/>
                </a:solidFill>
                <a:latin typeface="Arimo"/>
                <a:ea typeface="Arimo"/>
                <a:cs typeface="Arimo"/>
                <a:sym typeface="Arimo"/>
              </a:rPr>
              <a:t>1.Sleep Duration &amp; Demographics</a:t>
            </a:r>
          </a:p>
          <a:p>
            <a:pPr algn="just">
              <a:lnSpc>
                <a:spcPts val="6988"/>
              </a:lnSpc>
            </a:pPr>
            <a:r>
              <a:rPr lang="en-US" sz="3583">
                <a:solidFill>
                  <a:srgbClr val="FFFFFF"/>
                </a:solidFill>
                <a:latin typeface="Arimo"/>
                <a:ea typeface="Arimo"/>
                <a:cs typeface="Arimo"/>
                <a:sym typeface="Arimo"/>
              </a:rPr>
              <a:t>2.Psychological &amp; Mental Health Factors</a:t>
            </a:r>
          </a:p>
          <a:p>
            <a:pPr algn="just">
              <a:lnSpc>
                <a:spcPts val="6988"/>
              </a:lnSpc>
            </a:pPr>
            <a:r>
              <a:rPr lang="en-US" sz="3583">
                <a:solidFill>
                  <a:srgbClr val="FFFFFF"/>
                </a:solidFill>
                <a:latin typeface="Arimo"/>
                <a:ea typeface="Arimo"/>
                <a:cs typeface="Arimo"/>
                <a:sym typeface="Arimo"/>
              </a:rPr>
              <a:t>3.Lifestyle &amp; Work Patterns</a:t>
            </a:r>
          </a:p>
          <a:p>
            <a:pPr algn="just">
              <a:lnSpc>
                <a:spcPts val="6988"/>
              </a:lnSpc>
            </a:pPr>
            <a:r>
              <a:rPr lang="en-US" sz="3583">
                <a:solidFill>
                  <a:srgbClr val="FFFFFF"/>
                </a:solidFill>
                <a:latin typeface="Arimo"/>
                <a:ea typeface="Arimo"/>
                <a:cs typeface="Arimo"/>
                <a:sym typeface="Arimo"/>
              </a:rPr>
              <a:t>4.Health Vitals &amp; Physical Metrics</a:t>
            </a:r>
          </a:p>
          <a:p>
            <a:pPr algn="just">
              <a:lnSpc>
                <a:spcPts val="6988"/>
              </a:lnSpc>
            </a:pPr>
            <a:r>
              <a:rPr lang="en-US" sz="3583">
                <a:solidFill>
                  <a:srgbClr val="FFFFFF"/>
                </a:solidFill>
                <a:latin typeface="Arimo"/>
                <a:ea typeface="Arimo"/>
                <a:cs typeface="Arimo"/>
                <a:sym typeface="Arimo"/>
              </a:rPr>
              <a:t>5.Overall Dataset Patterns</a:t>
            </a:r>
          </a:p>
        </p:txBody>
      </p:sp>
      <p:sp>
        <p:nvSpPr>
          <p:cNvPr name="Freeform 8" id="8"/>
          <p:cNvSpPr/>
          <p:nvPr/>
        </p:nvSpPr>
        <p:spPr>
          <a:xfrm flipH="false" flipV="false" rot="0">
            <a:off x="16527350" y="8335179"/>
            <a:ext cx="3521300" cy="3521300"/>
          </a:xfrm>
          <a:custGeom>
            <a:avLst/>
            <a:gdLst/>
            <a:ahLst/>
            <a:cxnLst/>
            <a:rect r="r" b="b" t="t" l="l"/>
            <a:pathLst>
              <a:path h="3521300" w="3521300">
                <a:moveTo>
                  <a:pt x="0" y="0"/>
                </a:moveTo>
                <a:lnTo>
                  <a:pt x="3521300" y="0"/>
                </a:lnTo>
                <a:lnTo>
                  <a:pt x="3521300" y="3521299"/>
                </a:lnTo>
                <a:lnTo>
                  <a:pt x="0" y="35212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2054" y="-1756586"/>
            <a:ext cx="3521300" cy="3521300"/>
          </a:xfrm>
          <a:custGeom>
            <a:avLst/>
            <a:gdLst/>
            <a:ahLst/>
            <a:cxnLst/>
            <a:rect r="r" b="b" t="t" l="l"/>
            <a:pathLst>
              <a:path h="3521300" w="3521300">
                <a:moveTo>
                  <a:pt x="0" y="0"/>
                </a:moveTo>
                <a:lnTo>
                  <a:pt x="3521300" y="0"/>
                </a:lnTo>
                <a:lnTo>
                  <a:pt x="3521300" y="3521300"/>
                </a:lnTo>
                <a:lnTo>
                  <a:pt x="0" y="3521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34899"/>
        </a:solidFill>
      </p:bgPr>
    </p:bg>
    <p:spTree>
      <p:nvGrpSpPr>
        <p:cNvPr id="1" name=""/>
        <p:cNvGrpSpPr/>
        <p:nvPr/>
      </p:nvGrpSpPr>
      <p:grpSpPr>
        <a:xfrm>
          <a:off x="0" y="0"/>
          <a:ext cx="0" cy="0"/>
          <a:chOff x="0" y="0"/>
          <a:chExt cx="0" cy="0"/>
        </a:xfrm>
      </p:grpSpPr>
      <p:grpSp>
        <p:nvGrpSpPr>
          <p:cNvPr name="Group 2" id="2"/>
          <p:cNvGrpSpPr/>
          <p:nvPr/>
        </p:nvGrpSpPr>
        <p:grpSpPr>
          <a:xfrm rot="0">
            <a:off x="4796101" y="4222049"/>
            <a:ext cx="8695798" cy="2441650"/>
            <a:chOff x="0" y="0"/>
            <a:chExt cx="1713840" cy="481221"/>
          </a:xfrm>
        </p:grpSpPr>
        <p:sp>
          <p:nvSpPr>
            <p:cNvPr name="Freeform 3" id="3"/>
            <p:cNvSpPr/>
            <p:nvPr/>
          </p:nvSpPr>
          <p:spPr>
            <a:xfrm flipH="false" flipV="false" rot="0">
              <a:off x="0" y="0"/>
              <a:ext cx="1713840" cy="481220"/>
            </a:xfrm>
            <a:custGeom>
              <a:avLst/>
              <a:gdLst/>
              <a:ahLst/>
              <a:cxnLst/>
              <a:rect r="r" b="b" t="t" l="l"/>
              <a:pathLst>
                <a:path h="481220" w="1713840">
                  <a:moveTo>
                    <a:pt x="26709" y="0"/>
                  </a:moveTo>
                  <a:lnTo>
                    <a:pt x="1687130" y="0"/>
                  </a:lnTo>
                  <a:cubicBezTo>
                    <a:pt x="1701881" y="0"/>
                    <a:pt x="1713840" y="11958"/>
                    <a:pt x="1713840" y="26709"/>
                  </a:cubicBezTo>
                  <a:lnTo>
                    <a:pt x="1713840" y="454511"/>
                  </a:lnTo>
                  <a:cubicBezTo>
                    <a:pt x="1713840" y="469262"/>
                    <a:pt x="1701881" y="481220"/>
                    <a:pt x="1687130" y="481220"/>
                  </a:cubicBezTo>
                  <a:lnTo>
                    <a:pt x="26709" y="481220"/>
                  </a:lnTo>
                  <a:cubicBezTo>
                    <a:pt x="11958" y="481220"/>
                    <a:pt x="0" y="469262"/>
                    <a:pt x="0" y="454511"/>
                  </a:cubicBezTo>
                  <a:lnTo>
                    <a:pt x="0" y="26709"/>
                  </a:lnTo>
                  <a:cubicBezTo>
                    <a:pt x="0" y="11958"/>
                    <a:pt x="11958" y="0"/>
                    <a:pt x="26709" y="0"/>
                  </a:cubicBezTo>
                  <a:close/>
                </a:path>
              </a:pathLst>
            </a:custGeom>
            <a:solidFill>
              <a:srgbClr val="FFFFFF"/>
            </a:solidFill>
            <a:ln w="12700" cap="rnd">
              <a:solidFill>
                <a:srgbClr val="000000"/>
              </a:solidFill>
              <a:prstDash val="solid"/>
              <a:round/>
            </a:ln>
          </p:spPr>
        </p:sp>
      </p:grpSp>
      <p:grpSp>
        <p:nvGrpSpPr>
          <p:cNvPr name="Group 4" id="4"/>
          <p:cNvGrpSpPr/>
          <p:nvPr/>
        </p:nvGrpSpPr>
        <p:grpSpPr>
          <a:xfrm rot="0">
            <a:off x="4796101" y="6909554"/>
            <a:ext cx="8695798" cy="2644340"/>
            <a:chOff x="0" y="0"/>
            <a:chExt cx="1713840" cy="521168"/>
          </a:xfrm>
        </p:grpSpPr>
        <p:sp>
          <p:nvSpPr>
            <p:cNvPr name="Freeform 5" id="5"/>
            <p:cNvSpPr/>
            <p:nvPr/>
          </p:nvSpPr>
          <p:spPr>
            <a:xfrm flipH="false" flipV="false" rot="0">
              <a:off x="0" y="0"/>
              <a:ext cx="1713840" cy="521168"/>
            </a:xfrm>
            <a:custGeom>
              <a:avLst/>
              <a:gdLst/>
              <a:ahLst/>
              <a:cxnLst/>
              <a:rect r="r" b="b" t="t" l="l"/>
              <a:pathLst>
                <a:path h="521168" w="1713840">
                  <a:moveTo>
                    <a:pt x="26709" y="0"/>
                  </a:moveTo>
                  <a:lnTo>
                    <a:pt x="1687130" y="0"/>
                  </a:lnTo>
                  <a:cubicBezTo>
                    <a:pt x="1701881" y="0"/>
                    <a:pt x="1713840" y="11958"/>
                    <a:pt x="1713840" y="26709"/>
                  </a:cubicBezTo>
                  <a:lnTo>
                    <a:pt x="1713840" y="494459"/>
                  </a:lnTo>
                  <a:cubicBezTo>
                    <a:pt x="1713840" y="509210"/>
                    <a:pt x="1701881" y="521168"/>
                    <a:pt x="1687130" y="521168"/>
                  </a:cubicBezTo>
                  <a:lnTo>
                    <a:pt x="26709" y="521168"/>
                  </a:lnTo>
                  <a:cubicBezTo>
                    <a:pt x="11958" y="521168"/>
                    <a:pt x="0" y="509210"/>
                    <a:pt x="0" y="494459"/>
                  </a:cubicBezTo>
                  <a:lnTo>
                    <a:pt x="0" y="26709"/>
                  </a:lnTo>
                  <a:cubicBezTo>
                    <a:pt x="0" y="11958"/>
                    <a:pt x="11958" y="0"/>
                    <a:pt x="26709" y="0"/>
                  </a:cubicBezTo>
                  <a:close/>
                </a:path>
              </a:pathLst>
            </a:custGeom>
            <a:solidFill>
              <a:srgbClr val="FFFFFF"/>
            </a:solidFill>
            <a:ln w="12700" cap="rnd">
              <a:solidFill>
                <a:srgbClr val="000000"/>
              </a:solidFill>
              <a:prstDash val="solid"/>
              <a:round/>
            </a:ln>
          </p:spPr>
        </p:sp>
      </p:grpSp>
      <p:grpSp>
        <p:nvGrpSpPr>
          <p:cNvPr name="Group 6" id="6"/>
          <p:cNvGrpSpPr/>
          <p:nvPr/>
        </p:nvGrpSpPr>
        <p:grpSpPr>
          <a:xfrm rot="0">
            <a:off x="-1727815" y="-24646"/>
            <a:ext cx="4989339" cy="10287000"/>
            <a:chOff x="0" y="0"/>
            <a:chExt cx="983340" cy="2027447"/>
          </a:xfrm>
        </p:grpSpPr>
        <p:sp>
          <p:nvSpPr>
            <p:cNvPr name="Freeform 7" id="7"/>
            <p:cNvSpPr/>
            <p:nvPr/>
          </p:nvSpPr>
          <p:spPr>
            <a:xfrm flipH="false" flipV="false" rot="0">
              <a:off x="0" y="0"/>
              <a:ext cx="983340" cy="2027447"/>
            </a:xfrm>
            <a:custGeom>
              <a:avLst/>
              <a:gdLst/>
              <a:ahLst/>
              <a:cxnLst/>
              <a:rect r="r" b="b" t="t" l="l"/>
              <a:pathLst>
                <a:path h="2027447" w="983340">
                  <a:moveTo>
                    <a:pt x="46551" y="0"/>
                  </a:moveTo>
                  <a:lnTo>
                    <a:pt x="936789" y="0"/>
                  </a:lnTo>
                  <a:cubicBezTo>
                    <a:pt x="949135" y="0"/>
                    <a:pt x="960976" y="4904"/>
                    <a:pt x="969706" y="13634"/>
                  </a:cubicBezTo>
                  <a:cubicBezTo>
                    <a:pt x="978436" y="22364"/>
                    <a:pt x="983340" y="34205"/>
                    <a:pt x="983340" y="46551"/>
                  </a:cubicBezTo>
                  <a:lnTo>
                    <a:pt x="983340" y="1980896"/>
                  </a:lnTo>
                  <a:cubicBezTo>
                    <a:pt x="983340" y="2006605"/>
                    <a:pt x="962499" y="2027447"/>
                    <a:pt x="936789" y="2027447"/>
                  </a:cubicBezTo>
                  <a:lnTo>
                    <a:pt x="46551" y="2027447"/>
                  </a:lnTo>
                  <a:cubicBezTo>
                    <a:pt x="20841" y="2027447"/>
                    <a:pt x="0" y="2006605"/>
                    <a:pt x="0" y="1980896"/>
                  </a:cubicBezTo>
                  <a:lnTo>
                    <a:pt x="0" y="46551"/>
                  </a:lnTo>
                  <a:cubicBezTo>
                    <a:pt x="0" y="20841"/>
                    <a:pt x="20841" y="0"/>
                    <a:pt x="46551" y="0"/>
                  </a:cubicBezTo>
                  <a:close/>
                </a:path>
              </a:pathLst>
            </a:custGeom>
            <a:blipFill>
              <a:blip r:embed="rId2"/>
              <a:stretch>
                <a:fillRect l="-82221" t="0" r="-142854" b="-8735"/>
              </a:stretch>
            </a:blipFill>
            <a:ln w="38100" cap="rnd">
              <a:solidFill>
                <a:srgbClr val="000000"/>
              </a:solidFill>
              <a:prstDash val="solid"/>
              <a:round/>
            </a:ln>
          </p:spPr>
        </p:sp>
      </p:grpSp>
      <p:grpSp>
        <p:nvGrpSpPr>
          <p:cNvPr name="Group 8" id="8"/>
          <p:cNvGrpSpPr/>
          <p:nvPr/>
        </p:nvGrpSpPr>
        <p:grpSpPr>
          <a:xfrm rot="0">
            <a:off x="14332268" y="-24646"/>
            <a:ext cx="4989339" cy="10287000"/>
            <a:chOff x="0" y="0"/>
            <a:chExt cx="983340" cy="2027447"/>
          </a:xfrm>
        </p:grpSpPr>
        <p:sp>
          <p:nvSpPr>
            <p:cNvPr name="Freeform 9" id="9"/>
            <p:cNvSpPr/>
            <p:nvPr/>
          </p:nvSpPr>
          <p:spPr>
            <a:xfrm flipH="false" flipV="false" rot="0">
              <a:off x="0" y="0"/>
              <a:ext cx="983340" cy="2027447"/>
            </a:xfrm>
            <a:custGeom>
              <a:avLst/>
              <a:gdLst/>
              <a:ahLst/>
              <a:cxnLst/>
              <a:rect r="r" b="b" t="t" l="l"/>
              <a:pathLst>
                <a:path h="2027447" w="983340">
                  <a:moveTo>
                    <a:pt x="46551" y="0"/>
                  </a:moveTo>
                  <a:lnTo>
                    <a:pt x="936789" y="0"/>
                  </a:lnTo>
                  <a:cubicBezTo>
                    <a:pt x="949135" y="0"/>
                    <a:pt x="960976" y="4904"/>
                    <a:pt x="969706" y="13634"/>
                  </a:cubicBezTo>
                  <a:cubicBezTo>
                    <a:pt x="978436" y="22364"/>
                    <a:pt x="983340" y="34205"/>
                    <a:pt x="983340" y="46551"/>
                  </a:cubicBezTo>
                  <a:lnTo>
                    <a:pt x="983340" y="1980896"/>
                  </a:lnTo>
                  <a:cubicBezTo>
                    <a:pt x="983340" y="2006605"/>
                    <a:pt x="962499" y="2027447"/>
                    <a:pt x="936789" y="2027447"/>
                  </a:cubicBezTo>
                  <a:lnTo>
                    <a:pt x="46551" y="2027447"/>
                  </a:lnTo>
                  <a:cubicBezTo>
                    <a:pt x="20841" y="2027447"/>
                    <a:pt x="0" y="2006605"/>
                    <a:pt x="0" y="1980896"/>
                  </a:cubicBezTo>
                  <a:lnTo>
                    <a:pt x="0" y="46551"/>
                  </a:lnTo>
                  <a:cubicBezTo>
                    <a:pt x="0" y="20841"/>
                    <a:pt x="20841" y="0"/>
                    <a:pt x="46551" y="0"/>
                  </a:cubicBezTo>
                  <a:close/>
                </a:path>
              </a:pathLst>
            </a:custGeom>
            <a:blipFill>
              <a:blip r:embed="rId3"/>
              <a:stretch>
                <a:fillRect l="-61560" t="0" r="-46600" b="-8727"/>
              </a:stretch>
            </a:blipFill>
            <a:ln w="38100" cap="rnd">
              <a:solidFill>
                <a:srgbClr val="000000"/>
              </a:solidFill>
              <a:prstDash val="solid"/>
              <a:round/>
            </a:ln>
          </p:spPr>
        </p:sp>
      </p:grpSp>
      <p:sp>
        <p:nvSpPr>
          <p:cNvPr name="Freeform 10" id="10"/>
          <p:cNvSpPr/>
          <p:nvPr/>
        </p:nvSpPr>
        <p:spPr>
          <a:xfrm flipH="false" flipV="false" rot="0">
            <a:off x="2111778" y="1121267"/>
            <a:ext cx="2299491" cy="2299491"/>
          </a:xfrm>
          <a:custGeom>
            <a:avLst/>
            <a:gdLst/>
            <a:ahLst/>
            <a:cxnLst/>
            <a:rect r="r" b="b" t="t" l="l"/>
            <a:pathLst>
              <a:path h="2299491" w="2299491">
                <a:moveTo>
                  <a:pt x="0" y="0"/>
                </a:moveTo>
                <a:lnTo>
                  <a:pt x="2299492" y="0"/>
                </a:lnTo>
                <a:lnTo>
                  <a:pt x="2299492" y="2299492"/>
                </a:lnTo>
                <a:lnTo>
                  <a:pt x="0" y="22994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820637" y="6663699"/>
            <a:ext cx="1575141" cy="1575141"/>
          </a:xfrm>
          <a:custGeom>
            <a:avLst/>
            <a:gdLst/>
            <a:ahLst/>
            <a:cxnLst/>
            <a:rect r="r" b="b" t="t" l="l"/>
            <a:pathLst>
              <a:path h="1575141" w="1575141">
                <a:moveTo>
                  <a:pt x="0" y="0"/>
                </a:moveTo>
                <a:lnTo>
                  <a:pt x="1575141" y="0"/>
                </a:lnTo>
                <a:lnTo>
                  <a:pt x="1575141" y="1575141"/>
                </a:lnTo>
                <a:lnTo>
                  <a:pt x="0" y="1575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5450121" y="2364546"/>
            <a:ext cx="7387759" cy="1514475"/>
          </a:xfrm>
          <a:prstGeom prst="rect">
            <a:avLst/>
          </a:prstGeom>
        </p:spPr>
        <p:txBody>
          <a:bodyPr anchor="t" rtlCol="false" tIns="0" lIns="0" bIns="0" rIns="0">
            <a:spAutoFit/>
          </a:bodyPr>
          <a:lstStyle/>
          <a:p>
            <a:pPr algn="ctr">
              <a:lnSpc>
                <a:spcPts val="11999"/>
              </a:lnSpc>
            </a:pPr>
            <a:r>
              <a:rPr lang="en-US" sz="9999">
                <a:solidFill>
                  <a:srgbClr val="000000"/>
                </a:solidFill>
                <a:latin typeface="Anton"/>
                <a:ea typeface="Anton"/>
                <a:cs typeface="Anton"/>
                <a:sym typeface="Anton"/>
              </a:rPr>
              <a:t>Conclusion</a:t>
            </a:r>
          </a:p>
        </p:txBody>
      </p:sp>
      <p:sp>
        <p:nvSpPr>
          <p:cNvPr name="TextBox 13" id="13"/>
          <p:cNvSpPr txBox="true"/>
          <p:nvPr/>
        </p:nvSpPr>
        <p:spPr>
          <a:xfrm rot="0">
            <a:off x="5150074" y="4366549"/>
            <a:ext cx="7987852" cy="2124075"/>
          </a:xfrm>
          <a:prstGeom prst="rect">
            <a:avLst/>
          </a:prstGeom>
        </p:spPr>
        <p:txBody>
          <a:bodyPr anchor="t" rtlCol="false" tIns="0" lIns="0" bIns="0" rIns="0">
            <a:spAutoFit/>
          </a:bodyPr>
          <a:lstStyle/>
          <a:p>
            <a:pPr algn="just">
              <a:lnSpc>
                <a:spcPts val="3307"/>
              </a:lnSpc>
            </a:pPr>
            <a:r>
              <a:rPr lang="en-US" sz="2755">
                <a:solidFill>
                  <a:srgbClr val="000000"/>
                </a:solidFill>
                <a:latin typeface="Arimo"/>
                <a:ea typeface="Arimo"/>
                <a:cs typeface="Arimo"/>
                <a:sym typeface="Arimo"/>
              </a:rPr>
              <a:t>Stress, poor sleep quality, and high BMI are the main reasons for sleep disorders.</a:t>
            </a:r>
          </a:p>
          <a:p>
            <a:pPr algn="just">
              <a:lnSpc>
                <a:spcPts val="3307"/>
              </a:lnSpc>
            </a:pPr>
            <a:r>
              <a:rPr lang="en-US" sz="2755">
                <a:solidFill>
                  <a:srgbClr val="000000"/>
                </a:solidFill>
                <a:latin typeface="Arimo"/>
                <a:ea typeface="Arimo"/>
                <a:cs typeface="Arimo"/>
                <a:sym typeface="Arimo"/>
              </a:rPr>
              <a:t>Insomnia is common in stressed, middle-aged people, while Sleep Apnea mostly affects older and overweight people.</a:t>
            </a:r>
          </a:p>
        </p:txBody>
      </p:sp>
      <p:sp>
        <p:nvSpPr>
          <p:cNvPr name="TextBox 14" id="14"/>
          <p:cNvSpPr txBox="true"/>
          <p:nvPr/>
        </p:nvSpPr>
        <p:spPr>
          <a:xfrm rot="0">
            <a:off x="4987028" y="7404539"/>
            <a:ext cx="8313943" cy="1704975"/>
          </a:xfrm>
          <a:prstGeom prst="rect">
            <a:avLst/>
          </a:prstGeom>
        </p:spPr>
        <p:txBody>
          <a:bodyPr anchor="t" rtlCol="false" tIns="0" lIns="0" bIns="0" rIns="0">
            <a:spAutoFit/>
          </a:bodyPr>
          <a:lstStyle/>
          <a:p>
            <a:pPr algn="just">
              <a:lnSpc>
                <a:spcPts val="3310"/>
              </a:lnSpc>
            </a:pPr>
            <a:r>
              <a:rPr lang="en-US" sz="2758">
                <a:solidFill>
                  <a:srgbClr val="000000"/>
                </a:solidFill>
                <a:latin typeface="Arimo"/>
                <a:ea typeface="Arimo"/>
                <a:cs typeface="Arimo"/>
                <a:sym typeface="Arimo"/>
              </a:rPr>
              <a:t>Jobs like nurses, teachers, and sales reps face more sleep issues due to pressure and long hours.</a:t>
            </a:r>
          </a:p>
          <a:p>
            <a:pPr algn="just">
              <a:lnSpc>
                <a:spcPts val="3310"/>
              </a:lnSpc>
            </a:pPr>
            <a:r>
              <a:rPr lang="en-US" sz="2758">
                <a:solidFill>
                  <a:srgbClr val="000000"/>
                </a:solidFill>
                <a:latin typeface="Arimo"/>
                <a:ea typeface="Arimo"/>
                <a:cs typeface="Arimo"/>
                <a:sym typeface="Arimo"/>
              </a:rPr>
              <a:t>We need better sleep habits, stress control, and early checks to stay healthy.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34899"/>
        </a:solidFill>
      </p:bgPr>
    </p:bg>
    <p:spTree>
      <p:nvGrpSpPr>
        <p:cNvPr id="1" name=""/>
        <p:cNvGrpSpPr/>
        <p:nvPr/>
      </p:nvGrpSpPr>
      <p:grpSpPr>
        <a:xfrm>
          <a:off x="0" y="0"/>
          <a:ext cx="0" cy="0"/>
          <a:chOff x="0" y="0"/>
          <a:chExt cx="0" cy="0"/>
        </a:xfrm>
      </p:grpSpPr>
      <p:sp>
        <p:nvSpPr>
          <p:cNvPr name="TextBox 2" id="2"/>
          <p:cNvSpPr txBox="true"/>
          <p:nvPr/>
        </p:nvSpPr>
        <p:spPr>
          <a:xfrm rot="0">
            <a:off x="4318021" y="4318288"/>
            <a:ext cx="10088231" cy="2295525"/>
          </a:xfrm>
          <a:prstGeom prst="rect">
            <a:avLst/>
          </a:prstGeom>
        </p:spPr>
        <p:txBody>
          <a:bodyPr anchor="t" rtlCol="false" tIns="0" lIns="0" bIns="0" rIns="0">
            <a:spAutoFit/>
          </a:bodyPr>
          <a:lstStyle/>
          <a:p>
            <a:pPr algn="ctr">
              <a:lnSpc>
                <a:spcPts val="18000"/>
              </a:lnSpc>
            </a:pPr>
            <a:r>
              <a:rPr lang="en-US" sz="15000">
                <a:solidFill>
                  <a:srgbClr val="FFFFFF"/>
                </a:solidFill>
                <a:latin typeface="Anton"/>
                <a:ea typeface="Anton"/>
                <a:cs typeface="Anton"/>
                <a:sym typeface="Anton"/>
              </a:rPr>
              <a:t>Thank You</a:t>
            </a:r>
          </a:p>
        </p:txBody>
      </p:sp>
      <p:sp>
        <p:nvSpPr>
          <p:cNvPr name="Freeform 3" id="3"/>
          <p:cNvSpPr/>
          <p:nvPr/>
        </p:nvSpPr>
        <p:spPr>
          <a:xfrm flipH="false" flipV="false" rot="0">
            <a:off x="1800393" y="4314322"/>
            <a:ext cx="2299491" cy="2299491"/>
          </a:xfrm>
          <a:custGeom>
            <a:avLst/>
            <a:gdLst/>
            <a:ahLst/>
            <a:cxnLst/>
            <a:rect r="r" b="b" t="t" l="l"/>
            <a:pathLst>
              <a:path h="2299491" w="2299491">
                <a:moveTo>
                  <a:pt x="0" y="0"/>
                </a:moveTo>
                <a:lnTo>
                  <a:pt x="2299492" y="0"/>
                </a:lnTo>
                <a:lnTo>
                  <a:pt x="2299492" y="2299491"/>
                </a:lnTo>
                <a:lnTo>
                  <a:pt x="0" y="22994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06252" y="4327813"/>
            <a:ext cx="2299491" cy="2299491"/>
          </a:xfrm>
          <a:custGeom>
            <a:avLst/>
            <a:gdLst/>
            <a:ahLst/>
            <a:cxnLst/>
            <a:rect r="r" b="b" t="t" l="l"/>
            <a:pathLst>
              <a:path h="2299491" w="2299491">
                <a:moveTo>
                  <a:pt x="0" y="0"/>
                </a:moveTo>
                <a:lnTo>
                  <a:pt x="2299491" y="0"/>
                </a:lnTo>
                <a:lnTo>
                  <a:pt x="2299491" y="2299492"/>
                </a:lnTo>
                <a:lnTo>
                  <a:pt x="0" y="22994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DAGqsLOE2Co</dc:identifier>
  <dcterms:modified xsi:type="dcterms:W3CDTF">2011-08-01T06:04:30Z</dcterms:modified>
  <cp:revision>1</cp:revision>
  <dc:title>Sleep Disorder analysis</dc:title>
</cp:coreProperties>
</file>