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Lor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ora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Lora-italic.fntdata"/><Relationship Id="rId12" Type="http://schemas.openxmlformats.org/officeDocument/2006/relationships/font" Target="fonts/Lor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4" Type="http://schemas.openxmlformats.org/officeDocument/2006/relationships/font" Target="fonts/Lo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378688" y="1187727"/>
            <a:ext cx="1087200" cy="4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latin typeface="Lora"/>
                <a:ea typeface="Lora"/>
                <a:cs typeface="Lora"/>
                <a:sym typeface="Lora"/>
              </a:rPr>
              <a:t>Disease Details</a:t>
            </a:r>
            <a:endParaRPr b="1" sz="55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989974" y="2186313"/>
            <a:ext cx="657300" cy="362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DiseaseName</a:t>
            </a:r>
            <a:endParaRPr b="1" sz="55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92423" y="1211109"/>
            <a:ext cx="746700" cy="362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Disease</a:t>
            </a:r>
            <a:endParaRPr b="1" sz="550" u="sng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ID</a:t>
            </a:r>
            <a:endParaRPr b="1" sz="550" u="sng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292563" y="627468"/>
            <a:ext cx="746700" cy="362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Symptoms</a:t>
            </a:r>
            <a:endParaRPr b="1" sz="55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177225" y="1698177"/>
            <a:ext cx="951900" cy="537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Coexisiting Diseases and Conditons</a:t>
            </a:r>
            <a:endParaRPr b="1" sz="55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2016224" y="1962517"/>
            <a:ext cx="1023600" cy="415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Risk factors and prevalence</a:t>
            </a:r>
            <a:endParaRPr b="1" sz="55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1472028" y="317364"/>
            <a:ext cx="900900" cy="362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MeshTerm</a:t>
            </a:r>
            <a:endParaRPr b="1" sz="55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745159" y="627540"/>
            <a:ext cx="900900" cy="362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Description</a:t>
            </a:r>
            <a:endParaRPr b="1" sz="55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62" name="Google Shape;62;p13"/>
          <p:cNvCxnSpPr>
            <a:stCxn id="61" idx="4"/>
            <a:endCxn id="54" idx="0"/>
          </p:cNvCxnSpPr>
          <p:nvPr/>
        </p:nvCxnSpPr>
        <p:spPr>
          <a:xfrm>
            <a:off x="1195609" y="989940"/>
            <a:ext cx="726600" cy="1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3"/>
          <p:cNvCxnSpPr>
            <a:stCxn id="54" idx="0"/>
            <a:endCxn id="60" idx="4"/>
          </p:cNvCxnSpPr>
          <p:nvPr/>
        </p:nvCxnSpPr>
        <p:spPr>
          <a:xfrm flipH="1" rot="10800000">
            <a:off x="1922288" y="679827"/>
            <a:ext cx="300" cy="5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3"/>
          <p:cNvCxnSpPr>
            <a:endCxn id="57" idx="4"/>
          </p:cNvCxnSpPr>
          <p:nvPr/>
        </p:nvCxnSpPr>
        <p:spPr>
          <a:xfrm flipH="1" rot="10800000">
            <a:off x="1891913" y="989868"/>
            <a:ext cx="774000" cy="1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3"/>
          <p:cNvCxnSpPr>
            <a:stCxn id="54" idx="2"/>
            <a:endCxn id="59" idx="1"/>
          </p:cNvCxnSpPr>
          <p:nvPr/>
        </p:nvCxnSpPr>
        <p:spPr>
          <a:xfrm>
            <a:off x="1922288" y="1597227"/>
            <a:ext cx="243900" cy="4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3"/>
          <p:cNvCxnSpPr>
            <a:stCxn id="54" idx="2"/>
            <a:endCxn id="55" idx="0"/>
          </p:cNvCxnSpPr>
          <p:nvPr/>
        </p:nvCxnSpPr>
        <p:spPr>
          <a:xfrm flipH="1">
            <a:off x="1318688" y="1597227"/>
            <a:ext cx="603600" cy="58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3"/>
          <p:cNvCxnSpPr>
            <a:stCxn id="54" idx="2"/>
            <a:endCxn id="58" idx="7"/>
          </p:cNvCxnSpPr>
          <p:nvPr/>
        </p:nvCxnSpPr>
        <p:spPr>
          <a:xfrm flipH="1">
            <a:off x="989588" y="1597227"/>
            <a:ext cx="932700" cy="1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3"/>
          <p:cNvCxnSpPr>
            <a:stCxn id="54" idx="1"/>
            <a:endCxn id="56" idx="6"/>
          </p:cNvCxnSpPr>
          <p:nvPr/>
        </p:nvCxnSpPr>
        <p:spPr>
          <a:xfrm rot="10800000">
            <a:off x="1039088" y="1392177"/>
            <a:ext cx="3396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3"/>
          <p:cNvSpPr/>
          <p:nvPr/>
        </p:nvSpPr>
        <p:spPr>
          <a:xfrm>
            <a:off x="4262722" y="920012"/>
            <a:ext cx="985469" cy="66420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4432974" y="1070818"/>
            <a:ext cx="81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22222"/>
                </a:solidFill>
                <a:highlight>
                  <a:srgbClr val="E1E9F7"/>
                </a:highlight>
                <a:latin typeface="Roboto"/>
                <a:ea typeface="Roboto"/>
                <a:cs typeface="Roboto"/>
                <a:sym typeface="Roboto"/>
              </a:rPr>
              <a:t>Association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4352998" y="1917098"/>
            <a:ext cx="815400" cy="362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Reference</a:t>
            </a:r>
            <a:endParaRPr b="1" sz="55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72" name="Google Shape;72;p13"/>
          <p:cNvCxnSpPr>
            <a:endCxn id="71" idx="0"/>
          </p:cNvCxnSpPr>
          <p:nvPr/>
        </p:nvCxnSpPr>
        <p:spPr>
          <a:xfrm>
            <a:off x="4760698" y="1577198"/>
            <a:ext cx="0" cy="33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3"/>
          <p:cNvSpPr/>
          <p:nvPr/>
        </p:nvSpPr>
        <p:spPr>
          <a:xfrm>
            <a:off x="6799669" y="1167499"/>
            <a:ext cx="1087200" cy="4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latin typeface="Lora"/>
                <a:ea typeface="Lora"/>
                <a:cs typeface="Lora"/>
                <a:sym typeface="Lora"/>
              </a:rPr>
              <a:t>Gene</a:t>
            </a:r>
            <a:endParaRPr b="1" sz="55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6106972" y="1903952"/>
            <a:ext cx="746700" cy="362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(Entrez)</a:t>
            </a:r>
            <a:br>
              <a:rPr b="1" lang="en" sz="550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</a:br>
            <a:r>
              <a:rPr b="1" lang="en" sz="550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GENE ID</a:t>
            </a:r>
            <a:endParaRPr b="1" sz="550" u="sng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8186451" y="1190893"/>
            <a:ext cx="746700" cy="362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Gene Name</a:t>
            </a:r>
            <a:endParaRPr b="1" sz="55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7537388" y="607312"/>
            <a:ext cx="900900" cy="362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Association Score</a:t>
            </a:r>
            <a:endParaRPr b="1" sz="55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6166140" y="607312"/>
            <a:ext cx="900900" cy="362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Source</a:t>
            </a:r>
            <a:endParaRPr b="1" sz="55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78" name="Google Shape;78;p13"/>
          <p:cNvCxnSpPr>
            <a:stCxn id="77" idx="4"/>
            <a:endCxn id="73" idx="0"/>
          </p:cNvCxnSpPr>
          <p:nvPr/>
        </p:nvCxnSpPr>
        <p:spPr>
          <a:xfrm>
            <a:off x="6616590" y="969712"/>
            <a:ext cx="726600" cy="1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>
            <a:stCxn id="73" idx="0"/>
            <a:endCxn id="76" idx="4"/>
          </p:cNvCxnSpPr>
          <p:nvPr/>
        </p:nvCxnSpPr>
        <p:spPr>
          <a:xfrm flipH="1" rot="10800000">
            <a:off x="7343269" y="969799"/>
            <a:ext cx="644700" cy="1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>
            <a:stCxn id="73" idx="3"/>
            <a:endCxn id="75" idx="2"/>
          </p:cNvCxnSpPr>
          <p:nvPr/>
        </p:nvCxnSpPr>
        <p:spPr>
          <a:xfrm flipH="1" rot="10800000">
            <a:off x="7886869" y="1371949"/>
            <a:ext cx="2997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3"/>
          <p:cNvCxnSpPr>
            <a:stCxn id="73" idx="2"/>
            <a:endCxn id="74" idx="0"/>
          </p:cNvCxnSpPr>
          <p:nvPr/>
        </p:nvCxnSpPr>
        <p:spPr>
          <a:xfrm flipH="1">
            <a:off x="6480469" y="1576999"/>
            <a:ext cx="862800" cy="3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3"/>
          <p:cNvSpPr/>
          <p:nvPr/>
        </p:nvSpPr>
        <p:spPr>
          <a:xfrm>
            <a:off x="7778916" y="1917098"/>
            <a:ext cx="815400" cy="362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PDB ID</a:t>
            </a:r>
            <a:endParaRPr b="1" sz="55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83" name="Google Shape;83;p13"/>
          <p:cNvCxnSpPr>
            <a:stCxn id="73" idx="2"/>
            <a:endCxn id="82" idx="0"/>
          </p:cNvCxnSpPr>
          <p:nvPr/>
        </p:nvCxnSpPr>
        <p:spPr>
          <a:xfrm>
            <a:off x="7343269" y="1576999"/>
            <a:ext cx="843300" cy="3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3"/>
          <p:cNvSpPr/>
          <p:nvPr/>
        </p:nvSpPr>
        <p:spPr>
          <a:xfrm>
            <a:off x="6696711" y="210100"/>
            <a:ext cx="1296300" cy="362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Gene_Function</a:t>
            </a:r>
            <a:endParaRPr b="1" sz="55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85" name="Google Shape;85;p13"/>
          <p:cNvCxnSpPr>
            <a:stCxn id="86" idx="4"/>
          </p:cNvCxnSpPr>
          <p:nvPr/>
        </p:nvCxnSpPr>
        <p:spPr>
          <a:xfrm flipH="1">
            <a:off x="7354820" y="3173243"/>
            <a:ext cx="851700" cy="26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3"/>
          <p:cNvCxnSpPr>
            <a:stCxn id="54" idx="3"/>
            <a:endCxn id="69" idx="1"/>
          </p:cNvCxnSpPr>
          <p:nvPr/>
        </p:nvCxnSpPr>
        <p:spPr>
          <a:xfrm flipH="1" rot="10800000">
            <a:off x="2465888" y="1252077"/>
            <a:ext cx="1796700" cy="1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>
            <a:endCxn id="73" idx="1"/>
          </p:cNvCxnSpPr>
          <p:nvPr/>
        </p:nvCxnSpPr>
        <p:spPr>
          <a:xfrm>
            <a:off x="5248369" y="1252249"/>
            <a:ext cx="1551300" cy="12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3"/>
          <p:cNvCxnSpPr>
            <a:endCxn id="90" idx="0"/>
          </p:cNvCxnSpPr>
          <p:nvPr/>
        </p:nvCxnSpPr>
        <p:spPr>
          <a:xfrm>
            <a:off x="2473198" y="1588655"/>
            <a:ext cx="1610400" cy="8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3"/>
          <p:cNvSpPr/>
          <p:nvPr/>
        </p:nvSpPr>
        <p:spPr>
          <a:xfrm>
            <a:off x="3652103" y="3638294"/>
            <a:ext cx="863100" cy="40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0"/>
              </a:schemeClr>
            </a:outerShdw>
            <a:reflection blurRad="0" dir="5400000" dist="38100" endA="0" endPos="30000" fadeDir="5400012" kx="0" rotWithShape="0" algn="bl" stA="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3740885" y="3712723"/>
            <a:ext cx="712200" cy="25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latin typeface="Lora"/>
                <a:ea typeface="Lora"/>
                <a:cs typeface="Lora"/>
                <a:sym typeface="Lora"/>
              </a:rPr>
              <a:t>External_links</a:t>
            </a:r>
            <a:endParaRPr b="1" sz="55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3406595" y="2464655"/>
            <a:ext cx="1354006" cy="962037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3586208" y="2612405"/>
            <a:ext cx="985469" cy="66420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3756459" y="2800388"/>
            <a:ext cx="81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22222"/>
                </a:solidFill>
                <a:highlight>
                  <a:srgbClr val="E1E9F7"/>
                </a:highlight>
                <a:latin typeface="Roboto"/>
                <a:ea typeface="Roboto"/>
                <a:cs typeface="Roboto"/>
                <a:sym typeface="Roboto"/>
              </a:rPr>
              <a:t>Extra_Info</a:t>
            </a:r>
            <a:endParaRPr sz="800">
              <a:solidFill>
                <a:schemeClr val="dk2"/>
              </a:solidFill>
            </a:endParaRPr>
          </a:p>
        </p:txBody>
      </p:sp>
      <p:cxnSp>
        <p:nvCxnSpPr>
          <p:cNvPr id="95" name="Google Shape;95;p13"/>
          <p:cNvCxnSpPr/>
          <p:nvPr/>
        </p:nvCxnSpPr>
        <p:spPr>
          <a:xfrm>
            <a:off x="4083590" y="3424365"/>
            <a:ext cx="0" cy="21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3"/>
          <p:cNvSpPr/>
          <p:nvPr/>
        </p:nvSpPr>
        <p:spPr>
          <a:xfrm>
            <a:off x="2931106" y="4330204"/>
            <a:ext cx="815400" cy="362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Link_ID</a:t>
            </a:r>
            <a:endParaRPr b="1" sz="55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—--------- </a:t>
            </a:r>
            <a:endParaRPr b="1" sz="55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97" name="Google Shape;97;p13"/>
          <p:cNvCxnSpPr>
            <a:stCxn id="91" idx="2"/>
            <a:endCxn id="96" idx="0"/>
          </p:cNvCxnSpPr>
          <p:nvPr/>
        </p:nvCxnSpPr>
        <p:spPr>
          <a:xfrm flipH="1">
            <a:off x="3338753" y="4043294"/>
            <a:ext cx="744900" cy="2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3"/>
          <p:cNvSpPr/>
          <p:nvPr/>
        </p:nvSpPr>
        <p:spPr>
          <a:xfrm>
            <a:off x="4571695" y="4373453"/>
            <a:ext cx="780000" cy="3498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URL</a:t>
            </a:r>
            <a:endParaRPr b="1" sz="55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99" name="Google Shape;99;p13"/>
          <p:cNvCxnSpPr>
            <a:endCxn id="98" idx="0"/>
          </p:cNvCxnSpPr>
          <p:nvPr/>
        </p:nvCxnSpPr>
        <p:spPr>
          <a:xfrm>
            <a:off x="4154995" y="4044953"/>
            <a:ext cx="806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3"/>
          <p:cNvSpPr/>
          <p:nvPr/>
        </p:nvSpPr>
        <p:spPr>
          <a:xfrm>
            <a:off x="3801794" y="4413629"/>
            <a:ext cx="714300" cy="3498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</a:rPr>
              <a:t>ExternalDB</a:t>
            </a:r>
            <a:endParaRPr b="1" sz="30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01" name="Google Shape;101;p13"/>
          <p:cNvCxnSpPr/>
          <p:nvPr/>
        </p:nvCxnSpPr>
        <p:spPr>
          <a:xfrm>
            <a:off x="4118340" y="4044047"/>
            <a:ext cx="2100" cy="36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3"/>
          <p:cNvCxnSpPr/>
          <p:nvPr/>
        </p:nvCxnSpPr>
        <p:spPr>
          <a:xfrm>
            <a:off x="2414143" y="1597262"/>
            <a:ext cx="1635000" cy="8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3"/>
          <p:cNvSpPr/>
          <p:nvPr/>
        </p:nvSpPr>
        <p:spPr>
          <a:xfrm>
            <a:off x="4279437" y="345941"/>
            <a:ext cx="951900" cy="305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Association </a:t>
            </a:r>
            <a:br>
              <a:rPr b="1" lang="en" sz="55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</a:br>
            <a:r>
              <a:rPr b="1" lang="en" sz="55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Score</a:t>
            </a:r>
            <a:endParaRPr b="1" sz="55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04" name="Google Shape;104;p13"/>
          <p:cNvCxnSpPr>
            <a:stCxn id="103" idx="4"/>
            <a:endCxn id="69" idx="0"/>
          </p:cNvCxnSpPr>
          <p:nvPr/>
        </p:nvCxnSpPr>
        <p:spPr>
          <a:xfrm>
            <a:off x="4755387" y="651041"/>
            <a:ext cx="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3"/>
          <p:cNvSpPr/>
          <p:nvPr/>
        </p:nvSpPr>
        <p:spPr>
          <a:xfrm>
            <a:off x="4919982" y="2760052"/>
            <a:ext cx="863100" cy="6642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13"/>
          <p:cNvCxnSpPr>
            <a:stCxn id="54" idx="3"/>
          </p:cNvCxnSpPr>
          <p:nvPr/>
        </p:nvCxnSpPr>
        <p:spPr>
          <a:xfrm>
            <a:off x="2465888" y="1392477"/>
            <a:ext cx="2677500" cy="153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3"/>
          <p:cNvSpPr txBox="1"/>
          <p:nvPr/>
        </p:nvSpPr>
        <p:spPr>
          <a:xfrm>
            <a:off x="5031907" y="2923485"/>
            <a:ext cx="80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Therapy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4786787" y="3579812"/>
            <a:ext cx="1129800" cy="3099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Treatment Type</a:t>
            </a:r>
            <a:endParaRPr b="1" sz="55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09" name="Google Shape;109;p13"/>
          <p:cNvCxnSpPr>
            <a:stCxn id="105" idx="2"/>
            <a:endCxn id="108" idx="0"/>
          </p:cNvCxnSpPr>
          <p:nvPr/>
        </p:nvCxnSpPr>
        <p:spPr>
          <a:xfrm>
            <a:off x="5351532" y="3424252"/>
            <a:ext cx="300" cy="1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3"/>
          <p:cNvSpPr/>
          <p:nvPr/>
        </p:nvSpPr>
        <p:spPr>
          <a:xfrm>
            <a:off x="6738421" y="3438684"/>
            <a:ext cx="1087200" cy="53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3"/>
          <p:cNvSpPr txBox="1"/>
          <p:nvPr/>
        </p:nvSpPr>
        <p:spPr>
          <a:xfrm>
            <a:off x="6738421" y="3450383"/>
            <a:ext cx="10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</a:rPr>
              <a:t>    Drug Details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6045704" y="4309187"/>
            <a:ext cx="746700" cy="362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Drug ID</a:t>
            </a:r>
            <a:endParaRPr b="1" sz="400" u="sng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13" name="Google Shape;113;p13"/>
          <p:cNvCxnSpPr>
            <a:endCxn id="112" idx="0"/>
          </p:cNvCxnSpPr>
          <p:nvPr/>
        </p:nvCxnSpPr>
        <p:spPr>
          <a:xfrm flipH="1">
            <a:off x="6419054" y="3982187"/>
            <a:ext cx="863100" cy="3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3"/>
          <p:cNvSpPr/>
          <p:nvPr/>
        </p:nvSpPr>
        <p:spPr>
          <a:xfrm>
            <a:off x="7717647" y="4322333"/>
            <a:ext cx="815400" cy="362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Drug name</a:t>
            </a:r>
            <a:endParaRPr b="1" sz="40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15" name="Google Shape;115;p13"/>
          <p:cNvCxnSpPr>
            <a:endCxn id="114" idx="0"/>
          </p:cNvCxnSpPr>
          <p:nvPr/>
        </p:nvCxnSpPr>
        <p:spPr>
          <a:xfrm>
            <a:off x="7282347" y="3982433"/>
            <a:ext cx="843000" cy="33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3"/>
          <p:cNvSpPr/>
          <p:nvPr/>
        </p:nvSpPr>
        <p:spPr>
          <a:xfrm>
            <a:off x="6850654" y="4513379"/>
            <a:ext cx="863100" cy="362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</a:rPr>
              <a:t>Treatment</a:t>
            </a:r>
            <a:endParaRPr b="1" sz="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</a:rPr>
              <a:t>Type</a:t>
            </a:r>
            <a:endParaRPr b="1" sz="30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17" name="Google Shape;117;p13"/>
          <p:cNvCxnSpPr>
            <a:stCxn id="110" idx="2"/>
            <a:endCxn id="116" idx="0"/>
          </p:cNvCxnSpPr>
          <p:nvPr/>
        </p:nvCxnSpPr>
        <p:spPr>
          <a:xfrm>
            <a:off x="7282021" y="3975084"/>
            <a:ext cx="300" cy="5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3"/>
          <p:cNvSpPr/>
          <p:nvPr/>
        </p:nvSpPr>
        <p:spPr>
          <a:xfrm>
            <a:off x="8125353" y="3523256"/>
            <a:ext cx="746700" cy="362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Status</a:t>
            </a:r>
            <a:endParaRPr b="1" sz="40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19" name="Google Shape;119;p13"/>
          <p:cNvCxnSpPr>
            <a:endCxn id="118" idx="2"/>
          </p:cNvCxnSpPr>
          <p:nvPr/>
        </p:nvCxnSpPr>
        <p:spPr>
          <a:xfrm>
            <a:off x="7825953" y="3704456"/>
            <a:ext cx="2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3"/>
          <p:cNvSpPr/>
          <p:nvPr/>
        </p:nvSpPr>
        <p:spPr>
          <a:xfrm>
            <a:off x="7641620" y="2810843"/>
            <a:ext cx="1129800" cy="362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Comments</a:t>
            </a:r>
            <a:endParaRPr b="1" sz="75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20" name="Google Shape;120;p13"/>
          <p:cNvCxnSpPr>
            <a:stCxn id="84" idx="4"/>
          </p:cNvCxnSpPr>
          <p:nvPr/>
        </p:nvCxnSpPr>
        <p:spPr>
          <a:xfrm>
            <a:off x="7344861" y="572500"/>
            <a:ext cx="0" cy="6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3"/>
          <p:cNvSpPr/>
          <p:nvPr/>
        </p:nvSpPr>
        <p:spPr>
          <a:xfrm>
            <a:off x="6166140" y="2863823"/>
            <a:ext cx="900900" cy="362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</a:rPr>
              <a:t>DrugBankID</a:t>
            </a:r>
            <a:endParaRPr b="1" sz="30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22" name="Google Shape;122;p13"/>
          <p:cNvCxnSpPr>
            <a:stCxn id="121" idx="4"/>
          </p:cNvCxnSpPr>
          <p:nvPr/>
        </p:nvCxnSpPr>
        <p:spPr>
          <a:xfrm>
            <a:off x="6616590" y="3226223"/>
            <a:ext cx="727500" cy="2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3"/>
          <p:cNvSpPr/>
          <p:nvPr/>
        </p:nvSpPr>
        <p:spPr>
          <a:xfrm>
            <a:off x="6869723" y="2466623"/>
            <a:ext cx="951900" cy="362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chemeClr val="dk1"/>
                </a:solidFill>
              </a:rPr>
              <a:t>Pharmaceutical </a:t>
            </a:r>
            <a:br>
              <a:rPr b="1" lang="en" sz="500">
                <a:solidFill>
                  <a:schemeClr val="dk1"/>
                </a:solidFill>
              </a:rPr>
            </a:br>
            <a:r>
              <a:rPr b="1" lang="en" sz="500">
                <a:solidFill>
                  <a:schemeClr val="dk1"/>
                </a:solidFill>
              </a:rPr>
              <a:t>Company</a:t>
            </a:r>
            <a:endParaRPr b="1" sz="300" u="sng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24" name="Google Shape;124;p13"/>
          <p:cNvCxnSpPr>
            <a:stCxn id="123" idx="4"/>
          </p:cNvCxnSpPr>
          <p:nvPr/>
        </p:nvCxnSpPr>
        <p:spPr>
          <a:xfrm>
            <a:off x="7345673" y="2829023"/>
            <a:ext cx="0" cy="6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3"/>
          <p:cNvCxnSpPr>
            <a:endCxn id="110" idx="1"/>
          </p:cNvCxnSpPr>
          <p:nvPr/>
        </p:nvCxnSpPr>
        <p:spPr>
          <a:xfrm>
            <a:off x="5617921" y="3219084"/>
            <a:ext cx="1120500" cy="4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3"/>
          <p:cNvCxnSpPr/>
          <p:nvPr/>
        </p:nvCxnSpPr>
        <p:spPr>
          <a:xfrm flipH="1">
            <a:off x="1909015" y="1614625"/>
            <a:ext cx="6000" cy="9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3"/>
          <p:cNvSpPr/>
          <p:nvPr/>
        </p:nvSpPr>
        <p:spPr>
          <a:xfrm>
            <a:off x="1429683" y="2485798"/>
            <a:ext cx="985469" cy="66420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 txBox="1"/>
          <p:nvPr/>
        </p:nvSpPr>
        <p:spPr>
          <a:xfrm>
            <a:off x="1483174" y="2655911"/>
            <a:ext cx="87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22222"/>
                </a:solidFill>
                <a:highlight>
                  <a:srgbClr val="E1E9F7"/>
                </a:highlight>
                <a:latin typeface="Roboto"/>
                <a:ea typeface="Roboto"/>
                <a:cs typeface="Roboto"/>
                <a:sym typeface="Roboto"/>
              </a:rPr>
              <a:t>Dysregulation</a:t>
            </a:r>
            <a:endParaRPr b="1" sz="800">
              <a:solidFill>
                <a:srgbClr val="222222"/>
              </a:solidFill>
              <a:highlight>
                <a:srgbClr val="E1E9F7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22222"/>
                </a:solidFill>
                <a:highlight>
                  <a:srgbClr val="E1E9F7"/>
                </a:highlight>
                <a:latin typeface="Roboto"/>
                <a:ea typeface="Roboto"/>
                <a:cs typeface="Roboto"/>
                <a:sym typeface="Roboto"/>
              </a:rPr>
              <a:t>Info</a:t>
            </a:r>
            <a:endParaRPr b="1" sz="800">
              <a:solidFill>
                <a:srgbClr val="222222"/>
              </a:solidFill>
              <a:highlight>
                <a:srgbClr val="E1E9F7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3"/>
          <p:cNvSpPr/>
          <p:nvPr/>
        </p:nvSpPr>
        <p:spPr>
          <a:xfrm>
            <a:off x="384985" y="4051811"/>
            <a:ext cx="1120500" cy="267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 u="sng">
                <a:solidFill>
                  <a:schemeClr val="dk1"/>
                </a:solidFill>
              </a:rPr>
              <a:t>Pathway_Name</a:t>
            </a:r>
            <a:endParaRPr b="1" sz="600" u="sng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30" name="Google Shape;130;p13"/>
          <p:cNvCxnSpPr>
            <a:stCxn id="131" idx="2"/>
            <a:endCxn id="129" idx="0"/>
          </p:cNvCxnSpPr>
          <p:nvPr/>
        </p:nvCxnSpPr>
        <p:spPr>
          <a:xfrm flipH="1">
            <a:off x="945309" y="3782675"/>
            <a:ext cx="79650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13"/>
          <p:cNvSpPr/>
          <p:nvPr/>
        </p:nvSpPr>
        <p:spPr>
          <a:xfrm>
            <a:off x="1891833" y="4081310"/>
            <a:ext cx="843000" cy="2673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 u="sng">
                <a:solidFill>
                  <a:schemeClr val="dk1"/>
                </a:solidFill>
              </a:rPr>
              <a:t>KEGGID</a:t>
            </a:r>
            <a:endParaRPr b="1" sz="600" u="sng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33" name="Google Shape;133;p13"/>
          <p:cNvCxnSpPr>
            <a:stCxn id="131" idx="2"/>
            <a:endCxn id="132" idx="0"/>
          </p:cNvCxnSpPr>
          <p:nvPr/>
        </p:nvCxnSpPr>
        <p:spPr>
          <a:xfrm>
            <a:off x="1741809" y="3782675"/>
            <a:ext cx="571500" cy="2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13"/>
          <p:cNvSpPr/>
          <p:nvPr/>
        </p:nvSpPr>
        <p:spPr>
          <a:xfrm>
            <a:off x="1275609" y="3367175"/>
            <a:ext cx="932400" cy="41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 txBox="1"/>
          <p:nvPr/>
        </p:nvSpPr>
        <p:spPr>
          <a:xfrm>
            <a:off x="1394482" y="3412870"/>
            <a:ext cx="65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222222"/>
                </a:solidFill>
                <a:highlight>
                  <a:srgbClr val="E1E9F7"/>
                </a:highlight>
                <a:latin typeface="Roboto"/>
                <a:ea typeface="Roboto"/>
                <a:cs typeface="Roboto"/>
                <a:sym typeface="Roboto"/>
              </a:rPr>
              <a:t>Pathway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35" name="Google Shape;135;p13"/>
          <p:cNvSpPr/>
          <p:nvPr/>
        </p:nvSpPr>
        <p:spPr>
          <a:xfrm>
            <a:off x="154275" y="2631460"/>
            <a:ext cx="1023600" cy="362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</a:rPr>
              <a:t>Dysregulation</a:t>
            </a:r>
            <a:endParaRPr b="1" sz="600" u="sng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6" name="Google Shape;136;p13"/>
          <p:cNvSpPr/>
          <p:nvPr/>
        </p:nvSpPr>
        <p:spPr>
          <a:xfrm>
            <a:off x="2477455" y="3393575"/>
            <a:ext cx="746700" cy="362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References</a:t>
            </a:r>
            <a:endParaRPr b="1" sz="550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137" name="Google Shape;137;p13"/>
          <p:cNvCxnSpPr>
            <a:stCxn id="135" idx="6"/>
            <a:endCxn id="127" idx="1"/>
          </p:cNvCxnSpPr>
          <p:nvPr/>
        </p:nvCxnSpPr>
        <p:spPr>
          <a:xfrm>
            <a:off x="1177875" y="2812660"/>
            <a:ext cx="251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3"/>
          <p:cNvCxnSpPr>
            <a:stCxn id="131" idx="3"/>
            <a:endCxn id="136" idx="2"/>
          </p:cNvCxnSpPr>
          <p:nvPr/>
        </p:nvCxnSpPr>
        <p:spPr>
          <a:xfrm>
            <a:off x="2208009" y="3574925"/>
            <a:ext cx="26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3"/>
          <p:cNvCxnSpPr>
            <a:stCxn id="127" idx="2"/>
            <a:endCxn id="131" idx="0"/>
          </p:cNvCxnSpPr>
          <p:nvPr/>
        </p:nvCxnSpPr>
        <p:spPr>
          <a:xfrm flipH="1">
            <a:off x="1741817" y="3150003"/>
            <a:ext cx="180600" cy="21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