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Lor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ora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Lora-italic.fntdata"/><Relationship Id="rId12" Type="http://schemas.openxmlformats.org/officeDocument/2006/relationships/font" Target="fonts/Lor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78688" y="1187727"/>
            <a:ext cx="1087200" cy="4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latin typeface="Lora"/>
                <a:ea typeface="Lora"/>
                <a:cs typeface="Lora"/>
                <a:sym typeface="Lora"/>
              </a:rPr>
              <a:t>Disease Details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989974" y="2186313"/>
            <a:ext cx="6573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DiseaseName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92423" y="1211109"/>
            <a:ext cx="7467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Disease</a:t>
            </a:r>
            <a:endParaRPr b="1" sz="550" u="sng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ID</a:t>
            </a:r>
            <a:endParaRPr b="1" sz="550" u="sng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92563" y="627468"/>
            <a:ext cx="7467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Symptoms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77225" y="1698177"/>
            <a:ext cx="951900" cy="537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Coexisiting Diseases and Conditons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016224" y="1962517"/>
            <a:ext cx="1023600" cy="415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Risk factors and prevalence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472028" y="317364"/>
            <a:ext cx="9009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MeshTerm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745159" y="627540"/>
            <a:ext cx="9009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Description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62" name="Google Shape;62;p13"/>
          <p:cNvCxnSpPr>
            <a:stCxn id="61" idx="4"/>
            <a:endCxn id="54" idx="0"/>
          </p:cNvCxnSpPr>
          <p:nvPr/>
        </p:nvCxnSpPr>
        <p:spPr>
          <a:xfrm>
            <a:off x="1195609" y="989940"/>
            <a:ext cx="726600" cy="1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>
            <a:stCxn id="54" idx="0"/>
            <a:endCxn id="60" idx="4"/>
          </p:cNvCxnSpPr>
          <p:nvPr/>
        </p:nvCxnSpPr>
        <p:spPr>
          <a:xfrm flipH="1" rot="10800000">
            <a:off x="1922288" y="679827"/>
            <a:ext cx="30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>
            <a:endCxn id="57" idx="4"/>
          </p:cNvCxnSpPr>
          <p:nvPr/>
        </p:nvCxnSpPr>
        <p:spPr>
          <a:xfrm flipH="1" rot="10800000">
            <a:off x="1891913" y="989868"/>
            <a:ext cx="77400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>
            <a:stCxn id="54" idx="2"/>
            <a:endCxn id="59" idx="1"/>
          </p:cNvCxnSpPr>
          <p:nvPr/>
        </p:nvCxnSpPr>
        <p:spPr>
          <a:xfrm>
            <a:off x="1922288" y="1597227"/>
            <a:ext cx="243900" cy="4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>
            <a:stCxn id="54" idx="2"/>
            <a:endCxn id="55" idx="0"/>
          </p:cNvCxnSpPr>
          <p:nvPr/>
        </p:nvCxnSpPr>
        <p:spPr>
          <a:xfrm flipH="1">
            <a:off x="1318688" y="1597227"/>
            <a:ext cx="603600" cy="5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>
            <a:stCxn id="54" idx="2"/>
            <a:endCxn id="58" idx="7"/>
          </p:cNvCxnSpPr>
          <p:nvPr/>
        </p:nvCxnSpPr>
        <p:spPr>
          <a:xfrm flipH="1">
            <a:off x="989588" y="1597227"/>
            <a:ext cx="93270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stCxn id="54" idx="1"/>
            <a:endCxn id="56" idx="6"/>
          </p:cNvCxnSpPr>
          <p:nvPr/>
        </p:nvCxnSpPr>
        <p:spPr>
          <a:xfrm rot="10800000">
            <a:off x="1039088" y="1392177"/>
            <a:ext cx="339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3"/>
          <p:cNvSpPr/>
          <p:nvPr/>
        </p:nvSpPr>
        <p:spPr>
          <a:xfrm>
            <a:off x="4262722" y="920012"/>
            <a:ext cx="985469" cy="66420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4432974" y="1070818"/>
            <a:ext cx="81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22222"/>
                </a:solidFill>
                <a:highlight>
                  <a:srgbClr val="E1E9F7"/>
                </a:highlight>
                <a:latin typeface="Roboto"/>
                <a:ea typeface="Roboto"/>
                <a:cs typeface="Roboto"/>
                <a:sym typeface="Roboto"/>
              </a:rPr>
              <a:t>Association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4352998" y="1917098"/>
            <a:ext cx="8154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Reference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72" name="Google Shape;72;p13"/>
          <p:cNvCxnSpPr>
            <a:endCxn id="71" idx="0"/>
          </p:cNvCxnSpPr>
          <p:nvPr/>
        </p:nvCxnSpPr>
        <p:spPr>
          <a:xfrm>
            <a:off x="4760698" y="1577198"/>
            <a:ext cx="0" cy="3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3"/>
          <p:cNvSpPr/>
          <p:nvPr/>
        </p:nvSpPr>
        <p:spPr>
          <a:xfrm>
            <a:off x="6799669" y="1167499"/>
            <a:ext cx="1087200" cy="4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latin typeface="Lora"/>
                <a:ea typeface="Lora"/>
                <a:cs typeface="Lora"/>
                <a:sym typeface="Lora"/>
              </a:rPr>
              <a:t>Gene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6106972" y="1903952"/>
            <a:ext cx="7467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Entrez ID</a:t>
            </a:r>
            <a:endParaRPr b="1" sz="550" u="sng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8284576" y="660943"/>
            <a:ext cx="7467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Gene Name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76" name="Google Shape;76;p13"/>
          <p:cNvCxnSpPr>
            <a:stCxn id="73" idx="3"/>
            <a:endCxn id="75" idx="2"/>
          </p:cNvCxnSpPr>
          <p:nvPr/>
        </p:nvCxnSpPr>
        <p:spPr>
          <a:xfrm flipH="1" rot="10800000">
            <a:off x="7886869" y="842149"/>
            <a:ext cx="397800" cy="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>
            <a:stCxn id="73" idx="2"/>
            <a:endCxn id="74" idx="0"/>
          </p:cNvCxnSpPr>
          <p:nvPr/>
        </p:nvCxnSpPr>
        <p:spPr>
          <a:xfrm flipH="1">
            <a:off x="6480469" y="1576999"/>
            <a:ext cx="862800" cy="3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3"/>
          <p:cNvSpPr/>
          <p:nvPr/>
        </p:nvSpPr>
        <p:spPr>
          <a:xfrm>
            <a:off x="7778916" y="1917098"/>
            <a:ext cx="8154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Pubmed  ID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79" name="Google Shape;79;p13"/>
          <p:cNvCxnSpPr>
            <a:stCxn id="73" idx="2"/>
            <a:endCxn id="78" idx="0"/>
          </p:cNvCxnSpPr>
          <p:nvPr/>
        </p:nvCxnSpPr>
        <p:spPr>
          <a:xfrm>
            <a:off x="7343269" y="1576999"/>
            <a:ext cx="843300" cy="3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3"/>
          <p:cNvSpPr/>
          <p:nvPr/>
        </p:nvSpPr>
        <p:spPr>
          <a:xfrm>
            <a:off x="6696711" y="210100"/>
            <a:ext cx="12963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Gene_Function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81" name="Google Shape;81;p13"/>
          <p:cNvCxnSpPr>
            <a:stCxn id="82" idx="4"/>
          </p:cNvCxnSpPr>
          <p:nvPr/>
        </p:nvCxnSpPr>
        <p:spPr>
          <a:xfrm flipH="1">
            <a:off x="7354820" y="3173243"/>
            <a:ext cx="851700" cy="2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>
            <a:stCxn id="54" idx="3"/>
            <a:endCxn id="69" idx="1"/>
          </p:cNvCxnSpPr>
          <p:nvPr/>
        </p:nvCxnSpPr>
        <p:spPr>
          <a:xfrm flipH="1" rot="10800000">
            <a:off x="2465888" y="1252077"/>
            <a:ext cx="179670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>
            <a:endCxn id="73" idx="1"/>
          </p:cNvCxnSpPr>
          <p:nvPr/>
        </p:nvCxnSpPr>
        <p:spPr>
          <a:xfrm>
            <a:off x="5248369" y="1252249"/>
            <a:ext cx="1551300" cy="1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>
            <a:endCxn id="86" idx="0"/>
          </p:cNvCxnSpPr>
          <p:nvPr/>
        </p:nvCxnSpPr>
        <p:spPr>
          <a:xfrm>
            <a:off x="2473198" y="1588655"/>
            <a:ext cx="1610400" cy="8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3"/>
          <p:cNvSpPr/>
          <p:nvPr/>
        </p:nvSpPr>
        <p:spPr>
          <a:xfrm>
            <a:off x="3652103" y="3638294"/>
            <a:ext cx="863100" cy="40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0"/>
              </a:scheme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3740885" y="3712723"/>
            <a:ext cx="7122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latin typeface="Lora"/>
                <a:ea typeface="Lora"/>
                <a:cs typeface="Lora"/>
                <a:sym typeface="Lora"/>
              </a:rPr>
              <a:t>External_links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3406595" y="2464655"/>
            <a:ext cx="1354006" cy="962037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3586208" y="2612405"/>
            <a:ext cx="985469" cy="66420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3756459" y="2800388"/>
            <a:ext cx="81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22222"/>
                </a:solidFill>
                <a:highlight>
                  <a:srgbClr val="E1E9F7"/>
                </a:highlight>
                <a:latin typeface="Roboto"/>
                <a:ea typeface="Roboto"/>
                <a:cs typeface="Roboto"/>
                <a:sym typeface="Roboto"/>
              </a:rPr>
              <a:t>Extra_Info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91" name="Google Shape;91;p13"/>
          <p:cNvCxnSpPr/>
          <p:nvPr/>
        </p:nvCxnSpPr>
        <p:spPr>
          <a:xfrm>
            <a:off x="4083590" y="3424365"/>
            <a:ext cx="0" cy="2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3"/>
          <p:cNvSpPr/>
          <p:nvPr/>
        </p:nvSpPr>
        <p:spPr>
          <a:xfrm>
            <a:off x="2931106" y="4330204"/>
            <a:ext cx="8154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URL</a:t>
            </a:r>
            <a:endParaRPr b="1" sz="55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—--------- </a:t>
            </a:r>
            <a:endParaRPr b="1" sz="55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3" name="Google Shape;93;p13"/>
          <p:cNvCxnSpPr>
            <a:stCxn id="87" idx="2"/>
            <a:endCxn id="92" idx="0"/>
          </p:cNvCxnSpPr>
          <p:nvPr/>
        </p:nvCxnSpPr>
        <p:spPr>
          <a:xfrm flipH="1">
            <a:off x="3338753" y="4043294"/>
            <a:ext cx="744900" cy="2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3"/>
          <p:cNvSpPr/>
          <p:nvPr/>
        </p:nvSpPr>
        <p:spPr>
          <a:xfrm>
            <a:off x="3801794" y="4413629"/>
            <a:ext cx="714300" cy="349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ExternalDB</a:t>
            </a:r>
            <a:endParaRPr b="1" sz="3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5" name="Google Shape;95;p13"/>
          <p:cNvCxnSpPr/>
          <p:nvPr/>
        </p:nvCxnSpPr>
        <p:spPr>
          <a:xfrm>
            <a:off x="4118340" y="4044047"/>
            <a:ext cx="2100" cy="3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3"/>
          <p:cNvSpPr/>
          <p:nvPr/>
        </p:nvSpPr>
        <p:spPr>
          <a:xfrm>
            <a:off x="4279437" y="345941"/>
            <a:ext cx="951900" cy="305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Association </a:t>
            </a:r>
            <a:b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Score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7" name="Google Shape;97;p13"/>
          <p:cNvCxnSpPr>
            <a:stCxn id="96" idx="4"/>
            <a:endCxn id="69" idx="0"/>
          </p:cNvCxnSpPr>
          <p:nvPr/>
        </p:nvCxnSpPr>
        <p:spPr>
          <a:xfrm>
            <a:off x="4755387" y="651041"/>
            <a:ext cx="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3"/>
          <p:cNvSpPr/>
          <p:nvPr/>
        </p:nvSpPr>
        <p:spPr>
          <a:xfrm>
            <a:off x="4919982" y="2760052"/>
            <a:ext cx="863100" cy="664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3"/>
          <p:cNvCxnSpPr>
            <a:stCxn id="54" idx="3"/>
          </p:cNvCxnSpPr>
          <p:nvPr/>
        </p:nvCxnSpPr>
        <p:spPr>
          <a:xfrm>
            <a:off x="2465888" y="1392477"/>
            <a:ext cx="2677500" cy="15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3"/>
          <p:cNvSpPr txBox="1"/>
          <p:nvPr/>
        </p:nvSpPr>
        <p:spPr>
          <a:xfrm>
            <a:off x="5031907" y="2923485"/>
            <a:ext cx="80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Therapy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4786787" y="3579812"/>
            <a:ext cx="1129800" cy="309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Treatment Type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02" name="Google Shape;102;p13"/>
          <p:cNvCxnSpPr>
            <a:stCxn id="98" idx="2"/>
            <a:endCxn id="101" idx="0"/>
          </p:cNvCxnSpPr>
          <p:nvPr/>
        </p:nvCxnSpPr>
        <p:spPr>
          <a:xfrm>
            <a:off x="5351532" y="3424252"/>
            <a:ext cx="30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3"/>
          <p:cNvSpPr/>
          <p:nvPr/>
        </p:nvSpPr>
        <p:spPr>
          <a:xfrm>
            <a:off x="6738421" y="3438684"/>
            <a:ext cx="1087200" cy="5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6738421" y="3450383"/>
            <a:ext cx="10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    Drug Details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6045704" y="4309187"/>
            <a:ext cx="7467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 u="sng">
                <a:solidFill>
                  <a:schemeClr val="dk1"/>
                </a:solidFill>
              </a:rPr>
              <a:t>Drug ID</a:t>
            </a:r>
            <a:endParaRPr b="1" sz="400" u="sng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06" name="Google Shape;106;p13"/>
          <p:cNvCxnSpPr>
            <a:endCxn id="105" idx="0"/>
          </p:cNvCxnSpPr>
          <p:nvPr/>
        </p:nvCxnSpPr>
        <p:spPr>
          <a:xfrm flipH="1">
            <a:off x="6419054" y="3982187"/>
            <a:ext cx="863100" cy="3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3"/>
          <p:cNvSpPr/>
          <p:nvPr/>
        </p:nvSpPr>
        <p:spPr>
          <a:xfrm>
            <a:off x="7717647" y="4322333"/>
            <a:ext cx="8154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Drug name</a:t>
            </a:r>
            <a:endParaRPr b="1" sz="4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08" name="Google Shape;108;p13"/>
          <p:cNvCxnSpPr>
            <a:endCxn id="107" idx="0"/>
          </p:cNvCxnSpPr>
          <p:nvPr/>
        </p:nvCxnSpPr>
        <p:spPr>
          <a:xfrm>
            <a:off x="7282347" y="3982433"/>
            <a:ext cx="843000" cy="3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3"/>
          <p:cNvSpPr/>
          <p:nvPr/>
        </p:nvSpPr>
        <p:spPr>
          <a:xfrm>
            <a:off x="6850654" y="4513379"/>
            <a:ext cx="8631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Treatment</a:t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Type</a:t>
            </a:r>
            <a:endParaRPr b="1" sz="3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10" name="Google Shape;110;p13"/>
          <p:cNvCxnSpPr>
            <a:stCxn id="103" idx="2"/>
            <a:endCxn id="109" idx="0"/>
          </p:cNvCxnSpPr>
          <p:nvPr/>
        </p:nvCxnSpPr>
        <p:spPr>
          <a:xfrm>
            <a:off x="7282021" y="3975084"/>
            <a:ext cx="300" cy="5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3"/>
          <p:cNvSpPr/>
          <p:nvPr/>
        </p:nvSpPr>
        <p:spPr>
          <a:xfrm>
            <a:off x="8125353" y="3523256"/>
            <a:ext cx="7467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Status</a:t>
            </a:r>
            <a:endParaRPr b="1" sz="4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12" name="Google Shape;112;p13"/>
          <p:cNvCxnSpPr>
            <a:endCxn id="111" idx="2"/>
          </p:cNvCxnSpPr>
          <p:nvPr/>
        </p:nvCxnSpPr>
        <p:spPr>
          <a:xfrm>
            <a:off x="7825953" y="3704456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3"/>
          <p:cNvSpPr/>
          <p:nvPr/>
        </p:nvSpPr>
        <p:spPr>
          <a:xfrm>
            <a:off x="7641620" y="2810843"/>
            <a:ext cx="11298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Comments</a:t>
            </a:r>
            <a:endParaRPr b="1" sz="7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13" name="Google Shape;113;p13"/>
          <p:cNvCxnSpPr>
            <a:stCxn id="80" idx="4"/>
          </p:cNvCxnSpPr>
          <p:nvPr/>
        </p:nvCxnSpPr>
        <p:spPr>
          <a:xfrm>
            <a:off x="7344861" y="572500"/>
            <a:ext cx="0" cy="6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3"/>
          <p:cNvSpPr/>
          <p:nvPr/>
        </p:nvSpPr>
        <p:spPr>
          <a:xfrm>
            <a:off x="6166140" y="2863823"/>
            <a:ext cx="9009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DrugBankID</a:t>
            </a:r>
            <a:endParaRPr b="1" sz="3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15" name="Google Shape;115;p13"/>
          <p:cNvCxnSpPr>
            <a:stCxn id="114" idx="4"/>
          </p:cNvCxnSpPr>
          <p:nvPr/>
        </p:nvCxnSpPr>
        <p:spPr>
          <a:xfrm>
            <a:off x="6616590" y="3226223"/>
            <a:ext cx="72750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3"/>
          <p:cNvSpPr/>
          <p:nvPr/>
        </p:nvSpPr>
        <p:spPr>
          <a:xfrm>
            <a:off x="6869723" y="2466623"/>
            <a:ext cx="9519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dk1"/>
                </a:solidFill>
              </a:rPr>
              <a:t>Pharmaceutical </a:t>
            </a:r>
            <a:br>
              <a:rPr b="1" lang="en" sz="500">
                <a:solidFill>
                  <a:schemeClr val="dk1"/>
                </a:solidFill>
              </a:rPr>
            </a:br>
            <a:r>
              <a:rPr b="1" lang="en" sz="500">
                <a:solidFill>
                  <a:schemeClr val="dk1"/>
                </a:solidFill>
              </a:rPr>
              <a:t>Company</a:t>
            </a:r>
            <a:endParaRPr b="1" sz="300" u="sng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17" name="Google Shape;117;p13"/>
          <p:cNvCxnSpPr>
            <a:stCxn id="116" idx="4"/>
          </p:cNvCxnSpPr>
          <p:nvPr/>
        </p:nvCxnSpPr>
        <p:spPr>
          <a:xfrm>
            <a:off x="7345673" y="2829023"/>
            <a:ext cx="0" cy="6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3"/>
          <p:cNvCxnSpPr>
            <a:endCxn id="103" idx="1"/>
          </p:cNvCxnSpPr>
          <p:nvPr/>
        </p:nvCxnSpPr>
        <p:spPr>
          <a:xfrm>
            <a:off x="5617921" y="3219084"/>
            <a:ext cx="112050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3"/>
          <p:cNvCxnSpPr/>
          <p:nvPr/>
        </p:nvCxnSpPr>
        <p:spPr>
          <a:xfrm flipH="1">
            <a:off x="1909015" y="1614625"/>
            <a:ext cx="6000" cy="9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3"/>
          <p:cNvSpPr/>
          <p:nvPr/>
        </p:nvSpPr>
        <p:spPr>
          <a:xfrm>
            <a:off x="1429683" y="2485798"/>
            <a:ext cx="985469" cy="66420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1483174" y="2655911"/>
            <a:ext cx="87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22222"/>
                </a:solidFill>
                <a:highlight>
                  <a:srgbClr val="E1E9F7"/>
                </a:highlight>
                <a:latin typeface="Roboto"/>
                <a:ea typeface="Roboto"/>
                <a:cs typeface="Roboto"/>
                <a:sym typeface="Roboto"/>
              </a:rPr>
              <a:t>Dysregulation</a:t>
            </a:r>
            <a:endParaRPr b="1" sz="800">
              <a:solidFill>
                <a:srgbClr val="222222"/>
              </a:solidFill>
              <a:highlight>
                <a:srgbClr val="E1E9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22222"/>
                </a:solidFill>
                <a:highlight>
                  <a:srgbClr val="E1E9F7"/>
                </a:highlight>
                <a:latin typeface="Roboto"/>
                <a:ea typeface="Roboto"/>
                <a:cs typeface="Roboto"/>
                <a:sym typeface="Roboto"/>
              </a:rPr>
              <a:t>Info</a:t>
            </a:r>
            <a:endParaRPr b="1" sz="800">
              <a:solidFill>
                <a:srgbClr val="222222"/>
              </a:solidFill>
              <a:highlight>
                <a:srgbClr val="E1E9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506260" y="4641036"/>
            <a:ext cx="1120500" cy="267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dk1"/>
                </a:solidFill>
              </a:rPr>
              <a:t>Pathway_Name</a:t>
            </a:r>
            <a:endParaRPr b="1" sz="6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23" name="Google Shape;123;p13"/>
          <p:cNvCxnSpPr>
            <a:stCxn id="124" idx="2"/>
            <a:endCxn id="122" idx="0"/>
          </p:cNvCxnSpPr>
          <p:nvPr/>
        </p:nvCxnSpPr>
        <p:spPr>
          <a:xfrm flipH="1">
            <a:off x="1066534" y="4021112"/>
            <a:ext cx="765600" cy="6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3"/>
          <p:cNvSpPr/>
          <p:nvPr/>
        </p:nvSpPr>
        <p:spPr>
          <a:xfrm>
            <a:off x="1767123" y="4448075"/>
            <a:ext cx="1023600" cy="267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 u="sng">
                <a:solidFill>
                  <a:schemeClr val="dk1"/>
                </a:solidFill>
              </a:rPr>
              <a:t>Pathway_ID</a:t>
            </a:r>
            <a:endParaRPr b="1" sz="600" u="sng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26" name="Google Shape;126;p13"/>
          <p:cNvCxnSpPr>
            <a:stCxn id="124" idx="2"/>
            <a:endCxn id="125" idx="0"/>
          </p:cNvCxnSpPr>
          <p:nvPr/>
        </p:nvCxnSpPr>
        <p:spPr>
          <a:xfrm>
            <a:off x="1832134" y="4021112"/>
            <a:ext cx="4467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3"/>
          <p:cNvSpPr/>
          <p:nvPr/>
        </p:nvSpPr>
        <p:spPr>
          <a:xfrm>
            <a:off x="1365934" y="3605612"/>
            <a:ext cx="932400" cy="4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/>
        </p:nvSpPr>
        <p:spPr>
          <a:xfrm>
            <a:off x="1484807" y="3651307"/>
            <a:ext cx="65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22222"/>
                </a:solidFill>
                <a:highlight>
                  <a:srgbClr val="E1E9F7"/>
                </a:highlight>
                <a:latin typeface="Roboto"/>
                <a:ea typeface="Roboto"/>
                <a:cs typeface="Roboto"/>
                <a:sym typeface="Roboto"/>
              </a:rPr>
              <a:t>Pathway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154275" y="2631460"/>
            <a:ext cx="10236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Dysregulation_Info</a:t>
            </a:r>
            <a:endParaRPr b="1" sz="600" u="sng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2534751" y="3735800"/>
            <a:ext cx="8631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References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30" name="Google Shape;130;p13"/>
          <p:cNvCxnSpPr>
            <a:stCxn id="128" idx="6"/>
            <a:endCxn id="120" idx="1"/>
          </p:cNvCxnSpPr>
          <p:nvPr/>
        </p:nvCxnSpPr>
        <p:spPr>
          <a:xfrm>
            <a:off x="1177875" y="2812660"/>
            <a:ext cx="251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3"/>
          <p:cNvCxnSpPr>
            <a:stCxn id="124" idx="3"/>
            <a:endCxn id="129" idx="2"/>
          </p:cNvCxnSpPr>
          <p:nvPr/>
        </p:nvCxnSpPr>
        <p:spPr>
          <a:xfrm>
            <a:off x="2298334" y="3813362"/>
            <a:ext cx="236400" cy="1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3"/>
          <p:cNvCxnSpPr>
            <a:stCxn id="120" idx="2"/>
            <a:endCxn id="124" idx="0"/>
          </p:cNvCxnSpPr>
          <p:nvPr/>
        </p:nvCxnSpPr>
        <p:spPr>
          <a:xfrm flipH="1">
            <a:off x="1832117" y="3150003"/>
            <a:ext cx="90300" cy="4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3"/>
          <p:cNvCxnSpPr>
            <a:stCxn id="86" idx="2"/>
            <a:endCxn id="86" idx="2"/>
          </p:cNvCxnSpPr>
          <p:nvPr/>
        </p:nvCxnSpPr>
        <p:spPr>
          <a:xfrm>
            <a:off x="4083598" y="342669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3"/>
          <p:cNvCxnSpPr/>
          <p:nvPr/>
        </p:nvCxnSpPr>
        <p:spPr>
          <a:xfrm>
            <a:off x="4006300" y="3369700"/>
            <a:ext cx="1500" cy="2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3"/>
          <p:cNvSpPr txBox="1"/>
          <p:nvPr/>
        </p:nvSpPr>
        <p:spPr>
          <a:xfrm>
            <a:off x="3409250" y="873775"/>
            <a:ext cx="180600" cy="1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5837066" y="920342"/>
            <a:ext cx="180600" cy="1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160425" y="3912075"/>
            <a:ext cx="985500" cy="217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Pathway_Info</a:t>
            </a:r>
            <a:endParaRPr b="1" sz="6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38" name="Google Shape;138;p13"/>
          <p:cNvCxnSpPr>
            <a:stCxn id="124" idx="1"/>
            <a:endCxn id="137" idx="6"/>
          </p:cNvCxnSpPr>
          <p:nvPr/>
        </p:nvCxnSpPr>
        <p:spPr>
          <a:xfrm flipH="1">
            <a:off x="1146034" y="3813362"/>
            <a:ext cx="219900" cy="2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3"/>
          <p:cNvSpPr txBox="1"/>
          <p:nvPr/>
        </p:nvSpPr>
        <p:spPr>
          <a:xfrm>
            <a:off x="3586200" y="1697725"/>
            <a:ext cx="2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4078975" y="3252862"/>
            <a:ext cx="60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</a:t>
            </a:r>
            <a:endParaRPr/>
          </a:p>
        </p:txBody>
      </p:sp>
      <p:sp>
        <p:nvSpPr>
          <p:cNvPr id="141" name="Google Shape;141;p13"/>
          <p:cNvSpPr txBox="1"/>
          <p:nvPr/>
        </p:nvSpPr>
        <p:spPr>
          <a:xfrm>
            <a:off x="6071616" y="3368810"/>
            <a:ext cx="180600" cy="1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" name="Google Shape;142;p13"/>
          <p:cNvSpPr txBox="1"/>
          <p:nvPr/>
        </p:nvSpPr>
        <p:spPr>
          <a:xfrm>
            <a:off x="1669521" y="1785601"/>
            <a:ext cx="180600" cy="1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3" name="Google Shape;143;p13"/>
          <p:cNvSpPr txBox="1"/>
          <p:nvPr/>
        </p:nvSpPr>
        <p:spPr>
          <a:xfrm>
            <a:off x="1421612" y="3103700"/>
            <a:ext cx="3978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3468350" y="2186413"/>
            <a:ext cx="2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