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Lo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Lat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ora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italic.fntdata"/><Relationship Id="rId6" Type="http://schemas.openxmlformats.org/officeDocument/2006/relationships/slide" Target="slides/slide1.xml"/><Relationship Id="rId18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9f0a6ec5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9f0a6ec5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9f9ef3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9f9ef3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7950" y="510750"/>
            <a:ext cx="7688100" cy="18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80"/>
              <a:t>DBMS PROJECT (IA-2)</a:t>
            </a:r>
            <a:endParaRPr b="1"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80"/>
              <a:t>AIM_DIS_DB</a:t>
            </a:r>
            <a:endParaRPr b="1"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575" y="3015525"/>
            <a:ext cx="69330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Abhayadev PV (235HSBD001) Aditya S (235HSBD002)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220875" y="1917425"/>
            <a:ext cx="846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                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AutoImmune_Diseases_Database.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261251" y="1095836"/>
            <a:ext cx="1119900" cy="42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Disease Details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60843" y="2136133"/>
            <a:ext cx="6771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DiseaseName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42305" y="1120195"/>
            <a:ext cx="76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Disease</a:t>
            </a:r>
            <a:endParaRPr b="1" sz="550" u="sng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ID</a:t>
            </a:r>
            <a:endParaRPr b="1" sz="55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202622" y="512176"/>
            <a:ext cx="76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Symptoms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3640" y="1627607"/>
            <a:ext cx="980400" cy="560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Coexisiting Diseases and Conditons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917969" y="1902989"/>
            <a:ext cx="1054200" cy="4329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Risk factors and prevalence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357399" y="189119"/>
            <a:ext cx="9279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MeshTerm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08661" y="512251"/>
            <a:ext cx="9279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Description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5" name="Google Shape;75;p15"/>
          <p:cNvCxnSpPr>
            <a:stCxn id="74" idx="4"/>
            <a:endCxn id="67" idx="0"/>
          </p:cNvCxnSpPr>
          <p:nvPr/>
        </p:nvCxnSpPr>
        <p:spPr>
          <a:xfrm>
            <a:off x="1072611" y="889651"/>
            <a:ext cx="748500" cy="20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67" idx="0"/>
            <a:endCxn id="73" idx="4"/>
          </p:cNvCxnSpPr>
          <p:nvPr/>
        </p:nvCxnSpPr>
        <p:spPr>
          <a:xfrm rot="10800000">
            <a:off x="1821201" y="566636"/>
            <a:ext cx="0" cy="52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endCxn id="70" idx="4"/>
          </p:cNvCxnSpPr>
          <p:nvPr/>
        </p:nvCxnSpPr>
        <p:spPr>
          <a:xfrm flipH="1" rot="10800000">
            <a:off x="1789822" y="889576"/>
            <a:ext cx="797400" cy="20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67" idx="2"/>
            <a:endCxn id="72" idx="1"/>
          </p:cNvCxnSpPr>
          <p:nvPr/>
        </p:nvCxnSpPr>
        <p:spPr>
          <a:xfrm>
            <a:off x="1821201" y="1522436"/>
            <a:ext cx="251100" cy="44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67" idx="2"/>
            <a:endCxn id="68" idx="0"/>
          </p:cNvCxnSpPr>
          <p:nvPr/>
        </p:nvCxnSpPr>
        <p:spPr>
          <a:xfrm flipH="1">
            <a:off x="1199301" y="1522436"/>
            <a:ext cx="621900" cy="61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stCxn id="67" idx="2"/>
            <a:endCxn id="71" idx="7"/>
          </p:cNvCxnSpPr>
          <p:nvPr/>
        </p:nvCxnSpPr>
        <p:spPr>
          <a:xfrm flipH="1">
            <a:off x="860601" y="1522436"/>
            <a:ext cx="960600" cy="18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67" idx="1"/>
            <a:endCxn id="69" idx="6"/>
          </p:cNvCxnSpPr>
          <p:nvPr/>
        </p:nvCxnSpPr>
        <p:spPr>
          <a:xfrm rot="10800000">
            <a:off x="911451" y="1308836"/>
            <a:ext cx="349800" cy="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/>
          <p:nvPr/>
        </p:nvSpPr>
        <p:spPr>
          <a:xfrm>
            <a:off x="4232056" y="816940"/>
            <a:ext cx="1015118" cy="69194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407430" y="974044"/>
            <a:ext cx="84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Association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325048" y="1855672"/>
            <a:ext cx="8400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Reference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5" name="Google Shape;85;p15"/>
          <p:cNvCxnSpPr>
            <a:endCxn id="84" idx="0"/>
          </p:cNvCxnSpPr>
          <p:nvPr/>
        </p:nvCxnSpPr>
        <p:spPr>
          <a:xfrm>
            <a:off x="4745048" y="1501672"/>
            <a:ext cx="0" cy="3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6845330" y="1074764"/>
            <a:ext cx="1119900" cy="42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Gene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131792" y="1841977"/>
            <a:ext cx="76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Entrez ID</a:t>
            </a:r>
            <a:endParaRPr b="1" sz="55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374912" y="547049"/>
            <a:ext cx="76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Gene Name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9" name="Google Shape;89;p15"/>
          <p:cNvCxnSpPr>
            <a:stCxn id="86" idx="3"/>
            <a:endCxn id="88" idx="2"/>
          </p:cNvCxnSpPr>
          <p:nvPr/>
        </p:nvCxnSpPr>
        <p:spPr>
          <a:xfrm flipH="1" rot="10800000">
            <a:off x="7965230" y="735764"/>
            <a:ext cx="409800" cy="55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6" idx="2"/>
            <a:endCxn id="87" idx="0"/>
          </p:cNvCxnSpPr>
          <p:nvPr/>
        </p:nvCxnSpPr>
        <p:spPr>
          <a:xfrm flipH="1">
            <a:off x="6516380" y="1501364"/>
            <a:ext cx="888900" cy="34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/>
          <p:nvPr/>
        </p:nvSpPr>
        <p:spPr>
          <a:xfrm>
            <a:off x="7854039" y="1855672"/>
            <a:ext cx="8400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Pubmed  ID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2" name="Google Shape;92;p15"/>
          <p:cNvCxnSpPr>
            <a:stCxn id="86" idx="2"/>
            <a:endCxn id="91" idx="0"/>
          </p:cNvCxnSpPr>
          <p:nvPr/>
        </p:nvCxnSpPr>
        <p:spPr>
          <a:xfrm>
            <a:off x="7405280" y="1501364"/>
            <a:ext cx="868800" cy="35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6739274" y="77375"/>
            <a:ext cx="13353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Gene_Function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4" name="Google Shape;94;p15"/>
          <p:cNvCxnSpPr>
            <a:stCxn id="95" idx="4"/>
          </p:cNvCxnSpPr>
          <p:nvPr/>
        </p:nvCxnSpPr>
        <p:spPr>
          <a:xfrm flipH="1">
            <a:off x="7417263" y="3164148"/>
            <a:ext cx="877200" cy="27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>
            <a:stCxn id="67" idx="3"/>
            <a:endCxn id="82" idx="1"/>
          </p:cNvCxnSpPr>
          <p:nvPr/>
        </p:nvCxnSpPr>
        <p:spPr>
          <a:xfrm flipH="1" rot="10800000">
            <a:off x="2381151" y="1163036"/>
            <a:ext cx="1851000" cy="14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endCxn id="86" idx="1"/>
          </p:cNvCxnSpPr>
          <p:nvPr/>
        </p:nvCxnSpPr>
        <p:spPr>
          <a:xfrm>
            <a:off x="5247230" y="1163264"/>
            <a:ext cx="1598100" cy="12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endCxn id="99" idx="0"/>
          </p:cNvCxnSpPr>
          <p:nvPr/>
        </p:nvCxnSpPr>
        <p:spPr>
          <a:xfrm>
            <a:off x="2388842" y="1513800"/>
            <a:ext cx="1658700" cy="912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3603065" y="3648761"/>
            <a:ext cx="889200" cy="421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94519" y="3726299"/>
            <a:ext cx="733500" cy="26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External_links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350171" y="2426100"/>
            <a:ext cx="1394743" cy="100222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535187" y="2580021"/>
            <a:ext cx="1015118" cy="69194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710561" y="2775857"/>
            <a:ext cx="84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Extra_Info</a:t>
            </a:r>
            <a:endParaRPr sz="800">
              <a:solidFill>
                <a:srgbClr val="595959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4047534" y="3425897"/>
            <a:ext cx="0" cy="22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2860376" y="4369571"/>
            <a:ext cx="8400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URL</a:t>
            </a:r>
            <a:endParaRPr b="1" sz="55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—--------- </a:t>
            </a:r>
            <a:endParaRPr b="1" sz="55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6" name="Google Shape;106;p15"/>
          <p:cNvCxnSpPr>
            <a:stCxn id="100" idx="2"/>
            <a:endCxn id="105" idx="0"/>
          </p:cNvCxnSpPr>
          <p:nvPr/>
        </p:nvCxnSpPr>
        <p:spPr>
          <a:xfrm flipH="1">
            <a:off x="3280265" y="4070561"/>
            <a:ext cx="767400" cy="29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/>
          <p:nvPr/>
        </p:nvSpPr>
        <p:spPr>
          <a:xfrm>
            <a:off x="3757260" y="4456481"/>
            <a:ext cx="735600" cy="3645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ExternalDB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4083329" y="4071462"/>
            <a:ext cx="2100" cy="384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4249274" y="218890"/>
            <a:ext cx="980400" cy="3180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Association </a:t>
            </a:r>
            <a:b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Score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0" name="Google Shape;110;p15"/>
          <p:cNvCxnSpPr>
            <a:stCxn id="109" idx="4"/>
            <a:endCxn id="82" idx="0"/>
          </p:cNvCxnSpPr>
          <p:nvPr/>
        </p:nvCxnSpPr>
        <p:spPr>
          <a:xfrm>
            <a:off x="4739474" y="53689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/>
          <p:nvPr/>
        </p:nvSpPr>
        <p:spPr>
          <a:xfrm>
            <a:off x="4909090" y="2733836"/>
            <a:ext cx="889200" cy="6921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5"/>
          <p:cNvCxnSpPr>
            <a:stCxn id="67" idx="3"/>
          </p:cNvCxnSpPr>
          <p:nvPr/>
        </p:nvCxnSpPr>
        <p:spPr>
          <a:xfrm>
            <a:off x="2381151" y="1309136"/>
            <a:ext cx="2757900" cy="159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5024383" y="2904095"/>
            <a:ext cx="8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95959"/>
                </a:solidFill>
              </a:rPr>
              <a:t>Therapy</a:t>
            </a:r>
            <a:endParaRPr b="1" sz="1000">
              <a:solidFill>
                <a:srgbClr val="595959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771887" y="3587836"/>
            <a:ext cx="1163700" cy="3228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Treatment Type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5" name="Google Shape;115;p15"/>
          <p:cNvCxnSpPr>
            <a:stCxn id="111" idx="2"/>
            <a:endCxn id="114" idx="0"/>
          </p:cNvCxnSpPr>
          <p:nvPr/>
        </p:nvCxnSpPr>
        <p:spPr>
          <a:xfrm>
            <a:off x="5353690" y="3425936"/>
            <a:ext cx="0" cy="16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6782239" y="3440813"/>
            <a:ext cx="1119900" cy="55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6782239" y="3453001"/>
            <a:ext cx="11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5959"/>
                </a:solidFill>
              </a:rPr>
              <a:t>    Drug Details</a:t>
            </a:r>
            <a:endParaRPr b="1" sz="900">
              <a:solidFill>
                <a:srgbClr val="595959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068681" y="4347676"/>
            <a:ext cx="76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 u="sng">
                <a:solidFill>
                  <a:srgbClr val="000000"/>
                </a:solidFill>
              </a:rPr>
              <a:t>Drug ID</a:t>
            </a:r>
            <a:endParaRPr b="1" sz="4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9" name="Google Shape;119;p15"/>
          <p:cNvCxnSpPr>
            <a:endCxn id="118" idx="0"/>
          </p:cNvCxnSpPr>
          <p:nvPr/>
        </p:nvCxnSpPr>
        <p:spPr>
          <a:xfrm flipH="1">
            <a:off x="6453281" y="4006876"/>
            <a:ext cx="889200" cy="34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7790927" y="4361372"/>
            <a:ext cx="8400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Drug name</a:t>
            </a:r>
            <a:endParaRPr b="1" sz="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1" name="Google Shape;121;p15"/>
          <p:cNvCxnSpPr>
            <a:endCxn id="120" idx="0"/>
          </p:cNvCxnSpPr>
          <p:nvPr/>
        </p:nvCxnSpPr>
        <p:spPr>
          <a:xfrm>
            <a:off x="7342427" y="4007372"/>
            <a:ext cx="868500" cy="35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5"/>
          <p:cNvSpPr/>
          <p:nvPr/>
        </p:nvSpPr>
        <p:spPr>
          <a:xfrm>
            <a:off x="6897849" y="4560397"/>
            <a:ext cx="88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Treatment</a:t>
            </a:r>
            <a:endParaRPr b="1" sz="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Type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3" name="Google Shape;123;p15"/>
          <p:cNvCxnSpPr>
            <a:stCxn id="116" idx="2"/>
            <a:endCxn id="122" idx="0"/>
          </p:cNvCxnSpPr>
          <p:nvPr/>
        </p:nvCxnSpPr>
        <p:spPr>
          <a:xfrm>
            <a:off x="7342189" y="3999713"/>
            <a:ext cx="300" cy="56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5"/>
          <p:cNvSpPr/>
          <p:nvPr/>
        </p:nvSpPr>
        <p:spPr>
          <a:xfrm>
            <a:off x="8210900" y="3528917"/>
            <a:ext cx="76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Status</a:t>
            </a:r>
            <a:endParaRPr b="1" sz="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5" name="Google Shape;125;p15"/>
          <p:cNvCxnSpPr>
            <a:endCxn id="124" idx="2"/>
          </p:cNvCxnSpPr>
          <p:nvPr/>
        </p:nvCxnSpPr>
        <p:spPr>
          <a:xfrm>
            <a:off x="7902500" y="3717617"/>
            <a:ext cx="3084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/>
          <p:nvPr/>
        </p:nvSpPr>
        <p:spPr>
          <a:xfrm>
            <a:off x="7712613" y="2786748"/>
            <a:ext cx="11637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Comments</a:t>
            </a:r>
            <a:endParaRPr b="1" sz="7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6" name="Google Shape;126;p15"/>
          <p:cNvCxnSpPr>
            <a:stCxn id="93" idx="4"/>
          </p:cNvCxnSpPr>
          <p:nvPr/>
        </p:nvCxnSpPr>
        <p:spPr>
          <a:xfrm>
            <a:off x="7406924" y="454775"/>
            <a:ext cx="0" cy="62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/>
          <p:nvPr/>
        </p:nvSpPr>
        <p:spPr>
          <a:xfrm>
            <a:off x="6192741" y="2841941"/>
            <a:ext cx="9279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DrugBankID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8" name="Google Shape;128;p15"/>
          <p:cNvCxnSpPr>
            <a:stCxn id="127" idx="4"/>
          </p:cNvCxnSpPr>
          <p:nvPr/>
        </p:nvCxnSpPr>
        <p:spPr>
          <a:xfrm>
            <a:off x="6656691" y="3219341"/>
            <a:ext cx="749400" cy="21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/>
          <p:nvPr/>
        </p:nvSpPr>
        <p:spPr>
          <a:xfrm>
            <a:off x="6917492" y="2428150"/>
            <a:ext cx="9804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</a:rPr>
              <a:t>Pharmaceutical </a:t>
            </a:r>
            <a:br>
              <a:rPr b="1" lang="en" sz="500">
                <a:solidFill>
                  <a:srgbClr val="000000"/>
                </a:solidFill>
              </a:rPr>
            </a:br>
            <a:r>
              <a:rPr b="1" lang="en" sz="500">
                <a:solidFill>
                  <a:srgbClr val="000000"/>
                </a:solidFill>
              </a:rPr>
              <a:t>Company</a:t>
            </a:r>
            <a:endParaRPr b="1" sz="3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0" name="Google Shape;130;p15"/>
          <p:cNvCxnSpPr>
            <a:stCxn id="129" idx="4"/>
          </p:cNvCxnSpPr>
          <p:nvPr/>
        </p:nvCxnSpPr>
        <p:spPr>
          <a:xfrm>
            <a:off x="7407692" y="2805550"/>
            <a:ext cx="0" cy="628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endCxn id="116" idx="1"/>
          </p:cNvCxnSpPr>
          <p:nvPr/>
        </p:nvCxnSpPr>
        <p:spPr>
          <a:xfrm>
            <a:off x="5628139" y="3212063"/>
            <a:ext cx="1154100" cy="5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1807715" y="1540566"/>
            <a:ext cx="6000" cy="939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5"/>
          <p:cNvSpPr/>
          <p:nvPr/>
        </p:nvSpPr>
        <p:spPr>
          <a:xfrm>
            <a:off x="1313780" y="2448126"/>
            <a:ext cx="1015118" cy="691948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1368881" y="2625344"/>
            <a:ext cx="9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Dysregulation</a:t>
            </a:r>
            <a:endParaRPr b="1" sz="800">
              <a:solidFill>
                <a:srgbClr val="222222"/>
              </a:solidFill>
              <a:highlight>
                <a:srgbClr val="E1E9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Info</a:t>
            </a:r>
            <a:endParaRPr b="1" sz="800">
              <a:solidFill>
                <a:srgbClr val="222222"/>
              </a:solidFill>
              <a:highlight>
                <a:srgbClr val="E1E9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362575" y="4693386"/>
            <a:ext cx="1154100" cy="278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Pathway_Name</a:t>
            </a:r>
            <a:endParaRPr b="1" sz="6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6" name="Google Shape;136;p15"/>
          <p:cNvCxnSpPr>
            <a:stCxn id="137" idx="2"/>
            <a:endCxn id="135" idx="0"/>
          </p:cNvCxnSpPr>
          <p:nvPr/>
        </p:nvCxnSpPr>
        <p:spPr>
          <a:xfrm flipH="1">
            <a:off x="939563" y="4047614"/>
            <a:ext cx="788700" cy="645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5"/>
          <p:cNvSpPr/>
          <p:nvPr/>
        </p:nvSpPr>
        <p:spPr>
          <a:xfrm>
            <a:off x="1661373" y="4492366"/>
            <a:ext cx="1054200" cy="278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 u="sng">
                <a:solidFill>
                  <a:srgbClr val="000000"/>
                </a:solidFill>
              </a:rPr>
              <a:t>Pathway_ID</a:t>
            </a:r>
            <a:endParaRPr b="1" sz="6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9" name="Google Shape;139;p15"/>
          <p:cNvCxnSpPr>
            <a:stCxn id="137" idx="2"/>
            <a:endCxn id="138" idx="0"/>
          </p:cNvCxnSpPr>
          <p:nvPr/>
        </p:nvCxnSpPr>
        <p:spPr>
          <a:xfrm>
            <a:off x="1728263" y="4047614"/>
            <a:ext cx="460200" cy="44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5"/>
          <p:cNvSpPr/>
          <p:nvPr/>
        </p:nvSpPr>
        <p:spPr>
          <a:xfrm>
            <a:off x="1248113" y="3614714"/>
            <a:ext cx="960300" cy="43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370563" y="3662318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Pathway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0" y="2599873"/>
            <a:ext cx="1054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Dysregulation_Info</a:t>
            </a:r>
            <a:endParaRPr b="1" sz="60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2452096" y="3750340"/>
            <a:ext cx="889200" cy="3774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43" name="Google Shape;143;p15"/>
          <p:cNvCxnSpPr>
            <a:stCxn id="141" idx="6"/>
            <a:endCxn id="133" idx="1"/>
          </p:cNvCxnSpPr>
          <p:nvPr/>
        </p:nvCxnSpPr>
        <p:spPr>
          <a:xfrm>
            <a:off x="1054200" y="2788573"/>
            <a:ext cx="259500" cy="5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>
            <a:stCxn id="137" idx="3"/>
            <a:endCxn id="142" idx="2"/>
          </p:cNvCxnSpPr>
          <p:nvPr/>
        </p:nvCxnSpPr>
        <p:spPr>
          <a:xfrm>
            <a:off x="2208413" y="3831164"/>
            <a:ext cx="243600" cy="10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>
            <a:stCxn id="133" idx="2"/>
            <a:endCxn id="137" idx="0"/>
          </p:cNvCxnSpPr>
          <p:nvPr/>
        </p:nvCxnSpPr>
        <p:spPr>
          <a:xfrm flipH="1">
            <a:off x="1728339" y="3140075"/>
            <a:ext cx="93000" cy="47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stCxn id="99" idx="2"/>
            <a:endCxn id="99" idx="2"/>
          </p:cNvCxnSpPr>
          <p:nvPr/>
        </p:nvCxnSpPr>
        <p:spPr>
          <a:xfrm>
            <a:off x="4047542" y="342832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3967919" y="3368948"/>
            <a:ext cx="1500" cy="28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5"/>
          <p:cNvSpPr txBox="1"/>
          <p:nvPr/>
        </p:nvSpPr>
        <p:spPr>
          <a:xfrm>
            <a:off x="3352906" y="768771"/>
            <a:ext cx="1860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853766" y="817283"/>
            <a:ext cx="1860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6335" y="3933977"/>
            <a:ext cx="1015200" cy="226200"/>
          </a:xfrm>
          <a:prstGeom prst="flowChartConnector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0000"/>
                </a:solidFill>
              </a:rPr>
              <a:t>Pathway_Info</a:t>
            </a:r>
            <a:endParaRPr b="1" sz="6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51" name="Google Shape;151;p15"/>
          <p:cNvCxnSpPr>
            <a:stCxn id="137" idx="1"/>
            <a:endCxn id="150" idx="6"/>
          </p:cNvCxnSpPr>
          <p:nvPr/>
        </p:nvCxnSpPr>
        <p:spPr>
          <a:xfrm flipH="1">
            <a:off x="1021613" y="3831164"/>
            <a:ext cx="226500" cy="21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5"/>
          <p:cNvSpPr txBox="1"/>
          <p:nvPr/>
        </p:nvSpPr>
        <p:spPr>
          <a:xfrm>
            <a:off x="3535179" y="1627136"/>
            <a:ext cx="3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4042780" y="3247230"/>
            <a:ext cx="6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6095373" y="3368021"/>
            <a:ext cx="1860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560835" y="1718683"/>
            <a:ext cx="1860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305467" y="3091837"/>
            <a:ext cx="409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m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3413784" y="2136236"/>
            <a:ext cx="3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