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8"/>
  </p:notesMasterIdLst>
  <p:sldIdLst>
    <p:sldId id="258" r:id="rId2"/>
    <p:sldId id="288" r:id="rId3"/>
    <p:sldId id="259" r:id="rId4"/>
    <p:sldId id="260" r:id="rId5"/>
    <p:sldId id="261" r:id="rId6"/>
    <p:sldId id="264" r:id="rId7"/>
    <p:sldId id="266" r:id="rId8"/>
    <p:sldId id="271" r:id="rId9"/>
    <p:sldId id="268"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7" r:id="rId24"/>
    <p:sldId id="270" r:id="rId25"/>
    <p:sldId id="262"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COMPARISON</a:t>
            </a:r>
            <a:r>
              <a:rPr lang="en-US" baseline="0"/>
              <a:t> of different evaluation metrics for each classifier</a:t>
            </a:r>
            <a:endParaRPr lang="en-US"/>
          </a:p>
        </c:rich>
      </c:tx>
      <c:layout>
        <c:manualLayout>
          <c:xMode val="edge"/>
          <c:yMode val="edge"/>
          <c:x val="0.15596670968860787"/>
          <c:y val="3.7094281298299843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Accuarcy</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Sheet1!$B$2:$B$5</c:f>
              <c:numCache>
                <c:formatCode>General</c:formatCode>
                <c:ptCount val="4"/>
                <c:pt idx="0">
                  <c:v>0.7329</c:v>
                </c:pt>
                <c:pt idx="1">
                  <c:v>0.90800000000000003</c:v>
                </c:pt>
                <c:pt idx="2">
                  <c:v>0.96430000000000005</c:v>
                </c:pt>
                <c:pt idx="3">
                  <c:v>0.96330000000000005</c:v>
                </c:pt>
              </c:numCache>
            </c:numRef>
          </c:val>
          <c:extLst>
            <c:ext xmlns:c16="http://schemas.microsoft.com/office/drawing/2014/chart" uri="{C3380CC4-5D6E-409C-BE32-E72D297353CC}">
              <c16:uniqueId val="{00000000-0BFA-42C4-A9C4-EF52F1C1CA89}"/>
            </c:ext>
          </c:extLst>
        </c:ser>
        <c:ser>
          <c:idx val="1"/>
          <c:order val="1"/>
          <c:tx>
            <c:strRef>
              <c:f>Sheet1!$C$1</c:f>
              <c:strCache>
                <c:ptCount val="1"/>
                <c:pt idx="0">
                  <c:v>Precision</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Sheet1!$C$2:$C$5</c:f>
              <c:numCache>
                <c:formatCode>General</c:formatCode>
                <c:ptCount val="4"/>
                <c:pt idx="0">
                  <c:v>0.73319999999999996</c:v>
                </c:pt>
                <c:pt idx="1">
                  <c:v>0.91359999999999997</c:v>
                </c:pt>
                <c:pt idx="2">
                  <c:v>0.96660000000000001</c:v>
                </c:pt>
                <c:pt idx="3">
                  <c:v>0.96499999999999997</c:v>
                </c:pt>
              </c:numCache>
            </c:numRef>
          </c:val>
          <c:extLst>
            <c:ext xmlns:c16="http://schemas.microsoft.com/office/drawing/2014/chart" uri="{C3380CC4-5D6E-409C-BE32-E72D297353CC}">
              <c16:uniqueId val="{00000001-0BFA-42C4-A9C4-EF52F1C1CA89}"/>
            </c:ext>
          </c:extLst>
        </c:ser>
        <c:ser>
          <c:idx val="2"/>
          <c:order val="2"/>
          <c:tx>
            <c:strRef>
              <c:f>Sheet1!$D$1</c:f>
              <c:strCache>
                <c:ptCount val="1"/>
                <c:pt idx="0">
                  <c:v>Recall</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Sheet1!$D$2:$D$5</c:f>
              <c:numCache>
                <c:formatCode>General</c:formatCode>
                <c:ptCount val="4"/>
                <c:pt idx="0">
                  <c:v>0.72350000000000003</c:v>
                </c:pt>
                <c:pt idx="1">
                  <c:v>0.9032</c:v>
                </c:pt>
                <c:pt idx="2">
                  <c:v>0.96389999999999998</c:v>
                </c:pt>
                <c:pt idx="3">
                  <c:v>0.9627</c:v>
                </c:pt>
              </c:numCache>
            </c:numRef>
          </c:val>
          <c:extLst>
            <c:ext xmlns:c16="http://schemas.microsoft.com/office/drawing/2014/chart" uri="{C3380CC4-5D6E-409C-BE32-E72D297353CC}">
              <c16:uniqueId val="{00000002-0BFA-42C4-A9C4-EF52F1C1CA89}"/>
            </c:ext>
          </c:extLst>
        </c:ser>
        <c:ser>
          <c:idx val="3"/>
          <c:order val="3"/>
          <c:tx>
            <c:strRef>
              <c:f>Sheet1!$E$1</c:f>
              <c:strCache>
                <c:ptCount val="1"/>
                <c:pt idx="0">
                  <c:v>F1</c:v>
                </c:pt>
              </c:strCache>
            </c:strRef>
          </c:tx>
          <c:spPr>
            <a:solidFill>
              <a:schemeClr val="accent6">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Sheet1!$E$2:$E$5</c:f>
              <c:numCache>
                <c:formatCode>General</c:formatCode>
                <c:ptCount val="4"/>
                <c:pt idx="0">
                  <c:v>0.72589999999999999</c:v>
                </c:pt>
                <c:pt idx="1">
                  <c:v>0.90500000000000003</c:v>
                </c:pt>
                <c:pt idx="2">
                  <c:v>0.96430000000000005</c:v>
                </c:pt>
                <c:pt idx="3">
                  <c:v>0.96340000000000003</c:v>
                </c:pt>
              </c:numCache>
            </c:numRef>
          </c:val>
          <c:extLst>
            <c:ext xmlns:c16="http://schemas.microsoft.com/office/drawing/2014/chart" uri="{C3380CC4-5D6E-409C-BE32-E72D297353CC}">
              <c16:uniqueId val="{00000003-0BFA-42C4-A9C4-EF52F1C1CA89}"/>
            </c:ext>
          </c:extLst>
        </c:ser>
        <c:dLbls>
          <c:dLblPos val="outEnd"/>
          <c:showLegendKey val="0"/>
          <c:showVal val="1"/>
          <c:showCatName val="0"/>
          <c:showSerName val="0"/>
          <c:showPercent val="0"/>
          <c:showBubbleSize val="0"/>
        </c:dLbls>
        <c:gapWidth val="444"/>
        <c:overlap val="-90"/>
        <c:axId val="526254104"/>
        <c:axId val="526252792"/>
      </c:barChart>
      <c:catAx>
        <c:axId val="526254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26252792"/>
        <c:crosses val="autoZero"/>
        <c:auto val="1"/>
        <c:lblAlgn val="ctr"/>
        <c:lblOffset val="100"/>
        <c:noMultiLvlLbl val="0"/>
      </c:catAx>
      <c:valAx>
        <c:axId val="526252792"/>
        <c:scaling>
          <c:orientation val="minMax"/>
        </c:scaling>
        <c:delete val="1"/>
        <c:axPos val="l"/>
        <c:numFmt formatCode="General" sourceLinked="1"/>
        <c:majorTickMark val="none"/>
        <c:minorTickMark val="none"/>
        <c:tickLblPos val="nextTo"/>
        <c:crossAx val="5262541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Comparison of Accuracies</a:t>
            </a:r>
            <a:r>
              <a:rPr lang="en-US" baseline="0"/>
              <a:t> of various</a:t>
            </a:r>
            <a:r>
              <a:rPr lang="en-US"/>
              <a:t> classifiers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Training Accuracy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Sheet1!$B$2:$B$5</c:f>
              <c:numCache>
                <c:formatCode>General</c:formatCode>
                <c:ptCount val="4"/>
                <c:pt idx="0">
                  <c:v>1</c:v>
                </c:pt>
                <c:pt idx="1">
                  <c:v>0.9677</c:v>
                </c:pt>
                <c:pt idx="2">
                  <c:v>0.99550000000000005</c:v>
                </c:pt>
                <c:pt idx="3">
                  <c:v>0.9929</c:v>
                </c:pt>
              </c:numCache>
            </c:numRef>
          </c:val>
          <c:extLst>
            <c:ext xmlns:c16="http://schemas.microsoft.com/office/drawing/2014/chart" uri="{C3380CC4-5D6E-409C-BE32-E72D297353CC}">
              <c16:uniqueId val="{00000000-4987-417C-B7EF-5E302523E232}"/>
            </c:ext>
          </c:extLst>
        </c:ser>
        <c:ser>
          <c:idx val="1"/>
          <c:order val="1"/>
          <c:tx>
            <c:strRef>
              <c:f>Sheet1!$C$1</c:f>
              <c:strCache>
                <c:ptCount val="1"/>
                <c:pt idx="0">
                  <c:v>Test Accuracy</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c:v>
                </c:pt>
                <c:pt idx="1">
                  <c:v>KNN</c:v>
                </c:pt>
                <c:pt idx="2">
                  <c:v>Logistic Regression</c:v>
                </c:pt>
                <c:pt idx="3">
                  <c:v>SVM</c:v>
                </c:pt>
              </c:strCache>
            </c:strRef>
          </c:cat>
          <c:val>
            <c:numRef>
              <c:f>Sheet1!$C$2:$C$5</c:f>
              <c:numCache>
                <c:formatCode>General</c:formatCode>
                <c:ptCount val="4"/>
                <c:pt idx="0">
                  <c:v>0.7329</c:v>
                </c:pt>
                <c:pt idx="1">
                  <c:v>0.90800000000000003</c:v>
                </c:pt>
                <c:pt idx="2">
                  <c:v>0.96440000000000003</c:v>
                </c:pt>
                <c:pt idx="3">
                  <c:v>0.96330000000000005</c:v>
                </c:pt>
              </c:numCache>
            </c:numRef>
          </c:val>
          <c:extLst>
            <c:ext xmlns:c16="http://schemas.microsoft.com/office/drawing/2014/chart" uri="{C3380CC4-5D6E-409C-BE32-E72D297353CC}">
              <c16:uniqueId val="{00000001-4987-417C-B7EF-5E302523E232}"/>
            </c:ext>
          </c:extLst>
        </c:ser>
        <c:dLbls>
          <c:dLblPos val="outEnd"/>
          <c:showLegendKey val="0"/>
          <c:showVal val="1"/>
          <c:showCatName val="0"/>
          <c:showSerName val="0"/>
          <c:showPercent val="0"/>
          <c:showBubbleSize val="0"/>
        </c:dLbls>
        <c:gapWidth val="444"/>
        <c:overlap val="-90"/>
        <c:axId val="519850328"/>
        <c:axId val="519849016"/>
      </c:barChart>
      <c:catAx>
        <c:axId val="519850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19849016"/>
        <c:crosses val="autoZero"/>
        <c:auto val="1"/>
        <c:lblAlgn val="ctr"/>
        <c:lblOffset val="100"/>
        <c:noMultiLvlLbl val="0"/>
      </c:catAx>
      <c:valAx>
        <c:axId val="519849016"/>
        <c:scaling>
          <c:orientation val="minMax"/>
        </c:scaling>
        <c:delete val="1"/>
        <c:axPos val="l"/>
        <c:numFmt formatCode="General" sourceLinked="1"/>
        <c:majorTickMark val="none"/>
        <c:minorTickMark val="none"/>
        <c:tickLblPos val="nextTo"/>
        <c:crossAx val="519850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SVM</c:v>
                </c:pt>
              </c:strCache>
            </c:strRef>
          </c:tx>
          <c:spPr>
            <a:solidFill>
              <a:schemeClr val="accent3"/>
            </a:solidFill>
            <a:ln>
              <a:noFill/>
            </a:ln>
            <a:effectLst/>
          </c:spPr>
          <c:invertIfNegative val="0"/>
          <c:cat>
            <c:strRef>
              <c:f>Sheet1!$A$2:$A$5</c:f>
              <c:strCache>
                <c:ptCount val="4"/>
                <c:pt idx="0">
                  <c:v>Zhenghua Chen</c:v>
                </c:pt>
                <c:pt idx="1">
                  <c:v>Amin Rasekh</c:v>
                </c:pt>
                <c:pt idx="2">
                  <c:v>Le Zhang</c:v>
                </c:pt>
                <c:pt idx="3">
                  <c:v>Our approcah</c:v>
                </c:pt>
              </c:strCache>
            </c:strRef>
          </c:cat>
          <c:val>
            <c:numRef>
              <c:f>Sheet1!$B$2:$B$5</c:f>
              <c:numCache>
                <c:formatCode>General</c:formatCode>
                <c:ptCount val="4"/>
                <c:pt idx="0">
                  <c:v>94.89</c:v>
                </c:pt>
                <c:pt idx="1">
                  <c:v>84.4</c:v>
                </c:pt>
                <c:pt idx="2">
                  <c:v>98.43</c:v>
                </c:pt>
                <c:pt idx="3">
                  <c:v>96.33</c:v>
                </c:pt>
              </c:numCache>
            </c:numRef>
          </c:val>
          <c:extLst>
            <c:ext xmlns:c16="http://schemas.microsoft.com/office/drawing/2014/chart" uri="{C3380CC4-5D6E-409C-BE32-E72D297353CC}">
              <c16:uniqueId val="{00000000-BB43-43AB-A6D3-C2A2566D0F35}"/>
            </c:ext>
          </c:extLst>
        </c:ser>
        <c:dLbls>
          <c:showLegendKey val="0"/>
          <c:showVal val="0"/>
          <c:showCatName val="0"/>
          <c:showSerName val="0"/>
          <c:showPercent val="0"/>
          <c:showBubbleSize val="0"/>
        </c:dLbls>
        <c:gapWidth val="219"/>
        <c:overlap val="-27"/>
        <c:axId val="505849040"/>
        <c:axId val="505847400"/>
      </c:barChart>
      <c:catAx>
        <c:axId val="50584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47400"/>
        <c:crosses val="autoZero"/>
        <c:auto val="1"/>
        <c:lblAlgn val="ctr"/>
        <c:lblOffset val="100"/>
        <c:noMultiLvlLbl val="0"/>
      </c:catAx>
      <c:valAx>
        <c:axId val="505847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49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2A083-C980-478D-914F-D008B1A91312}"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05A49-F0D4-4B40-802C-159EF6C00AC7}" type="slidenum">
              <a:rPr lang="en-US" smtClean="0"/>
              <a:t>‹#›</a:t>
            </a:fld>
            <a:endParaRPr lang="en-US"/>
          </a:p>
        </p:txBody>
      </p:sp>
    </p:spTree>
    <p:extLst>
      <p:ext uri="{BB962C8B-B14F-4D97-AF65-F5344CB8AC3E}">
        <p14:creationId xmlns:p14="http://schemas.microsoft.com/office/powerpoint/2010/main" val="149840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02BE95-5706-49B6-BF7D-1B25CD18F44B}"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32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49FF2-F495-44BD-A371-991959B758B5}"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878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19065-1F53-4193-81A5-7609779AC946}"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062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C2234-356C-438B-9C85-7B667266E181}"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305025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F535B4-8EA2-4C1C-9E80-44A1BF60B277}" type="datetime1">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2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F710B1-3C21-4A93-9332-CD062886BD92}" type="datetime1">
              <a:rPr lang="en-US" smtClean="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6412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C2587D-E2A8-4CC6-981F-61EA4EBBDC7A}" type="datetime1">
              <a:rPr lang="en-US" smtClean="0"/>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440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2AB09-72D3-4679-B846-C6CA055F723F}" type="datetime1">
              <a:rPr lang="en-US" smtClean="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722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6E6B40-2055-4CCD-8D93-D34B0CE83933}" type="datetime1">
              <a:rPr lang="en-US" smtClean="0"/>
              <a:t>5/14/2019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93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E4CB8C-FD63-4D73-B0F0-1840F3DE5940}" type="datetime1">
              <a:rPr lang="en-US" smtClean="0"/>
              <a:t>5/14/2019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67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2FB868-E457-4C81-863D-BB7400507DA0}" type="datetime1">
              <a:rPr lang="en-US" smtClean="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86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3B3967-9DB4-4A82-91CA-23EBBD84A9A5}" type="datetime1">
              <a:rPr lang="en-US" smtClean="0"/>
              <a:t>5/14/2019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6980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uciml/human-activity-recognition-with-smartphones/hom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83B5B1-F206-45B3-8952-1B1EF49C702C}"/>
              </a:ext>
            </a:extLst>
          </p:cNvPr>
          <p:cNvSpPr txBox="1"/>
          <p:nvPr/>
        </p:nvSpPr>
        <p:spPr>
          <a:xfrm>
            <a:off x="569843" y="291548"/>
            <a:ext cx="10893287" cy="707886"/>
          </a:xfrm>
          <a:prstGeom prst="rect">
            <a:avLst/>
          </a:prstGeom>
          <a:noFill/>
        </p:spPr>
        <p:txBody>
          <a:bodyPr wrap="square" rtlCol="0">
            <a:spAutoFit/>
          </a:bodyPr>
          <a:lstStyle/>
          <a:p>
            <a:pPr algn="ctr"/>
            <a:r>
              <a:rPr lang="en-US" sz="4000" b="1" dirty="0">
                <a:solidFill>
                  <a:schemeClr val="accent1"/>
                </a:solidFill>
              </a:rPr>
              <a:t>National Institute of Technology, Jamshedpur</a:t>
            </a:r>
            <a:endParaRPr lang="en-US" sz="4000" dirty="0"/>
          </a:p>
        </p:txBody>
      </p:sp>
      <p:cxnSp>
        <p:nvCxnSpPr>
          <p:cNvPr id="4" name="Straight Connector 3">
            <a:extLst>
              <a:ext uri="{FF2B5EF4-FFF2-40B4-BE49-F238E27FC236}">
                <a16:creationId xmlns:a16="http://schemas.microsoft.com/office/drawing/2014/main" id="{D6E560BE-8683-46F6-809F-F6B77DFE3400}"/>
              </a:ext>
            </a:extLst>
          </p:cNvPr>
          <p:cNvCxnSpPr>
            <a:cxnSpLocks/>
          </p:cNvCxnSpPr>
          <p:nvPr/>
        </p:nvCxnSpPr>
        <p:spPr>
          <a:xfrm>
            <a:off x="861390" y="1145207"/>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9B9418C-6721-49EB-96BE-22CEF60C5C31}"/>
              </a:ext>
            </a:extLst>
          </p:cNvPr>
          <p:cNvSpPr txBox="1"/>
          <p:nvPr/>
        </p:nvSpPr>
        <p:spPr>
          <a:xfrm>
            <a:off x="145774" y="1457523"/>
            <a:ext cx="11900452" cy="615553"/>
          </a:xfrm>
          <a:prstGeom prst="rect">
            <a:avLst/>
          </a:prstGeom>
          <a:noFill/>
        </p:spPr>
        <p:txBody>
          <a:bodyPr wrap="square" rtlCol="0">
            <a:spAutoFit/>
          </a:bodyPr>
          <a:lstStyle/>
          <a:p>
            <a:pPr algn="ctr"/>
            <a:r>
              <a:rPr lang="en-US" sz="3400" b="1" u="sng" dirty="0"/>
              <a:t>Major Project on Human Activity Recognition using Smartphones</a:t>
            </a:r>
          </a:p>
        </p:txBody>
      </p:sp>
      <p:sp>
        <p:nvSpPr>
          <p:cNvPr id="11" name="TextBox 10">
            <a:extLst>
              <a:ext uri="{FF2B5EF4-FFF2-40B4-BE49-F238E27FC236}">
                <a16:creationId xmlns:a16="http://schemas.microsoft.com/office/drawing/2014/main" id="{7CD2FC9D-0703-4C9B-B59A-7CF11474C095}"/>
              </a:ext>
            </a:extLst>
          </p:cNvPr>
          <p:cNvSpPr txBox="1"/>
          <p:nvPr/>
        </p:nvSpPr>
        <p:spPr>
          <a:xfrm>
            <a:off x="5214732" y="2557669"/>
            <a:ext cx="5565913" cy="1569660"/>
          </a:xfrm>
          <a:prstGeom prst="rect">
            <a:avLst/>
          </a:prstGeom>
          <a:noFill/>
        </p:spPr>
        <p:txBody>
          <a:bodyPr wrap="square" rtlCol="0">
            <a:spAutoFit/>
          </a:bodyPr>
          <a:lstStyle/>
          <a:p>
            <a:r>
              <a:rPr lang="en-US" sz="2400" dirty="0"/>
              <a:t>By:</a:t>
            </a:r>
          </a:p>
          <a:p>
            <a:r>
              <a:rPr lang="en-US" sz="2400" dirty="0"/>
              <a:t>Sourav Gupta (2015UGCS056)</a:t>
            </a:r>
          </a:p>
          <a:p>
            <a:r>
              <a:rPr lang="en-US" sz="2400" dirty="0"/>
              <a:t>Aditya Nihal Kumar Singh (2015UGCS061)</a:t>
            </a:r>
          </a:p>
          <a:p>
            <a:r>
              <a:rPr lang="en-US" sz="2400" dirty="0"/>
              <a:t>Md Salman Kashif (2015UGCS066)</a:t>
            </a:r>
          </a:p>
        </p:txBody>
      </p:sp>
      <p:sp>
        <p:nvSpPr>
          <p:cNvPr id="12" name="TextBox 11">
            <a:extLst>
              <a:ext uri="{FF2B5EF4-FFF2-40B4-BE49-F238E27FC236}">
                <a16:creationId xmlns:a16="http://schemas.microsoft.com/office/drawing/2014/main" id="{E6824531-0C39-4C62-9B6F-D7D95470D7C8}"/>
              </a:ext>
            </a:extLst>
          </p:cNvPr>
          <p:cNvSpPr txBox="1"/>
          <p:nvPr/>
        </p:nvSpPr>
        <p:spPr>
          <a:xfrm>
            <a:off x="5214732" y="4772563"/>
            <a:ext cx="6692348" cy="830997"/>
          </a:xfrm>
          <a:prstGeom prst="rect">
            <a:avLst/>
          </a:prstGeom>
          <a:noFill/>
        </p:spPr>
        <p:txBody>
          <a:bodyPr wrap="square" rtlCol="0">
            <a:spAutoFit/>
          </a:bodyPr>
          <a:lstStyle/>
          <a:p>
            <a:r>
              <a:rPr lang="en-US" sz="2400" dirty="0"/>
              <a:t>Under the guidance of </a:t>
            </a:r>
            <a:r>
              <a:rPr lang="en-US" sz="2400" b="1" dirty="0"/>
              <a:t>Prof. Sanjay Kumar</a:t>
            </a:r>
            <a:r>
              <a:rPr lang="en-US" sz="2400" dirty="0"/>
              <a:t> (Department of Computer Science &amp; Engineering)</a:t>
            </a:r>
          </a:p>
        </p:txBody>
      </p:sp>
      <p:pic>
        <p:nvPicPr>
          <p:cNvPr id="14" name="Picture 13">
            <a:extLst>
              <a:ext uri="{FF2B5EF4-FFF2-40B4-BE49-F238E27FC236}">
                <a16:creationId xmlns:a16="http://schemas.microsoft.com/office/drawing/2014/main" id="{46DAE4B5-2BAB-412C-994C-B1BB657EBF65}"/>
              </a:ext>
            </a:extLst>
          </p:cNvPr>
          <p:cNvPicPr>
            <a:picLocks noChangeAspect="1"/>
          </p:cNvPicPr>
          <p:nvPr/>
        </p:nvPicPr>
        <p:blipFill>
          <a:blip r:embed="rId2"/>
          <a:stretch>
            <a:fillRect/>
          </a:stretch>
        </p:blipFill>
        <p:spPr>
          <a:xfrm>
            <a:off x="1053519" y="2385391"/>
            <a:ext cx="3140794" cy="3796748"/>
          </a:xfrm>
          <a:prstGeom prst="rect">
            <a:avLst/>
          </a:prstGeom>
        </p:spPr>
      </p:pic>
      <p:sp>
        <p:nvSpPr>
          <p:cNvPr id="3" name="Slide Number Placeholder 2">
            <a:extLst>
              <a:ext uri="{FF2B5EF4-FFF2-40B4-BE49-F238E27FC236}">
                <a16:creationId xmlns:a16="http://schemas.microsoft.com/office/drawing/2014/main" id="{BB57FD8D-6488-47D4-8F56-F8D2E59B64A0}"/>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10811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3970318"/>
          </a:xfrm>
          <a:prstGeom prst="rect">
            <a:avLst/>
          </a:prstGeom>
          <a:noFill/>
        </p:spPr>
        <p:txBody>
          <a:bodyPr wrap="square" rtlCol="0">
            <a:spAutoFit/>
          </a:bodyPr>
          <a:lstStyle/>
          <a:p>
            <a:pPr marL="285750" lvl="0" indent="-285750">
              <a:buFont typeface="Wingdings" panose="05000000000000000000" pitchFamily="2" charset="2"/>
              <a:buChar char="Ø"/>
            </a:pPr>
            <a:r>
              <a:rPr lang="en-IN" sz="2800" b="1" dirty="0"/>
              <a:t>I</a:t>
            </a:r>
            <a:r>
              <a:rPr lang="en-IN" sz="2800" dirty="0"/>
              <a:t>mported packages and data.</a:t>
            </a:r>
            <a:endParaRPr lang="en-US" sz="2800" dirty="0"/>
          </a:p>
          <a:p>
            <a:pPr marL="285750" lvl="0" indent="-285750">
              <a:buFont typeface="Wingdings" panose="05000000000000000000" pitchFamily="2" charset="2"/>
              <a:buChar char="Ø"/>
            </a:pPr>
            <a:r>
              <a:rPr lang="en-IN" sz="2800" dirty="0"/>
              <a:t>Built the random forest model containing all 561 variables</a:t>
            </a:r>
            <a:endParaRPr lang="en-US" sz="2800" dirty="0"/>
          </a:p>
          <a:p>
            <a:pPr marL="285750" lvl="0" indent="-285750">
              <a:buFont typeface="Wingdings" panose="05000000000000000000" pitchFamily="2" charset="2"/>
              <a:buChar char="Ø"/>
            </a:pPr>
            <a:r>
              <a:rPr lang="en-IN" sz="2800" dirty="0"/>
              <a:t>Plotting variable importance graph with respect to each variable.</a:t>
            </a:r>
          </a:p>
          <a:p>
            <a:pPr marL="285750" lvl="0" indent="-285750">
              <a:buFont typeface="Wingdings" panose="05000000000000000000" pitchFamily="2" charset="2"/>
              <a:buChar char="Ø"/>
            </a:pPr>
            <a:r>
              <a:rPr lang="en-IN" sz="2800" dirty="0"/>
              <a:t>C</a:t>
            </a:r>
            <a:r>
              <a:rPr lang="en-US" sz="2800" dirty="0"/>
              <a:t>hose top 25 variables according to their feature importance.</a:t>
            </a:r>
          </a:p>
          <a:p>
            <a:pPr marL="285750" lvl="0" indent="-285750">
              <a:buFont typeface="Wingdings" panose="05000000000000000000" pitchFamily="2" charset="2"/>
              <a:buChar char="Ø"/>
            </a:pPr>
            <a:r>
              <a:rPr lang="en-US" sz="2800" dirty="0"/>
              <a:t>Finally selected first four features and the seventh feature for our final evaluation using random forests.</a:t>
            </a:r>
          </a:p>
          <a:p>
            <a:pPr marL="285750" indent="-285750">
              <a:buFont typeface="Wingdings" panose="05000000000000000000" pitchFamily="2" charset="2"/>
              <a:buChar char="Ø"/>
            </a:pPr>
            <a:r>
              <a:rPr lang="en-US" sz="2800" dirty="0"/>
              <a:t>Deciding the number of trees to be used in training the classifier.</a:t>
            </a:r>
          </a:p>
          <a:p>
            <a:pPr marL="285750" indent="-285750">
              <a:buFont typeface="Wingdings" panose="05000000000000000000" pitchFamily="2" charset="2"/>
              <a:buChar char="Ø"/>
            </a:pPr>
            <a:r>
              <a:rPr lang="en-US" sz="2800" dirty="0"/>
              <a:t>Found out the confusion matrix for our training and test data.</a:t>
            </a:r>
          </a:p>
          <a:p>
            <a:pPr marL="285750" indent="-285750">
              <a:buFont typeface="Wingdings" panose="05000000000000000000" pitchFamily="2" charset="2"/>
              <a:buChar char="Ø"/>
            </a:pPr>
            <a:endParaRPr lang="en-US" sz="2800" dirty="0"/>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Implementation of Random Forest</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5CAC235-446E-4546-8B9E-1305B8E2E5EB}"/>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97624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3.googleusercontent.com/JF1UtO3Puyz6ggmxilTqCiUT0g7ucEJG-tJf2ydmFlO0yBK-s7A6VjXTqCnbtCLbMAwhDSv8vLGTbLUCfTk1W1aeTz2oAZNqUxIVwRzPCj92A-VrQ-7DVhZbyhhpKOkrv88PDNBC">
            <a:extLst>
              <a:ext uri="{FF2B5EF4-FFF2-40B4-BE49-F238E27FC236}">
                <a16:creationId xmlns:a16="http://schemas.microsoft.com/office/drawing/2014/main" id="{E47F587A-0BDF-49CE-BE32-1760536AF0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858" y="3163958"/>
            <a:ext cx="5734050" cy="3095625"/>
          </a:xfrm>
          <a:prstGeom prst="rect">
            <a:avLst/>
          </a:prstGeom>
          <a:noFill/>
          <a:ln>
            <a:noFill/>
          </a:ln>
        </p:spPr>
      </p:pic>
      <p:pic>
        <p:nvPicPr>
          <p:cNvPr id="3" name="Picture 2" descr="https://lh6.googleusercontent.com/MHASXxlG1LKst8CukCao_-4erak0Y9BGgvJwb4dhhlpec8OkdT82sNTccO-CBLmkHMrV2-a_IlbBbRCsjS85lsf9R0KFUCtKg1v699frT2efZVS3EI3EeBZzgttKTbgMdGNMOfHA">
            <a:extLst>
              <a:ext uri="{FF2B5EF4-FFF2-40B4-BE49-F238E27FC236}">
                <a16:creationId xmlns:a16="http://schemas.microsoft.com/office/drawing/2014/main" id="{3A9C3FE7-B4AD-470E-8CB0-1964DDBD16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4094" y="3309730"/>
            <a:ext cx="5734050" cy="2949853"/>
          </a:xfrm>
          <a:prstGeom prst="rect">
            <a:avLst/>
          </a:prstGeom>
          <a:noFill/>
          <a:ln>
            <a:noFill/>
          </a:ln>
        </p:spPr>
      </p:pic>
      <p:pic>
        <p:nvPicPr>
          <p:cNvPr id="4" name="Picture 3" descr="https://lh4.googleusercontent.com/SgNVm_NdOoFBOKD4TTvJgTWuzhjBW5WP2_WcpMpk4YNvApIOocwLs_liPkLh_NnSQtI3-dIgoHyrNt40Qbb4cQm0S35mNpratHwbEbipXOlXM5P2b5ntX8hB6Zx7hc6KEldY1nMf">
            <a:extLst>
              <a:ext uri="{FF2B5EF4-FFF2-40B4-BE49-F238E27FC236}">
                <a16:creationId xmlns:a16="http://schemas.microsoft.com/office/drawing/2014/main" id="{288DF6D4-9D66-4210-A17D-3BD5E02DDF5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7730" y="331330"/>
            <a:ext cx="11186948" cy="2832627"/>
          </a:xfrm>
          <a:prstGeom prst="rect">
            <a:avLst/>
          </a:prstGeom>
          <a:noFill/>
          <a:ln>
            <a:noFill/>
          </a:ln>
        </p:spPr>
      </p:pic>
      <p:sp>
        <p:nvSpPr>
          <p:cNvPr id="5" name="Slide Number Placeholder 4">
            <a:extLst>
              <a:ext uri="{FF2B5EF4-FFF2-40B4-BE49-F238E27FC236}">
                <a16:creationId xmlns:a16="http://schemas.microsoft.com/office/drawing/2014/main" id="{D69A0D56-69E1-49F9-AC27-365D2958E63A}"/>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329432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74643" y="1656523"/>
            <a:ext cx="10310191" cy="3539430"/>
          </a:xfrm>
          <a:prstGeom prst="rect">
            <a:avLst/>
          </a:prstGeom>
          <a:noFill/>
        </p:spPr>
        <p:txBody>
          <a:bodyPr wrap="square" rtlCol="0">
            <a:spAutoFit/>
          </a:bodyPr>
          <a:lstStyle/>
          <a:p>
            <a:pPr marL="285750" lvl="0" indent="-285750">
              <a:buFont typeface="Wingdings" panose="05000000000000000000" pitchFamily="2" charset="2"/>
              <a:buChar char="Ø"/>
            </a:pPr>
            <a:r>
              <a:rPr lang="en-IN" sz="2800" b="1" dirty="0"/>
              <a:t>I</a:t>
            </a:r>
            <a:r>
              <a:rPr lang="en-IN" sz="2800" dirty="0"/>
              <a:t>mported packages and data.</a:t>
            </a:r>
            <a:endParaRPr lang="en-US" sz="2800" dirty="0"/>
          </a:p>
          <a:p>
            <a:pPr marL="285750" lvl="0" indent="-285750">
              <a:buFont typeface="Wingdings" panose="05000000000000000000" pitchFamily="2" charset="2"/>
              <a:buChar char="Ø"/>
            </a:pPr>
            <a:r>
              <a:rPr lang="en-IN" sz="2800" dirty="0"/>
              <a:t>Built the model using all 561 variables</a:t>
            </a:r>
          </a:p>
          <a:p>
            <a:pPr marL="285750" lvl="0" indent="-285750">
              <a:buFont typeface="Wingdings" panose="05000000000000000000" pitchFamily="2" charset="2"/>
              <a:buChar char="Ø"/>
            </a:pPr>
            <a:r>
              <a:rPr lang="en-IN" sz="2800" dirty="0"/>
              <a:t>Selecting the number of neighbors</a:t>
            </a:r>
          </a:p>
          <a:p>
            <a:pPr marL="285750" lvl="0" indent="-285750">
              <a:buFont typeface="Wingdings" panose="05000000000000000000" pitchFamily="2" charset="2"/>
              <a:buChar char="Ø"/>
            </a:pPr>
            <a:r>
              <a:rPr lang="en-US" sz="2800" dirty="0"/>
              <a:t>Applying Principal Component Analysis (PCA) for dimensionality reduction</a:t>
            </a:r>
          </a:p>
          <a:p>
            <a:pPr marL="285750" indent="-285750">
              <a:buFont typeface="Wingdings" panose="05000000000000000000" pitchFamily="2" charset="2"/>
              <a:buChar char="Ø"/>
            </a:pPr>
            <a:r>
              <a:rPr lang="en-US" sz="2800" dirty="0"/>
              <a:t>Selecting number of components using PCA</a:t>
            </a:r>
          </a:p>
          <a:p>
            <a:pPr marL="285750" lvl="0" indent="-285750">
              <a:buFont typeface="Wingdings" panose="05000000000000000000" pitchFamily="2" charset="2"/>
              <a:buChar char="Ø"/>
            </a:pPr>
            <a:r>
              <a:rPr lang="en-US" sz="2800" dirty="0"/>
              <a:t>Selecting number of neighbors after PCA reduction</a:t>
            </a:r>
          </a:p>
          <a:p>
            <a:pPr marL="285750" lvl="0" indent="-285750">
              <a:buFont typeface="Wingdings" panose="05000000000000000000" pitchFamily="2" charset="2"/>
              <a:buChar char="Ø"/>
            </a:pPr>
            <a:r>
              <a:rPr lang="en-US" sz="2800" dirty="0"/>
              <a:t>Found out the results</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Implementation of KNN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0F3BA1C-782D-4DF1-A1A6-41C1437F89CF}"/>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18942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4.googleusercontent.com/Y4mSyNi_QGy7g4UL1lUY9nMXqit0_MFXO8BWsUjEIGqqi4n0mA-I0_oWt-o-fX_0d9VY_IwI8yKES5OQWXrD60SrvMMK894JD7fRPDMCAPMPCh8fx0jGKHcDOWt8q0_2IjXEcm-z">
            <a:extLst>
              <a:ext uri="{FF2B5EF4-FFF2-40B4-BE49-F238E27FC236}">
                <a16:creationId xmlns:a16="http://schemas.microsoft.com/office/drawing/2014/main" id="{1F0C4D9E-434D-45C2-A311-C1D33F3536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 y="193993"/>
            <a:ext cx="5726430" cy="3235008"/>
          </a:xfrm>
          <a:prstGeom prst="rect">
            <a:avLst/>
          </a:prstGeom>
          <a:noFill/>
          <a:ln>
            <a:noFill/>
          </a:ln>
        </p:spPr>
      </p:pic>
      <p:pic>
        <p:nvPicPr>
          <p:cNvPr id="3" name="Picture 2" descr="https://lh4.googleusercontent.com/PTJpcDWH9EXma1w3t2-EuBNHOFXw4H2XRYoCjFgpqq82BECG_0fKeh_YHAXEf1_8iusB5Kho5YdFlcrMCx4Dd59QM9MIS2qDmmoQ36D4dV4s2Tu4MiM3gUxec8o7bRSkxgjisR2s">
            <a:extLst>
              <a:ext uri="{FF2B5EF4-FFF2-40B4-BE49-F238E27FC236}">
                <a16:creationId xmlns:a16="http://schemas.microsoft.com/office/drawing/2014/main" id="{48167146-99A2-454B-882D-FFA9701822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6430" y="193992"/>
            <a:ext cx="5484495" cy="3235008"/>
          </a:xfrm>
          <a:prstGeom prst="rect">
            <a:avLst/>
          </a:prstGeom>
          <a:noFill/>
          <a:ln>
            <a:noFill/>
          </a:ln>
        </p:spPr>
      </p:pic>
      <p:pic>
        <p:nvPicPr>
          <p:cNvPr id="4" name="Picture 3" descr="https://lh6.googleusercontent.com/ClRS_oqdvX3DOmnVv0qvZNDJT4HxGkt-4Vz9LaegcEQdK4C0Q47ySboGD--O8to4DOUUhYhJZfpJr-ddynpp-cyANKMST8QyFVib5AD3ZqfqMyJQ2aG0vOFXY9hvjb2NdG-am86Y">
            <a:extLst>
              <a:ext uri="{FF2B5EF4-FFF2-40B4-BE49-F238E27FC236}">
                <a16:creationId xmlns:a16="http://schemas.microsoft.com/office/drawing/2014/main" id="{9805AF82-6DAF-4679-80AE-BF957A1650F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13722" y="3429000"/>
            <a:ext cx="5964555" cy="2891790"/>
          </a:xfrm>
          <a:prstGeom prst="rect">
            <a:avLst/>
          </a:prstGeom>
          <a:noFill/>
          <a:ln>
            <a:noFill/>
          </a:ln>
        </p:spPr>
      </p:pic>
      <p:sp>
        <p:nvSpPr>
          <p:cNvPr id="5" name="Slide Number Placeholder 4">
            <a:extLst>
              <a:ext uri="{FF2B5EF4-FFF2-40B4-BE49-F238E27FC236}">
                <a16:creationId xmlns:a16="http://schemas.microsoft.com/office/drawing/2014/main" id="{1EC3A732-774B-41E9-B0F1-E9A1EDAD7F85}"/>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02822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74643" y="1656523"/>
            <a:ext cx="10310191" cy="3539430"/>
          </a:xfrm>
          <a:prstGeom prst="rect">
            <a:avLst/>
          </a:prstGeom>
          <a:noFill/>
        </p:spPr>
        <p:txBody>
          <a:bodyPr wrap="square" rtlCol="0">
            <a:spAutoFit/>
          </a:bodyPr>
          <a:lstStyle/>
          <a:p>
            <a:pPr marL="285750" lvl="0" indent="-285750">
              <a:buFont typeface="Wingdings" panose="05000000000000000000" pitchFamily="2" charset="2"/>
              <a:buChar char="Ø"/>
            </a:pPr>
            <a:r>
              <a:rPr lang="en-IN" sz="2800" b="1" dirty="0"/>
              <a:t>I</a:t>
            </a:r>
            <a:r>
              <a:rPr lang="en-IN" sz="2800" dirty="0"/>
              <a:t>mported packages and data.</a:t>
            </a:r>
            <a:endParaRPr lang="en-US" sz="2800" dirty="0"/>
          </a:p>
          <a:p>
            <a:pPr marL="285750" lvl="0" indent="-285750">
              <a:buFont typeface="Wingdings" panose="05000000000000000000" pitchFamily="2" charset="2"/>
              <a:buChar char="Ø"/>
            </a:pPr>
            <a:r>
              <a:rPr lang="en-IN" sz="2800" dirty="0"/>
              <a:t>Built the model using all 561 variables</a:t>
            </a:r>
          </a:p>
          <a:p>
            <a:pPr marL="285750" lvl="0" indent="-285750">
              <a:buFont typeface="Wingdings" panose="05000000000000000000" pitchFamily="2" charset="2"/>
              <a:buChar char="Ø"/>
            </a:pPr>
            <a:r>
              <a:rPr lang="en-IN" sz="2800" dirty="0"/>
              <a:t>Selecting the value of regularization parameter, C</a:t>
            </a:r>
          </a:p>
          <a:p>
            <a:pPr marL="285750" lvl="0" indent="-285750">
              <a:buFont typeface="Wingdings" panose="05000000000000000000" pitchFamily="2" charset="2"/>
              <a:buChar char="Ø"/>
            </a:pPr>
            <a:r>
              <a:rPr lang="en-US" sz="2800" dirty="0"/>
              <a:t>Applying Principal Component Analysis (PCA) for dimensionality reduction</a:t>
            </a:r>
          </a:p>
          <a:p>
            <a:pPr marL="285750" lvl="0" indent="-285750">
              <a:buFont typeface="Wingdings" panose="05000000000000000000" pitchFamily="2" charset="2"/>
              <a:buChar char="Ø"/>
            </a:pPr>
            <a:r>
              <a:rPr lang="en-US" sz="2800" dirty="0"/>
              <a:t>Selecting number of components using PCA</a:t>
            </a:r>
          </a:p>
          <a:p>
            <a:pPr marL="285750" lvl="0" indent="-285750">
              <a:buFont typeface="Wingdings" panose="05000000000000000000" pitchFamily="2" charset="2"/>
              <a:buChar char="Ø"/>
            </a:pPr>
            <a:r>
              <a:rPr lang="en-US" sz="2800" dirty="0"/>
              <a:t>Selecting value of regularization parameter after PCA reduction</a:t>
            </a:r>
          </a:p>
          <a:p>
            <a:pPr marL="285750" lvl="0" indent="-285750">
              <a:buFont typeface="Wingdings" panose="05000000000000000000" pitchFamily="2" charset="2"/>
              <a:buChar char="Ø"/>
            </a:pPr>
            <a:r>
              <a:rPr lang="en-US" sz="2800" dirty="0"/>
              <a:t>Found out the results</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Implementation of Logistic Regression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7B70714F-4F59-4D86-A129-4129E4EF6560}"/>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9871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4.googleusercontent.com/3U4CtxMcXNP3TzpMRMUFPN4eLf7E4vt6rTLtbP3sXZkMO2VRaoDVJZI9XkbaD0Vaiyu22cWWdBCphI3WCbMU52oKrsWO3XP0J-1HiIEyWphUX_MHqb5qX5pXw7cKMN2TXvzRrXbz">
            <a:extLst>
              <a:ext uri="{FF2B5EF4-FFF2-40B4-BE49-F238E27FC236}">
                <a16:creationId xmlns:a16="http://schemas.microsoft.com/office/drawing/2014/main" id="{ED771ECB-3432-42AD-BDA6-62023DE0A5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9521" y="460250"/>
            <a:ext cx="4194175" cy="2708551"/>
          </a:xfrm>
          <a:prstGeom prst="rect">
            <a:avLst/>
          </a:prstGeom>
          <a:noFill/>
          <a:ln>
            <a:noFill/>
          </a:ln>
        </p:spPr>
      </p:pic>
      <p:pic>
        <p:nvPicPr>
          <p:cNvPr id="3" name="Picture 2" descr="https://lh5.googleusercontent.com/8AUz_GH85FLkCGpdpmlDlEbayHIHPjgEj4dV64Jg2SqU01XRSz3-mzmXALAzZ1utZzsScfK-NIVUYQ5SmfKGLBr7kQRrf4uDYjo-ijYLYisQcKre3ua0hwchZhaCK-k2zlxyBeZz">
            <a:extLst>
              <a:ext uri="{FF2B5EF4-FFF2-40B4-BE49-F238E27FC236}">
                <a16:creationId xmlns:a16="http://schemas.microsoft.com/office/drawing/2014/main" id="{61CE2C42-0667-47B4-9409-559BE9F2DE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4236" y="1113320"/>
            <a:ext cx="5278120" cy="4110962"/>
          </a:xfrm>
          <a:prstGeom prst="rect">
            <a:avLst/>
          </a:prstGeom>
          <a:noFill/>
          <a:ln>
            <a:noFill/>
          </a:ln>
        </p:spPr>
      </p:pic>
      <p:pic>
        <p:nvPicPr>
          <p:cNvPr id="4" name="Picture 3" descr="https://lh3.googleusercontent.com/zg_nIAJjHVac87chwYlSikP_WW97yAB1M-hP93LXkasFDPL4narmF4n55Ue0hMv0sIAoYv-zBViNpBOyj0iidrmLSGvQWQBJJDDYX1tXa9BDhqfdEHvO5aJA_BEathhintsjp_si">
            <a:extLst>
              <a:ext uri="{FF2B5EF4-FFF2-40B4-BE49-F238E27FC236}">
                <a16:creationId xmlns:a16="http://schemas.microsoft.com/office/drawing/2014/main" id="{2C17751C-AE21-46BB-B861-2C57C2DE01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39521" y="3203450"/>
            <a:ext cx="4194175" cy="3011805"/>
          </a:xfrm>
          <a:prstGeom prst="rect">
            <a:avLst/>
          </a:prstGeom>
          <a:noFill/>
          <a:ln>
            <a:noFill/>
          </a:ln>
        </p:spPr>
      </p:pic>
      <p:sp>
        <p:nvSpPr>
          <p:cNvPr id="5" name="Slide Number Placeholder 4">
            <a:extLst>
              <a:ext uri="{FF2B5EF4-FFF2-40B4-BE49-F238E27FC236}">
                <a16:creationId xmlns:a16="http://schemas.microsoft.com/office/drawing/2014/main" id="{379E7188-7FDF-4A43-97D1-E3BA1268AD73}"/>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171950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74643" y="1656523"/>
            <a:ext cx="10310191" cy="3539430"/>
          </a:xfrm>
          <a:prstGeom prst="rect">
            <a:avLst/>
          </a:prstGeom>
          <a:noFill/>
        </p:spPr>
        <p:txBody>
          <a:bodyPr wrap="square" rtlCol="0">
            <a:spAutoFit/>
          </a:bodyPr>
          <a:lstStyle/>
          <a:p>
            <a:pPr marL="285750" lvl="0" indent="-285750">
              <a:buFont typeface="Wingdings" panose="05000000000000000000" pitchFamily="2" charset="2"/>
              <a:buChar char="Ø"/>
            </a:pPr>
            <a:r>
              <a:rPr lang="en-IN" sz="2800" b="1" dirty="0"/>
              <a:t>I</a:t>
            </a:r>
            <a:r>
              <a:rPr lang="en-IN" sz="2800" dirty="0"/>
              <a:t>mported packages and data.</a:t>
            </a:r>
            <a:endParaRPr lang="en-US" sz="2800" dirty="0"/>
          </a:p>
          <a:p>
            <a:pPr marL="285750" lvl="0" indent="-285750">
              <a:buFont typeface="Wingdings" panose="05000000000000000000" pitchFamily="2" charset="2"/>
              <a:buChar char="Ø"/>
            </a:pPr>
            <a:r>
              <a:rPr lang="en-IN" sz="2800" dirty="0"/>
              <a:t>Built the model using all 561 variables</a:t>
            </a:r>
          </a:p>
          <a:p>
            <a:pPr marL="285750" lvl="0" indent="-285750">
              <a:buFont typeface="Wingdings" panose="05000000000000000000" pitchFamily="2" charset="2"/>
              <a:buChar char="Ø"/>
            </a:pPr>
            <a:r>
              <a:rPr lang="en-IN" sz="2800" dirty="0"/>
              <a:t>Selecting the kernel among </a:t>
            </a:r>
            <a:r>
              <a:rPr lang="en-IN" sz="2800" dirty="0" err="1"/>
              <a:t>rbf</a:t>
            </a:r>
            <a:r>
              <a:rPr lang="en-IN" sz="2800" dirty="0"/>
              <a:t>, poly, linear and sigmoid</a:t>
            </a:r>
          </a:p>
          <a:p>
            <a:pPr marL="285750" lvl="0" indent="-285750">
              <a:buFont typeface="Wingdings" panose="05000000000000000000" pitchFamily="2" charset="2"/>
              <a:buChar char="Ø"/>
            </a:pPr>
            <a:r>
              <a:rPr lang="en-IN" sz="2800" dirty="0"/>
              <a:t>Selecting the value of regularisation parameter, C</a:t>
            </a:r>
          </a:p>
          <a:p>
            <a:pPr marL="285750" lvl="0" indent="-285750">
              <a:buFont typeface="Wingdings" panose="05000000000000000000" pitchFamily="2" charset="2"/>
              <a:buChar char="Ø"/>
            </a:pPr>
            <a:r>
              <a:rPr lang="en-US" sz="2800" dirty="0"/>
              <a:t>Applying Principal Component Analysis (PCA) for dimensionality reduction</a:t>
            </a:r>
          </a:p>
          <a:p>
            <a:pPr marL="285750" lvl="0" indent="-285750">
              <a:buFont typeface="Wingdings" panose="05000000000000000000" pitchFamily="2" charset="2"/>
              <a:buChar char="Ø"/>
            </a:pPr>
            <a:r>
              <a:rPr lang="en-US" sz="2800" dirty="0"/>
              <a:t>Selecting number of components using PCA</a:t>
            </a:r>
          </a:p>
          <a:p>
            <a:pPr marL="285750" lvl="0" indent="-285750">
              <a:buFont typeface="Wingdings" panose="05000000000000000000" pitchFamily="2" charset="2"/>
              <a:buChar char="Ø"/>
            </a:pPr>
            <a:r>
              <a:rPr lang="en-US" sz="2800" dirty="0"/>
              <a:t>Found out the results</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Implementation of SVM</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6254738-5F99-42AA-8884-4D08034FDEF5}"/>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406606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4.googleusercontent.com/ZepCW9YkGVs9ummiAlDNqHV8IVmrfB0Bf_MZ-DAB2UA7IaTbkhDo0taDFCTxBE7e_I5dO-DjJSOYyelqm3hlVVRjla0jUs1lgAtnBMisQRTqvRSsXfhfhVLyFTQV-eaGfgTe6n8l">
            <a:extLst>
              <a:ext uri="{FF2B5EF4-FFF2-40B4-BE49-F238E27FC236}">
                <a16:creationId xmlns:a16="http://schemas.microsoft.com/office/drawing/2014/main" id="{75DD05DE-BADE-42E7-9399-AC39A80A59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0072" y="723321"/>
            <a:ext cx="4118763" cy="2563218"/>
          </a:xfrm>
          <a:prstGeom prst="rect">
            <a:avLst/>
          </a:prstGeom>
          <a:noFill/>
          <a:ln>
            <a:noFill/>
          </a:ln>
        </p:spPr>
      </p:pic>
      <p:pic>
        <p:nvPicPr>
          <p:cNvPr id="3" name="Picture 2" descr="https://lh6.googleusercontent.com/n1MPubX44OGEkO1hUknkDXT-gE49-boyvYHizN3t1q0Z-SIIv13If5Q4Qsbc8faMh-kAOvpsLgHsLP_Qt2oz9dvEU_o-gJbXhqn6lYlZ5VkRJSsIulN2OI4HwR3_xozA029HE5i_">
            <a:extLst>
              <a:ext uri="{FF2B5EF4-FFF2-40B4-BE49-F238E27FC236}">
                <a16:creationId xmlns:a16="http://schemas.microsoft.com/office/drawing/2014/main" id="{DA9249EE-665F-4095-97BB-887D10E19B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0071" y="3337497"/>
            <a:ext cx="4118763" cy="2705679"/>
          </a:xfrm>
          <a:prstGeom prst="rect">
            <a:avLst/>
          </a:prstGeom>
          <a:noFill/>
          <a:ln>
            <a:noFill/>
          </a:ln>
        </p:spPr>
      </p:pic>
      <p:pic>
        <p:nvPicPr>
          <p:cNvPr id="4" name="Picture 3" descr="https://lh4.googleusercontent.com/9eyzo__Kj9u8MWk-PJFVnLbNKmFjEvKwrftdkaX7XlQfLPxnHbxndGoC_P6Y1i3qLUEuEksXZZG6rAW8e4wwOYtPWNHlttXLb_MqG_twXj1EU33iGtMOqMYbZ8jCeuzSpCU3BKZf">
            <a:extLst>
              <a:ext uri="{FF2B5EF4-FFF2-40B4-BE49-F238E27FC236}">
                <a16:creationId xmlns:a16="http://schemas.microsoft.com/office/drawing/2014/main" id="{3391C1DB-2132-4C30-B654-A2D04BE28AC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1" y="989812"/>
            <a:ext cx="5791200" cy="4695371"/>
          </a:xfrm>
          <a:prstGeom prst="rect">
            <a:avLst/>
          </a:prstGeom>
          <a:noFill/>
          <a:ln>
            <a:noFill/>
          </a:ln>
        </p:spPr>
      </p:pic>
      <p:sp>
        <p:nvSpPr>
          <p:cNvPr id="5" name="Slide Number Placeholder 4">
            <a:extLst>
              <a:ext uri="{FF2B5EF4-FFF2-40B4-BE49-F238E27FC236}">
                <a16:creationId xmlns:a16="http://schemas.microsoft.com/office/drawing/2014/main" id="{C6136516-FBB3-4ECC-8C17-817DA22C3D12}"/>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62336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Results</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15052DC7-7032-475D-BE01-1B44532703CD}"/>
              </a:ext>
            </a:extLst>
          </p:cNvPr>
          <p:cNvGraphicFramePr/>
          <p:nvPr>
            <p:extLst>
              <p:ext uri="{D42A27DB-BD31-4B8C-83A1-F6EECF244321}">
                <p14:modId xmlns:p14="http://schemas.microsoft.com/office/powerpoint/2010/main" val="3159186078"/>
              </p:ext>
            </p:extLst>
          </p:nvPr>
        </p:nvGraphicFramePr>
        <p:xfrm>
          <a:off x="954157" y="1299528"/>
          <a:ext cx="10310191" cy="4515001"/>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F5A15E52-434D-4DA0-BCFD-F523BFE6F44C}"/>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2108141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2FA4EAD-0C11-4E5A-A72C-FBB720564245}"/>
              </a:ext>
            </a:extLst>
          </p:cNvPr>
          <p:cNvGraphicFramePr/>
          <p:nvPr>
            <p:extLst>
              <p:ext uri="{D42A27DB-BD31-4B8C-83A1-F6EECF244321}">
                <p14:modId xmlns:p14="http://schemas.microsoft.com/office/powerpoint/2010/main" val="1797045951"/>
              </p:ext>
            </p:extLst>
          </p:nvPr>
        </p:nvGraphicFramePr>
        <p:xfrm>
          <a:off x="1225826" y="546652"/>
          <a:ext cx="9740348" cy="576469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3CFDBDD4-DF23-4782-9DCA-C39B0E8D0559}"/>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96641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495821"/>
            <a:ext cx="10310190" cy="483209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Problem Statement………………………………………………………………………3</a:t>
            </a:r>
          </a:p>
          <a:p>
            <a:pPr marL="457200" indent="-457200">
              <a:buFont typeface="Wingdings" panose="05000000000000000000" pitchFamily="2" charset="2"/>
              <a:buChar char="Ø"/>
            </a:pPr>
            <a:r>
              <a:rPr lang="en-US" sz="2800" dirty="0"/>
              <a:t>Introduction…………………………………………………………………………………4</a:t>
            </a:r>
          </a:p>
          <a:p>
            <a:pPr marL="457200" indent="-457200">
              <a:buFont typeface="Wingdings" panose="05000000000000000000" pitchFamily="2" charset="2"/>
              <a:buChar char="Ø"/>
            </a:pPr>
            <a:r>
              <a:rPr lang="en-US" sz="2800" dirty="0"/>
              <a:t>Motivation……………………………………………………………………………………5</a:t>
            </a:r>
          </a:p>
          <a:p>
            <a:pPr marL="457200" indent="-457200">
              <a:buFont typeface="Wingdings" panose="05000000000000000000" pitchFamily="2" charset="2"/>
              <a:buChar char="Ø"/>
            </a:pPr>
            <a:r>
              <a:rPr lang="en-US" sz="2800" dirty="0"/>
              <a:t>About the dataset………………………………………………………………………..6</a:t>
            </a:r>
          </a:p>
          <a:p>
            <a:pPr marL="457200" indent="-457200">
              <a:buFont typeface="Wingdings" panose="05000000000000000000" pitchFamily="2" charset="2"/>
              <a:buChar char="Ø"/>
            </a:pPr>
            <a:r>
              <a:rPr lang="en-US" sz="2800" dirty="0"/>
              <a:t>Proposed Methodology………………………………………………………………..7</a:t>
            </a:r>
          </a:p>
          <a:p>
            <a:pPr marL="457200" indent="-457200">
              <a:buFont typeface="Wingdings" panose="05000000000000000000" pitchFamily="2" charset="2"/>
              <a:buChar char="Ø"/>
            </a:pPr>
            <a:r>
              <a:rPr lang="en-US" sz="2800" dirty="0"/>
              <a:t>Hardware &amp; Software Requirements…………………………………………….9</a:t>
            </a:r>
          </a:p>
          <a:p>
            <a:pPr marL="457200" indent="-457200">
              <a:buFont typeface="Wingdings" panose="05000000000000000000" pitchFamily="2" charset="2"/>
              <a:buChar char="Ø"/>
            </a:pPr>
            <a:r>
              <a:rPr lang="en-US" sz="2800" dirty="0"/>
              <a:t>Implementation………………………………………………………………………...10</a:t>
            </a:r>
          </a:p>
          <a:p>
            <a:pPr marL="457200" indent="-457200">
              <a:buFont typeface="Wingdings" panose="05000000000000000000" pitchFamily="2" charset="2"/>
              <a:buChar char="Ø"/>
            </a:pPr>
            <a:r>
              <a:rPr lang="en-US" sz="2800" dirty="0"/>
              <a:t>Results………………………………………………………………………………….......18</a:t>
            </a:r>
          </a:p>
          <a:p>
            <a:pPr marL="457200" indent="-457200">
              <a:buFont typeface="Wingdings" panose="05000000000000000000" pitchFamily="2" charset="2"/>
              <a:buChar char="Ø"/>
            </a:pPr>
            <a:r>
              <a:rPr lang="en-US" sz="2800" dirty="0"/>
              <a:t>Conclusion………………………………………………………………………………….22</a:t>
            </a:r>
          </a:p>
          <a:p>
            <a:pPr marL="457200" indent="-457200">
              <a:buFont typeface="Wingdings" panose="05000000000000000000" pitchFamily="2" charset="2"/>
              <a:buChar char="Ø"/>
            </a:pPr>
            <a:r>
              <a:rPr lang="en-US" sz="2800" dirty="0"/>
              <a:t>Scope of </a:t>
            </a:r>
            <a:r>
              <a:rPr lang="en-US" sz="2800"/>
              <a:t>Improvement…………………………………………………………......23</a:t>
            </a:r>
            <a:endParaRPr lang="en-US" sz="2800" dirty="0"/>
          </a:p>
          <a:p>
            <a:pPr marL="457200" indent="-457200">
              <a:buFont typeface="Wingdings" panose="05000000000000000000" pitchFamily="2" charset="2"/>
              <a:buChar char="Ø"/>
            </a:pPr>
            <a:r>
              <a:rPr lang="en-US" sz="2800" dirty="0"/>
              <a:t>References.....................................................................................24</a:t>
            </a:r>
          </a:p>
        </p:txBody>
      </p:sp>
      <p:sp>
        <p:nvSpPr>
          <p:cNvPr id="3" name="TextBox 2">
            <a:extLst>
              <a:ext uri="{FF2B5EF4-FFF2-40B4-BE49-F238E27FC236}">
                <a16:creationId xmlns:a16="http://schemas.microsoft.com/office/drawing/2014/main" id="{B1BEF580-0126-40FE-B0F3-0848EF772647}"/>
              </a:ext>
            </a:extLst>
          </p:cNvPr>
          <p:cNvSpPr txBox="1"/>
          <p:nvPr/>
        </p:nvSpPr>
        <p:spPr>
          <a:xfrm>
            <a:off x="821635" y="530087"/>
            <a:ext cx="10018643" cy="769441"/>
          </a:xfrm>
          <a:prstGeom prst="rect">
            <a:avLst/>
          </a:prstGeom>
          <a:noFill/>
        </p:spPr>
        <p:txBody>
          <a:bodyPr wrap="square" rtlCol="0">
            <a:spAutoFit/>
          </a:bodyPr>
          <a:lstStyle/>
          <a:p>
            <a:pPr algn="ctr"/>
            <a:r>
              <a:rPr lang="en-US" sz="4400" dirty="0">
                <a:solidFill>
                  <a:schemeClr val="accent1"/>
                </a:solidFill>
              </a:rPr>
              <a:t>Contents</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2BF81E5-2C69-49A8-B154-6DD9BC446CE2}"/>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1219564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38" descr="https://lh3.googleusercontent.com/pFzueFVCzHjOD1XDp72TkeaR0E6QF88Y2EZrg59bdkP_M0dTy-pnnZNMW1VZPst5gh84ZkWb2VTi8npJaUOfn1BeiT2gF3_c703220IiQ8o4AQvEc1g99ITZ8BXATVeOCfeyY7uU">
            <a:extLst>
              <a:ext uri="{FF2B5EF4-FFF2-40B4-BE49-F238E27FC236}">
                <a16:creationId xmlns:a16="http://schemas.microsoft.com/office/drawing/2014/main" id="{A0039A81-0B2B-4654-BA06-3F9437B28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23" y="998617"/>
            <a:ext cx="4982404" cy="38873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9" descr="https://lh3.googleusercontent.com/SXS1EweaOI6yhd7yuHDupasXbvdjjJYpjbum6pW7WvWoSidUtMIDLIS42afHHJqhydMrzOH9pniwf_iqfjdLRX1L_CihvC0fR4pLqxLv_pHE9ThDSm_cocnIbHfQ63a2OWzUd-e7">
            <a:extLst>
              <a:ext uri="{FF2B5EF4-FFF2-40B4-BE49-F238E27FC236}">
                <a16:creationId xmlns:a16="http://schemas.microsoft.com/office/drawing/2014/main" id="{76EB771E-F9D3-4522-906A-A5E25B0FC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116" y="998617"/>
            <a:ext cx="5084808" cy="3984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8279D76A-B066-4C1D-895B-94FEA1532E5E}"/>
              </a:ext>
            </a:extLst>
          </p:cNvPr>
          <p:cNvSpPr>
            <a:spLocks noChangeArrowheads="1"/>
          </p:cNvSpPr>
          <p:nvPr/>
        </p:nvSpPr>
        <p:spPr bwMode="auto">
          <a:xfrm>
            <a:off x="291548"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6">
            <a:extLst>
              <a:ext uri="{FF2B5EF4-FFF2-40B4-BE49-F238E27FC236}">
                <a16:creationId xmlns:a16="http://schemas.microsoft.com/office/drawing/2014/main" id="{EDFF5A40-A9ED-46C7-B92C-A6A2BA842ABA}"/>
              </a:ext>
            </a:extLst>
          </p:cNvPr>
          <p:cNvSpPr>
            <a:spLocks noChangeArrowheads="1"/>
          </p:cNvSpPr>
          <p:nvPr/>
        </p:nvSpPr>
        <p:spPr bwMode="auto">
          <a:xfrm>
            <a:off x="675861" y="5662921"/>
            <a:ext cx="112646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i="1" dirty="0">
                <a:latin typeface="Arial" panose="020B0604020202020204" pitchFamily="34" charset="0"/>
                <a:ea typeface="Times New Roman" panose="02020603050405020304" pitchFamily="18" charset="0"/>
              </a:rPr>
              <a:t>C</a:t>
            </a:r>
            <a:r>
              <a:rPr kumimoji="0" lang="en-US" altLang="en-US"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onfusion Matrix for Random Forest					</a:t>
            </a:r>
            <a:r>
              <a:rPr lang="en-US" altLang="en-US" sz="1600" i="1" dirty="0">
                <a:latin typeface="Arial" panose="020B0604020202020204" pitchFamily="34" charset="0"/>
                <a:ea typeface="Times New Roman" panose="02020603050405020304" pitchFamily="18" charset="0"/>
              </a:rPr>
              <a:t>Confusion Matrix for KNN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437275AB-AC8C-4C1E-B9DC-98A7DF95190F}"/>
              </a:ext>
            </a:extLst>
          </p:cNvPr>
          <p:cNvSpPr>
            <a:spLocks noChangeArrowheads="1"/>
          </p:cNvSpPr>
          <p:nvPr/>
        </p:nvSpPr>
        <p:spPr bwMode="auto">
          <a:xfrm>
            <a:off x="291548" y="15859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Fig 32: Confusion Matrix for SVM</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Slide Number Placeholder 7">
            <a:extLst>
              <a:ext uri="{FF2B5EF4-FFF2-40B4-BE49-F238E27FC236}">
                <a16:creationId xmlns:a16="http://schemas.microsoft.com/office/drawing/2014/main" id="{E4491132-DA9B-421F-88FA-513503132040}"/>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32556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6.googleusercontent.com/yZmTl6C1kx0B-bRg7ZdrGDBLiL5EooqwNjY2j4gUBHtDHOTljTZN-54UJzv3agCqYX4OzKWYBwzS25dYQ9ZvCWejVwLvsEugcL7Crrj5RpH1VtsefnRTkAjlbgAdVvy06YVoJ0OI">
            <a:extLst>
              <a:ext uri="{FF2B5EF4-FFF2-40B4-BE49-F238E27FC236}">
                <a16:creationId xmlns:a16="http://schemas.microsoft.com/office/drawing/2014/main" id="{0CCA29B5-F6C7-4D2C-84A1-7A914D5FFF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2121" y="684557"/>
            <a:ext cx="4996069" cy="4245253"/>
          </a:xfrm>
          <a:prstGeom prst="rect">
            <a:avLst/>
          </a:prstGeom>
          <a:noFill/>
          <a:ln>
            <a:noFill/>
          </a:ln>
        </p:spPr>
      </p:pic>
      <p:pic>
        <p:nvPicPr>
          <p:cNvPr id="5" name="Picture 4" descr="https://lh4.googleusercontent.com/usiBPyjI2RUznKP_rG5DlRkUT4AOlPSmjAL2D3l5hGPB82NkCbo74t70j3RpGEaTEwivpHqd4dVB5uONCEdBe5p2W9rGrBtzQZOl6IJNXACo3c8C8elcrFHa6QaZjx2-Z2KbkOJR">
            <a:extLst>
              <a:ext uri="{FF2B5EF4-FFF2-40B4-BE49-F238E27FC236}">
                <a16:creationId xmlns:a16="http://schemas.microsoft.com/office/drawing/2014/main" id="{231AC075-5ECF-4876-BFBA-EF54B8AA19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53811" y="684557"/>
            <a:ext cx="5274363" cy="4523549"/>
          </a:xfrm>
          <a:prstGeom prst="rect">
            <a:avLst/>
          </a:prstGeom>
          <a:noFill/>
          <a:ln>
            <a:noFill/>
          </a:ln>
        </p:spPr>
      </p:pic>
      <p:sp>
        <p:nvSpPr>
          <p:cNvPr id="6" name="Rectangle 6">
            <a:extLst>
              <a:ext uri="{FF2B5EF4-FFF2-40B4-BE49-F238E27FC236}">
                <a16:creationId xmlns:a16="http://schemas.microsoft.com/office/drawing/2014/main" id="{0FB8DC29-EA10-4374-96DA-B8E583EDAB32}"/>
              </a:ext>
            </a:extLst>
          </p:cNvPr>
          <p:cNvSpPr>
            <a:spLocks noChangeArrowheads="1"/>
          </p:cNvSpPr>
          <p:nvPr/>
        </p:nvSpPr>
        <p:spPr bwMode="auto">
          <a:xfrm>
            <a:off x="675861" y="5662921"/>
            <a:ext cx="112646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i="1" dirty="0">
                <a:latin typeface="Arial" panose="020B0604020202020204" pitchFamily="34" charset="0"/>
                <a:ea typeface="Times New Roman" panose="02020603050405020304" pitchFamily="18" charset="0"/>
              </a:rPr>
              <a:t>C</a:t>
            </a:r>
            <a:r>
              <a:rPr kumimoji="0" lang="en-US" altLang="en-US"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onfusion Matrix for Logistic Regression					</a:t>
            </a:r>
            <a:r>
              <a:rPr lang="en-US" altLang="en-US" sz="1600" i="1" dirty="0">
                <a:latin typeface="Arial" panose="020B0604020202020204" pitchFamily="34" charset="0"/>
                <a:ea typeface="Times New Roman" panose="02020603050405020304" pitchFamily="18" charset="0"/>
              </a:rPr>
              <a:t>Confusion Matrix for SVM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CDAA251A-8A02-48EA-994E-3F54F3697DAF}"/>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36080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4" y="1322002"/>
            <a:ext cx="3631097" cy="4832092"/>
          </a:xfrm>
          <a:prstGeom prst="rect">
            <a:avLst/>
          </a:prstGeom>
          <a:noFill/>
        </p:spPr>
        <p:txBody>
          <a:bodyPr wrap="square" rtlCol="0">
            <a:spAutoFit/>
          </a:bodyPr>
          <a:lstStyle/>
          <a:p>
            <a:pPr fontAlgn="base"/>
            <a:r>
              <a:rPr lang="en-US" sz="2200" dirty="0"/>
              <a:t>The best classification rate in our experiment were 96.33% and 96.44%, which were achieved by SVM and Logistic Regression respectively. Among the four classifiers, KNN and SVM improve most after applying feature extraction and dimensionality reduction using PCA. Conclusively, Logistic Regression and SVM are the optimal choice for our problem.</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6" y="323865"/>
            <a:ext cx="10018643" cy="769441"/>
          </a:xfrm>
          <a:prstGeom prst="rect">
            <a:avLst/>
          </a:prstGeom>
          <a:noFill/>
        </p:spPr>
        <p:txBody>
          <a:bodyPr wrap="square" rtlCol="0">
            <a:spAutoFit/>
          </a:bodyPr>
          <a:lstStyle/>
          <a:p>
            <a:pPr algn="ctr"/>
            <a:r>
              <a:rPr lang="en-US" sz="4400" dirty="0">
                <a:solidFill>
                  <a:schemeClr val="accent1"/>
                </a:solidFill>
              </a:rPr>
              <a:t>Conclusion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4" y="1093306"/>
            <a:ext cx="103101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A41297A7-D53B-4FDA-AF7E-A773508089CA}"/>
              </a:ext>
            </a:extLst>
          </p:cNvPr>
          <p:cNvGraphicFramePr/>
          <p:nvPr>
            <p:extLst>
              <p:ext uri="{D42A27DB-BD31-4B8C-83A1-F6EECF244321}">
                <p14:modId xmlns:p14="http://schemas.microsoft.com/office/powerpoint/2010/main" val="3793338572"/>
              </p:ext>
            </p:extLst>
          </p:nvPr>
        </p:nvGraphicFramePr>
        <p:xfrm>
          <a:off x="5645425" y="1417989"/>
          <a:ext cx="5486400" cy="407310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FDCE020A-9199-46D9-9CC0-9F20DA6E8AAC}"/>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4270228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3" y="1520785"/>
            <a:ext cx="10310191" cy="3539430"/>
          </a:xfrm>
          <a:prstGeom prst="rect">
            <a:avLst/>
          </a:prstGeom>
          <a:noFill/>
        </p:spPr>
        <p:txBody>
          <a:bodyPr wrap="square" rtlCol="0">
            <a:spAutoFit/>
          </a:bodyPr>
          <a:lstStyle/>
          <a:p>
            <a:pPr marL="457200" indent="-457200" fontAlgn="base">
              <a:buFont typeface="Wingdings" panose="05000000000000000000" pitchFamily="2" charset="2"/>
              <a:buChar char="Ø"/>
            </a:pPr>
            <a:r>
              <a:rPr lang="en-US" sz="2800" dirty="0"/>
              <a:t>Adding more data can improve accuracy</a:t>
            </a:r>
          </a:p>
          <a:p>
            <a:pPr marL="457200" indent="-457200" fontAlgn="base">
              <a:buFont typeface="Wingdings" panose="05000000000000000000" pitchFamily="2" charset="2"/>
              <a:buChar char="Ø"/>
            </a:pPr>
            <a:r>
              <a:rPr lang="en-US" sz="2800" dirty="0"/>
              <a:t>Having a better definition of activity like possibility of tagging multiple activities at the same data point</a:t>
            </a:r>
          </a:p>
          <a:p>
            <a:pPr marL="457200" indent="-457200" fontAlgn="base">
              <a:buFont typeface="Wingdings" panose="05000000000000000000" pitchFamily="2" charset="2"/>
              <a:buChar char="Ø"/>
            </a:pPr>
            <a:r>
              <a:rPr lang="en-US" sz="2800" dirty="0"/>
              <a:t>Sensor data collection from different types of smartphones can be significantly different. So, we end up using data from the same phone.</a:t>
            </a:r>
          </a:p>
          <a:p>
            <a:pPr marL="457200" indent="-457200" fontAlgn="base">
              <a:buFont typeface="Wingdings" panose="05000000000000000000" pitchFamily="2" charset="2"/>
              <a:buChar char="Ø"/>
            </a:pPr>
            <a:r>
              <a:rPr lang="en-US" sz="2800" dirty="0"/>
              <a:t>There exists a unique activity pattern for each user. So, personalized model for each user might improve the accuracy.</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6" y="323865"/>
            <a:ext cx="10018643" cy="769441"/>
          </a:xfrm>
          <a:prstGeom prst="rect">
            <a:avLst/>
          </a:prstGeom>
          <a:noFill/>
        </p:spPr>
        <p:txBody>
          <a:bodyPr wrap="square" rtlCol="0">
            <a:spAutoFit/>
          </a:bodyPr>
          <a:lstStyle/>
          <a:p>
            <a:pPr algn="ctr"/>
            <a:r>
              <a:rPr lang="en-US" sz="4400" dirty="0">
                <a:solidFill>
                  <a:schemeClr val="accent1"/>
                </a:solidFill>
              </a:rPr>
              <a:t>Scope of Improvement</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4" y="1093306"/>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8CC5064-91CA-4BC3-83AE-E12A7F438D47}"/>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2030433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3" y="1520785"/>
            <a:ext cx="10310191" cy="3816429"/>
          </a:xfrm>
          <a:prstGeom prst="rect">
            <a:avLst/>
          </a:prstGeom>
          <a:noFill/>
        </p:spPr>
        <p:txBody>
          <a:bodyPr wrap="square" rtlCol="0">
            <a:spAutoFit/>
          </a:bodyPr>
          <a:lstStyle/>
          <a:p>
            <a:pPr marL="342900" indent="-342900" fontAlgn="base">
              <a:buFont typeface="Arial" panose="020B0604020202020204" pitchFamily="34" charset="0"/>
              <a:buChar char="•"/>
            </a:pPr>
            <a:r>
              <a:rPr lang="en-US" sz="2200" b="1" dirty="0"/>
              <a:t>A Public Domain Dataset for Human Activity Recognition Using Smartphones. </a:t>
            </a:r>
            <a:r>
              <a:rPr lang="en-US" sz="2200" dirty="0"/>
              <a:t> Davide </a:t>
            </a:r>
            <a:r>
              <a:rPr lang="en-US" sz="2200" dirty="0" err="1"/>
              <a:t>Anguita</a:t>
            </a:r>
            <a:r>
              <a:rPr lang="en-US" sz="2200" dirty="0"/>
              <a:t>, Alessandro </a:t>
            </a:r>
            <a:r>
              <a:rPr lang="en-US" sz="2200" dirty="0" err="1"/>
              <a:t>Ghio</a:t>
            </a:r>
            <a:r>
              <a:rPr lang="en-US" sz="2200" dirty="0"/>
              <a:t>, Luca </a:t>
            </a:r>
            <a:r>
              <a:rPr lang="en-US" sz="2200" dirty="0" err="1"/>
              <a:t>Oneto</a:t>
            </a:r>
            <a:r>
              <a:rPr lang="en-US" sz="2200" dirty="0"/>
              <a:t>, Xavier Parra and Jorge L. Reyes-Ortiz. </a:t>
            </a:r>
            <a:r>
              <a:rPr lang="en-US" sz="2200" i="1" dirty="0"/>
              <a:t>21st European Symposium on Artificial Neural Networks, Computational Intelligence and Machine Learning, ESANN</a:t>
            </a:r>
            <a:r>
              <a:rPr lang="en-US" sz="2200" dirty="0"/>
              <a:t> 2013. Bruges, Belgium 24-26 April 2013.</a:t>
            </a:r>
          </a:p>
          <a:p>
            <a:pPr marL="342900" indent="-342900" fontAlgn="base">
              <a:buFont typeface="Arial" panose="020B0604020202020204" pitchFamily="34" charset="0"/>
              <a:buChar char="•"/>
            </a:pPr>
            <a:endParaRPr lang="en-US" sz="2200" b="1" dirty="0"/>
          </a:p>
          <a:p>
            <a:pPr marL="342900" indent="-342900" fontAlgn="base">
              <a:buFont typeface="Arial" panose="020B0604020202020204" pitchFamily="34" charset="0"/>
              <a:buChar char="•"/>
            </a:pPr>
            <a:r>
              <a:rPr lang="en-US" sz="2200" b="1" dirty="0"/>
              <a:t>Human Activity Recognition via Cellphone Sensor Data.</a:t>
            </a:r>
            <a:r>
              <a:rPr lang="en-US" sz="2200" dirty="0"/>
              <a:t> Wei Ji, </a:t>
            </a:r>
            <a:r>
              <a:rPr lang="en-US" sz="2200" dirty="0" err="1"/>
              <a:t>Heguang</a:t>
            </a:r>
            <a:r>
              <a:rPr lang="en-US" sz="2200" dirty="0"/>
              <a:t> Liu, Jonathan Fisher. </a:t>
            </a:r>
            <a:r>
              <a:rPr lang="en-US" sz="2200" i="1" dirty="0"/>
              <a:t>Stanford University. </a:t>
            </a:r>
            <a:r>
              <a:rPr lang="en-US" sz="2200" dirty="0"/>
              <a:t>2016 Fall CS229 Project Report</a:t>
            </a:r>
          </a:p>
          <a:p>
            <a:pPr marL="342900" indent="-342900" fontAlgn="base">
              <a:buFont typeface="Arial" panose="020B0604020202020204" pitchFamily="34" charset="0"/>
              <a:buChar char="•"/>
            </a:pPr>
            <a:endParaRPr lang="en-US" sz="2200" b="1" dirty="0"/>
          </a:p>
          <a:p>
            <a:pPr marL="342900" indent="-342900" fontAlgn="base">
              <a:buFont typeface="Arial" panose="020B0604020202020204" pitchFamily="34" charset="0"/>
              <a:buChar char="•"/>
            </a:pPr>
            <a:r>
              <a:rPr lang="en-US" sz="2200" b="1" dirty="0"/>
              <a:t>Robust Human Activity Recognition Using Smartphone Sensors via CT-PCA and Online SVM. </a:t>
            </a:r>
            <a:r>
              <a:rPr lang="en-US" sz="2200" dirty="0" err="1"/>
              <a:t>Zhenghua</a:t>
            </a:r>
            <a:r>
              <a:rPr lang="en-US" sz="2200" dirty="0"/>
              <a:t> Chen, </a:t>
            </a:r>
            <a:r>
              <a:rPr lang="en-US" sz="2200" dirty="0" err="1"/>
              <a:t>Qingchang</a:t>
            </a:r>
            <a:r>
              <a:rPr lang="en-US" sz="2200" dirty="0"/>
              <a:t> Zhu, </a:t>
            </a:r>
            <a:r>
              <a:rPr lang="en-US" sz="2200" dirty="0" err="1"/>
              <a:t>Yeng</a:t>
            </a:r>
            <a:r>
              <a:rPr lang="en-US" sz="2200" dirty="0"/>
              <a:t> Chai Soh, Le Zhang.</a:t>
            </a:r>
            <a:r>
              <a:rPr lang="en-US" sz="2200" u="sng" dirty="0"/>
              <a:t> </a:t>
            </a:r>
            <a:r>
              <a:rPr lang="en-US" sz="2200" i="1" dirty="0"/>
              <a:t>IEEE Transactions on Industrial Informatics</a:t>
            </a:r>
            <a:r>
              <a:rPr lang="en-US" sz="2200" dirty="0"/>
              <a:t> PP(99):1-1 · June 2017</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6" y="323865"/>
            <a:ext cx="10018643" cy="769441"/>
          </a:xfrm>
          <a:prstGeom prst="rect">
            <a:avLst/>
          </a:prstGeom>
          <a:noFill/>
        </p:spPr>
        <p:txBody>
          <a:bodyPr wrap="square" rtlCol="0">
            <a:spAutoFit/>
          </a:bodyPr>
          <a:lstStyle/>
          <a:p>
            <a:pPr algn="ctr"/>
            <a:r>
              <a:rPr lang="en-US" sz="4400" dirty="0">
                <a:solidFill>
                  <a:schemeClr val="accent1"/>
                </a:solidFill>
              </a:rPr>
              <a:t>References</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4" y="1093306"/>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69529F6-C57E-4B58-8AF8-A93FCBA63057}"/>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124386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3" y="1497496"/>
            <a:ext cx="10310191" cy="4708981"/>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b="1" dirty="0"/>
              <a:t>Recognizing human activities from multi-modal sensors. </a:t>
            </a:r>
            <a:r>
              <a:rPr lang="en-US" sz="2000" dirty="0"/>
              <a:t>Shu Chen and Yan Huang. </a:t>
            </a:r>
            <a:r>
              <a:rPr lang="en-US" sz="2000" i="1" dirty="0"/>
              <a:t>Intelligence and Security Informatics, 2009. ISI ’09. IEEE International Conference on, Dallas, TX, 2009, pp. 220-222. </a:t>
            </a:r>
          </a:p>
          <a:p>
            <a:pPr marL="285750" indent="-285750" fontAlgn="base">
              <a:buFont typeface="Arial" panose="020B0604020202020204" pitchFamily="34" charset="0"/>
              <a:buChar char="•"/>
            </a:pPr>
            <a:endParaRPr lang="en-US" sz="2000" i="1" dirty="0"/>
          </a:p>
          <a:p>
            <a:pPr marL="285750" indent="-285750" fontAlgn="base">
              <a:buFont typeface="Arial" panose="020B0604020202020204" pitchFamily="34" charset="0"/>
              <a:buChar char="•"/>
            </a:pPr>
            <a:r>
              <a:rPr lang="en-US" sz="2000" b="1" dirty="0"/>
              <a:t>Human Activity Recognition using Smartphone. </a:t>
            </a:r>
            <a:r>
              <a:rPr lang="en-US" sz="2000" dirty="0"/>
              <a:t>Amin </a:t>
            </a:r>
            <a:r>
              <a:rPr lang="en-US" sz="2000" dirty="0" err="1"/>
              <a:t>Rasekh</a:t>
            </a:r>
            <a:r>
              <a:rPr lang="en-US" sz="2000" dirty="0"/>
              <a:t>, </a:t>
            </a:r>
            <a:r>
              <a:rPr lang="en-US" sz="2000" dirty="0" err="1"/>
              <a:t>Chien</a:t>
            </a:r>
            <a:r>
              <a:rPr lang="en-US" sz="2000" dirty="0"/>
              <a:t>-An, Chen Yan Lu. </a:t>
            </a:r>
            <a:r>
              <a:rPr lang="en-US" sz="2000" i="1" dirty="0"/>
              <a:t>Texas A&amp;M University.</a:t>
            </a:r>
            <a:r>
              <a:rPr lang="en-US" sz="2000" dirty="0"/>
              <a:t> 2011 Fall CSCE666 Project Report</a:t>
            </a:r>
          </a:p>
          <a:p>
            <a:pPr marL="285750" indent="-285750" fontAlgn="base">
              <a:buFont typeface="Arial" panose="020B0604020202020204" pitchFamily="34" charset="0"/>
              <a:buChar char="•"/>
            </a:pPr>
            <a:endParaRPr lang="en-US" sz="2000" i="1" dirty="0"/>
          </a:p>
          <a:p>
            <a:pPr marL="285750" indent="-285750" fontAlgn="base">
              <a:buFont typeface="Arial" panose="020B0604020202020204" pitchFamily="34" charset="0"/>
              <a:buChar char="•"/>
            </a:pPr>
            <a:r>
              <a:rPr lang="en-US" sz="2000" b="1" dirty="0"/>
              <a:t>Human Activity Recognition on Smartphones using a Multiclass Hardware-Friendly Support Vector </a:t>
            </a:r>
            <a:r>
              <a:rPr lang="en-US" sz="2000" dirty="0"/>
              <a:t>Machine. Davide </a:t>
            </a:r>
            <a:r>
              <a:rPr lang="en-US" sz="2000" dirty="0" err="1"/>
              <a:t>Anguita</a:t>
            </a:r>
            <a:r>
              <a:rPr lang="en-US" sz="2000" dirty="0"/>
              <a:t>, Alessandro </a:t>
            </a:r>
            <a:r>
              <a:rPr lang="en-US" sz="2000" dirty="0" err="1"/>
              <a:t>Ghio</a:t>
            </a:r>
            <a:r>
              <a:rPr lang="en-US" sz="2000" dirty="0"/>
              <a:t>, Luca </a:t>
            </a:r>
            <a:r>
              <a:rPr lang="en-US" sz="2000" dirty="0" err="1"/>
              <a:t>Oneto</a:t>
            </a:r>
            <a:r>
              <a:rPr lang="en-US" sz="2000" dirty="0"/>
              <a:t>, Xavier Parra and Jorge L. Reyes-Ortiz. </a:t>
            </a:r>
            <a:r>
              <a:rPr lang="en-US" sz="2000" i="1" dirty="0"/>
              <a:t>International Workshop of Ambient Assisted Living (IWAAL 2012)</a:t>
            </a:r>
            <a:r>
              <a:rPr lang="en-US" sz="2000" dirty="0"/>
              <a:t>. Vitoria-</a:t>
            </a:r>
            <a:r>
              <a:rPr lang="en-US" sz="2000" dirty="0" err="1"/>
              <a:t>Gasteiz</a:t>
            </a:r>
            <a:r>
              <a:rPr lang="en-US" sz="2000" dirty="0"/>
              <a:t>, Spain. Dec 2012</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b="1" dirty="0"/>
              <a:t>Human activity recognition using smartphone's sensors and machine learning</a:t>
            </a:r>
            <a:r>
              <a:rPr lang="en-US" sz="2000" dirty="0"/>
              <a:t>; Enrique Alejandro Garcia Ceja. </a:t>
            </a:r>
            <a:r>
              <a:rPr lang="en-US" sz="2000" i="1" dirty="0"/>
              <a:t>Instituto </a:t>
            </a:r>
            <a:r>
              <a:rPr lang="en-US" sz="2000" i="1" dirty="0" err="1"/>
              <a:t>Tecnológico</a:t>
            </a:r>
            <a:r>
              <a:rPr lang="en-US" sz="2000" i="1" dirty="0"/>
              <a:t> y de </a:t>
            </a:r>
            <a:r>
              <a:rPr lang="en-US" sz="2000" i="1" dirty="0" err="1"/>
              <a:t>Estudios</a:t>
            </a:r>
            <a:r>
              <a:rPr lang="en-US" sz="2000" i="1" dirty="0"/>
              <a:t> </a:t>
            </a:r>
            <a:r>
              <a:rPr lang="en-US" sz="2000" i="1" dirty="0" err="1"/>
              <a:t>Superiores</a:t>
            </a:r>
            <a:r>
              <a:rPr lang="en-US" sz="2000" i="1" dirty="0"/>
              <a:t> de Monterrey;</a:t>
            </a:r>
            <a:r>
              <a:rPr lang="en-US" sz="2000" dirty="0"/>
              <a:t> 2012</a:t>
            </a:r>
          </a:p>
          <a:p>
            <a:pPr marL="285750" indent="-285750" fontAlgn="base">
              <a:buFont typeface="Arial" panose="020B0604020202020204" pitchFamily="34" charset="0"/>
              <a:buChar char="•"/>
            </a:pPr>
            <a:endParaRPr lang="en-US" sz="2000" dirty="0"/>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4" y="1093306"/>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EBB9544-A753-4DC1-893B-66D7346F2CDE}"/>
              </a:ext>
            </a:extLst>
          </p:cNvPr>
          <p:cNvSpPr txBox="1"/>
          <p:nvPr/>
        </p:nvSpPr>
        <p:spPr>
          <a:xfrm>
            <a:off x="821633" y="323865"/>
            <a:ext cx="10018643" cy="769441"/>
          </a:xfrm>
          <a:prstGeom prst="rect">
            <a:avLst/>
          </a:prstGeom>
          <a:noFill/>
        </p:spPr>
        <p:txBody>
          <a:bodyPr wrap="square" rtlCol="0">
            <a:spAutoFit/>
          </a:bodyPr>
          <a:lstStyle/>
          <a:p>
            <a:pPr algn="ctr"/>
            <a:r>
              <a:rPr lang="en-US" sz="4400" dirty="0">
                <a:solidFill>
                  <a:schemeClr val="accent1"/>
                </a:solidFill>
              </a:rPr>
              <a:t>References</a:t>
            </a:r>
          </a:p>
        </p:txBody>
      </p:sp>
      <p:sp>
        <p:nvSpPr>
          <p:cNvPr id="8" name="Slide Number Placeholder 7">
            <a:extLst>
              <a:ext uri="{FF2B5EF4-FFF2-40B4-BE49-F238E27FC236}">
                <a16:creationId xmlns:a16="http://schemas.microsoft.com/office/drawing/2014/main" id="{DEAAF470-D246-4C9A-83C4-8F7BDA880838}"/>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287637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E230E6-E60F-4702-B71E-996AD97E0344}"/>
              </a:ext>
            </a:extLst>
          </p:cNvPr>
          <p:cNvSpPr/>
          <p:nvPr/>
        </p:nvSpPr>
        <p:spPr>
          <a:xfrm>
            <a:off x="834887" y="2332383"/>
            <a:ext cx="10283687" cy="1569660"/>
          </a:xfrm>
          <a:prstGeom prst="rect">
            <a:avLst/>
          </a:prstGeom>
          <a:noFill/>
        </p:spPr>
        <p:txBody>
          <a:bodyPr wrap="square" lIns="91440" tIns="45720" rIns="91440" bIns="45720">
            <a:spAutoFit/>
          </a:bodyPr>
          <a:lstStyle/>
          <a:p>
            <a:pPr algn="ctr"/>
            <a:r>
              <a:rPr lang="en-US"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3" name="Slide Number Placeholder 2">
            <a:extLst>
              <a:ext uri="{FF2B5EF4-FFF2-40B4-BE49-F238E27FC236}">
                <a16:creationId xmlns:a16="http://schemas.microsoft.com/office/drawing/2014/main" id="{D4CAB02B-9C39-45AF-A3A7-D3E41220E1DB}"/>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424436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1245704" y="1656523"/>
            <a:ext cx="9594574" cy="4401205"/>
          </a:xfrm>
          <a:prstGeom prst="rect">
            <a:avLst/>
          </a:prstGeom>
          <a:noFill/>
        </p:spPr>
        <p:txBody>
          <a:bodyPr wrap="square" rtlCol="0">
            <a:spAutoFit/>
          </a:bodyPr>
          <a:lstStyle/>
          <a:p>
            <a:r>
              <a:rPr lang="en-US" sz="2800" dirty="0"/>
              <a:t>In this project, we propose a human activity recognition system robust in terms of orientation, placement and subject variations based on various machine learning models like:</a:t>
            </a:r>
          </a:p>
          <a:p>
            <a:pPr marL="342900" indent="-342900">
              <a:buFont typeface="Wingdings" panose="05000000000000000000" pitchFamily="2" charset="2"/>
              <a:buChar char="Ø"/>
            </a:pPr>
            <a:r>
              <a:rPr lang="en-US" sz="2800" dirty="0"/>
              <a:t> Support Vector Machines</a:t>
            </a:r>
          </a:p>
          <a:p>
            <a:pPr marL="342900" indent="-342900">
              <a:buFont typeface="Wingdings" panose="05000000000000000000" pitchFamily="2" charset="2"/>
              <a:buChar char="Ø"/>
            </a:pPr>
            <a:r>
              <a:rPr lang="en-US" sz="2800" dirty="0"/>
              <a:t> Principal Component Analysis</a:t>
            </a:r>
          </a:p>
          <a:p>
            <a:pPr marL="342900" indent="-342900">
              <a:buFont typeface="Wingdings" panose="05000000000000000000" pitchFamily="2" charset="2"/>
              <a:buChar char="Ø"/>
            </a:pPr>
            <a:r>
              <a:rPr lang="en-US" sz="2800" dirty="0"/>
              <a:t> Random Forest</a:t>
            </a:r>
          </a:p>
          <a:p>
            <a:pPr marL="342900" indent="-342900">
              <a:buFont typeface="Wingdings" panose="05000000000000000000" pitchFamily="2" charset="2"/>
              <a:buChar char="Ø"/>
            </a:pPr>
            <a:r>
              <a:rPr lang="en-US" sz="2800" dirty="0"/>
              <a:t> K Nearest Neighbors</a:t>
            </a:r>
          </a:p>
          <a:p>
            <a:pPr marL="342900" indent="-342900">
              <a:buFont typeface="Wingdings" panose="05000000000000000000" pitchFamily="2" charset="2"/>
              <a:buChar char="Ø"/>
            </a:pPr>
            <a:r>
              <a:rPr lang="en-US" sz="2800" dirty="0"/>
              <a:t> Logistic Regression</a:t>
            </a:r>
          </a:p>
          <a:p>
            <a:r>
              <a:rPr lang="en-US" sz="2800" dirty="0"/>
              <a:t>Finally, we analyze the performance of various models on the given dataset.</a:t>
            </a:r>
          </a:p>
        </p:txBody>
      </p:sp>
      <p:sp>
        <p:nvSpPr>
          <p:cNvPr id="3" name="TextBox 2">
            <a:extLst>
              <a:ext uri="{FF2B5EF4-FFF2-40B4-BE49-F238E27FC236}">
                <a16:creationId xmlns:a16="http://schemas.microsoft.com/office/drawing/2014/main" id="{B1BEF580-0126-40FE-B0F3-0848EF772647}"/>
              </a:ext>
            </a:extLst>
          </p:cNvPr>
          <p:cNvSpPr txBox="1"/>
          <p:nvPr/>
        </p:nvSpPr>
        <p:spPr>
          <a:xfrm>
            <a:off x="821635" y="530087"/>
            <a:ext cx="10018643" cy="769441"/>
          </a:xfrm>
          <a:prstGeom prst="rect">
            <a:avLst/>
          </a:prstGeom>
          <a:noFill/>
        </p:spPr>
        <p:txBody>
          <a:bodyPr wrap="square" rtlCol="0">
            <a:spAutoFit/>
          </a:bodyPr>
          <a:lstStyle/>
          <a:p>
            <a:pPr algn="ctr"/>
            <a:r>
              <a:rPr lang="en-US" sz="4400" dirty="0">
                <a:solidFill>
                  <a:schemeClr val="accent1"/>
                </a:solidFill>
              </a:rPr>
              <a:t>Problem Statement</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765270DC-C9DE-40DC-B8E9-9D23F1209B7D}"/>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01115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3970318"/>
          </a:xfrm>
          <a:prstGeom prst="rect">
            <a:avLst/>
          </a:prstGeom>
          <a:noFill/>
        </p:spPr>
        <p:txBody>
          <a:bodyPr wrap="square" rtlCol="0">
            <a:spAutoFit/>
          </a:bodyPr>
          <a:lstStyle/>
          <a:p>
            <a:r>
              <a:rPr lang="en-US" sz="2800" dirty="0"/>
              <a:t>In the project of Human Activity Recognition, we use Machine Learning to classify the activities of daily </a:t>
            </a:r>
            <a:r>
              <a:rPr lang="en-US" sz="2800"/>
              <a:t>living like</a:t>
            </a:r>
            <a:r>
              <a:rPr lang="en-US" sz="2800" dirty="0"/>
              <a:t>:</a:t>
            </a:r>
          </a:p>
          <a:p>
            <a:pPr marL="457200" indent="-457200">
              <a:buFont typeface="Wingdings" panose="05000000000000000000" pitchFamily="2" charset="2"/>
              <a:buChar char="Ø"/>
            </a:pPr>
            <a:r>
              <a:rPr lang="en-US" sz="2800" dirty="0"/>
              <a:t>Walkup</a:t>
            </a:r>
          </a:p>
          <a:p>
            <a:pPr marL="457200" indent="-457200">
              <a:buFont typeface="Wingdings" panose="05000000000000000000" pitchFamily="2" charset="2"/>
              <a:buChar char="Ø"/>
            </a:pPr>
            <a:r>
              <a:rPr lang="en-US" sz="2800" dirty="0"/>
              <a:t>Walkdown</a:t>
            </a:r>
          </a:p>
          <a:p>
            <a:pPr marL="457200" indent="-457200">
              <a:buFont typeface="Wingdings" panose="05000000000000000000" pitchFamily="2" charset="2"/>
              <a:buChar char="Ø"/>
            </a:pPr>
            <a:r>
              <a:rPr lang="en-US" sz="2800" dirty="0"/>
              <a:t>Walk</a:t>
            </a:r>
          </a:p>
          <a:p>
            <a:pPr marL="457200" indent="-457200">
              <a:buFont typeface="Wingdings" panose="05000000000000000000" pitchFamily="2" charset="2"/>
              <a:buChar char="Ø"/>
            </a:pPr>
            <a:r>
              <a:rPr lang="en-US" sz="2800" dirty="0"/>
              <a:t>Laying</a:t>
            </a:r>
          </a:p>
          <a:p>
            <a:pPr marL="457200" indent="-457200">
              <a:buFont typeface="Wingdings" panose="05000000000000000000" pitchFamily="2" charset="2"/>
              <a:buChar char="Ø"/>
            </a:pPr>
            <a:r>
              <a:rPr lang="en-US" sz="2800" dirty="0"/>
              <a:t>Standing </a:t>
            </a:r>
          </a:p>
          <a:p>
            <a:pPr marL="457200" indent="-457200">
              <a:buFont typeface="Wingdings" panose="05000000000000000000" pitchFamily="2" charset="2"/>
              <a:buChar char="Ø"/>
            </a:pPr>
            <a:r>
              <a:rPr lang="en-US" sz="2800" dirty="0"/>
              <a:t>Sitting</a:t>
            </a:r>
          </a:p>
          <a:p>
            <a:r>
              <a:rPr lang="en-US" sz="2800" dirty="0"/>
              <a:t> using smartphone with embedded inertial sensors.</a:t>
            </a:r>
          </a:p>
        </p:txBody>
      </p:sp>
      <p:sp>
        <p:nvSpPr>
          <p:cNvPr id="3" name="TextBox 2">
            <a:extLst>
              <a:ext uri="{FF2B5EF4-FFF2-40B4-BE49-F238E27FC236}">
                <a16:creationId xmlns:a16="http://schemas.microsoft.com/office/drawing/2014/main" id="{B1BEF580-0126-40FE-B0F3-0848EF772647}"/>
              </a:ext>
            </a:extLst>
          </p:cNvPr>
          <p:cNvSpPr txBox="1"/>
          <p:nvPr/>
        </p:nvSpPr>
        <p:spPr>
          <a:xfrm>
            <a:off x="622852" y="530087"/>
            <a:ext cx="10018643" cy="769441"/>
          </a:xfrm>
          <a:prstGeom prst="rect">
            <a:avLst/>
          </a:prstGeom>
          <a:noFill/>
        </p:spPr>
        <p:txBody>
          <a:bodyPr wrap="square" rtlCol="0">
            <a:spAutoFit/>
          </a:bodyPr>
          <a:lstStyle/>
          <a:p>
            <a:pPr algn="ctr"/>
            <a:r>
              <a:rPr lang="en-US" sz="4400" dirty="0">
                <a:solidFill>
                  <a:schemeClr val="accent1"/>
                </a:solidFill>
              </a:rPr>
              <a:t>Introduction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3B52240-2B1B-4CAA-8356-B14F38EC19EA}"/>
              </a:ext>
            </a:extLst>
          </p:cNvPr>
          <p:cNvPicPr>
            <a:picLocks noChangeAspect="1"/>
          </p:cNvPicPr>
          <p:nvPr/>
        </p:nvPicPr>
        <p:blipFill rotWithShape="1">
          <a:blip r:embed="rId2"/>
          <a:srcRect t="1624" b="1"/>
          <a:stretch/>
        </p:blipFill>
        <p:spPr>
          <a:xfrm>
            <a:off x="6437235" y="2597426"/>
            <a:ext cx="4442799" cy="2407547"/>
          </a:xfrm>
          <a:prstGeom prst="rect">
            <a:avLst/>
          </a:prstGeom>
        </p:spPr>
      </p:pic>
      <p:sp>
        <p:nvSpPr>
          <p:cNvPr id="5" name="Slide Number Placeholder 4">
            <a:extLst>
              <a:ext uri="{FF2B5EF4-FFF2-40B4-BE49-F238E27FC236}">
                <a16:creationId xmlns:a16="http://schemas.microsoft.com/office/drawing/2014/main" id="{2311D527-DA20-4D38-9620-BE2A574DFE13}"/>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72454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3970318"/>
          </a:xfrm>
          <a:prstGeom prst="rect">
            <a:avLst/>
          </a:prstGeom>
          <a:noFill/>
        </p:spPr>
        <p:txBody>
          <a:bodyPr wrap="square" rtlCol="0">
            <a:spAutoFit/>
          </a:bodyPr>
          <a:lstStyle/>
          <a:p>
            <a:r>
              <a:rPr lang="en-US" sz="2800" dirty="0"/>
              <a:t>Human activity recognition using either wearable devices or smartphones can benefit various applications like:</a:t>
            </a:r>
          </a:p>
          <a:p>
            <a:pPr marL="457200" indent="-457200">
              <a:buFont typeface="Wingdings" panose="05000000000000000000" pitchFamily="2" charset="2"/>
              <a:buChar char="Ø"/>
            </a:pPr>
            <a:r>
              <a:rPr lang="en-US" sz="2800" dirty="0"/>
              <a:t> Healthcare monitoring</a:t>
            </a:r>
          </a:p>
          <a:p>
            <a:pPr marL="457200" indent="-457200">
              <a:buFont typeface="Wingdings" panose="05000000000000000000" pitchFamily="2" charset="2"/>
              <a:buChar char="Ø"/>
            </a:pPr>
            <a:r>
              <a:rPr lang="en-US" sz="2800" dirty="0"/>
              <a:t> Fitness Applications</a:t>
            </a:r>
          </a:p>
          <a:p>
            <a:pPr marL="457200" indent="-457200">
              <a:buFont typeface="Wingdings" panose="05000000000000000000" pitchFamily="2" charset="2"/>
              <a:buChar char="Ø"/>
            </a:pPr>
            <a:r>
              <a:rPr lang="en-US" sz="2800" dirty="0"/>
              <a:t> Smart homes</a:t>
            </a:r>
          </a:p>
          <a:p>
            <a:pPr marL="457200" indent="-457200">
              <a:buFont typeface="Wingdings" panose="05000000000000000000" pitchFamily="2" charset="2"/>
              <a:buChar char="Ø"/>
            </a:pPr>
            <a:r>
              <a:rPr lang="en-US" sz="2800" dirty="0"/>
              <a:t>Security and surveillance applications, etc.</a:t>
            </a:r>
          </a:p>
          <a:p>
            <a:r>
              <a:rPr lang="en-US" sz="2800" dirty="0"/>
              <a:t>Instead of using wearable devices which are intrusive and require extra cost, we shall leverage on modern smartphones embedded with a variety of sensors.</a:t>
            </a:r>
          </a:p>
        </p:txBody>
      </p:sp>
      <p:sp>
        <p:nvSpPr>
          <p:cNvPr id="3" name="TextBox 2">
            <a:extLst>
              <a:ext uri="{FF2B5EF4-FFF2-40B4-BE49-F238E27FC236}">
                <a16:creationId xmlns:a16="http://schemas.microsoft.com/office/drawing/2014/main" id="{B1BEF580-0126-40FE-B0F3-0848EF772647}"/>
              </a:ext>
            </a:extLst>
          </p:cNvPr>
          <p:cNvSpPr txBox="1"/>
          <p:nvPr/>
        </p:nvSpPr>
        <p:spPr>
          <a:xfrm>
            <a:off x="622852" y="530087"/>
            <a:ext cx="10018643" cy="769441"/>
          </a:xfrm>
          <a:prstGeom prst="rect">
            <a:avLst/>
          </a:prstGeom>
          <a:noFill/>
        </p:spPr>
        <p:txBody>
          <a:bodyPr wrap="square" rtlCol="0">
            <a:spAutoFit/>
          </a:bodyPr>
          <a:lstStyle/>
          <a:p>
            <a:pPr algn="ctr"/>
            <a:r>
              <a:rPr lang="en-US" sz="4400" dirty="0">
                <a:solidFill>
                  <a:schemeClr val="accent1"/>
                </a:solidFill>
              </a:rPr>
              <a:t>Motivation</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207ADD2-CE5A-4AA0-828D-94BC4457752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424410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3" y="1297039"/>
            <a:ext cx="10310191" cy="4832092"/>
          </a:xfrm>
          <a:prstGeom prst="rect">
            <a:avLst/>
          </a:prstGeom>
          <a:noFill/>
        </p:spPr>
        <p:txBody>
          <a:bodyPr wrap="square" rtlCol="0">
            <a:spAutoFit/>
          </a:bodyPr>
          <a:lstStyle/>
          <a:p>
            <a:pPr fontAlgn="base"/>
            <a:r>
              <a:rPr lang="en-US" sz="2800" dirty="0"/>
              <a:t>We adopted our dataset from Kaggle:</a:t>
            </a:r>
          </a:p>
          <a:p>
            <a:pPr fontAlgn="base"/>
            <a:r>
              <a:rPr lang="en-US" sz="2800" dirty="0">
                <a:hlinkClick r:id="rId2"/>
              </a:rPr>
              <a:t>https://www.kaggle.com/uciml/human-activity-recognition-with-smartphones/home</a:t>
            </a:r>
            <a:endParaRPr lang="en-US" sz="2800" dirty="0"/>
          </a:p>
          <a:p>
            <a:pPr fontAlgn="base"/>
            <a:endParaRPr lang="en-US" sz="2800" dirty="0"/>
          </a:p>
          <a:p>
            <a:pPr fontAlgn="base"/>
            <a:r>
              <a:rPr lang="en-US" sz="2800" dirty="0"/>
              <a:t>For each record in the dataset the following is provided:</a:t>
            </a:r>
          </a:p>
          <a:p>
            <a:pPr marL="342900" indent="-342900" fontAlgn="base">
              <a:buFont typeface="Wingdings" panose="05000000000000000000" pitchFamily="2" charset="2"/>
              <a:buChar char="Ø"/>
            </a:pPr>
            <a:r>
              <a:rPr lang="en-US" sz="2800" dirty="0"/>
              <a:t>Triaxial acceleration from the accelerometer (total acceleration) and the estimated body acceleration.</a:t>
            </a:r>
          </a:p>
          <a:p>
            <a:pPr marL="342900" indent="-342900" fontAlgn="base">
              <a:buFont typeface="Wingdings" panose="05000000000000000000" pitchFamily="2" charset="2"/>
              <a:buChar char="Ø"/>
            </a:pPr>
            <a:r>
              <a:rPr lang="en-US" sz="2800" dirty="0"/>
              <a:t>Triaxial Angular velocity from the gyroscope.</a:t>
            </a:r>
          </a:p>
          <a:p>
            <a:pPr marL="342900" indent="-342900" fontAlgn="base">
              <a:buFont typeface="Wingdings" panose="05000000000000000000" pitchFamily="2" charset="2"/>
              <a:buChar char="Ø"/>
            </a:pPr>
            <a:r>
              <a:rPr lang="en-US" sz="2800" dirty="0"/>
              <a:t>A 561-feature vector with time and frequency domain variables.</a:t>
            </a:r>
          </a:p>
          <a:p>
            <a:pPr marL="342900" indent="-342900" fontAlgn="base">
              <a:buFont typeface="Wingdings" panose="05000000000000000000" pitchFamily="2" charset="2"/>
              <a:buChar char="Ø"/>
            </a:pPr>
            <a:r>
              <a:rPr lang="en-US" sz="2800" dirty="0"/>
              <a:t>Its activity label.</a:t>
            </a:r>
          </a:p>
          <a:p>
            <a:pPr marL="342900" indent="-342900" fontAlgn="base">
              <a:buFont typeface="Wingdings" panose="05000000000000000000" pitchFamily="2" charset="2"/>
              <a:buChar char="Ø"/>
            </a:pPr>
            <a:r>
              <a:rPr lang="en-US" sz="2800" dirty="0"/>
              <a:t>An identifier of the subject who carried out the experiment.</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309775"/>
            <a:ext cx="10018643" cy="769441"/>
          </a:xfrm>
          <a:prstGeom prst="rect">
            <a:avLst/>
          </a:prstGeom>
          <a:noFill/>
        </p:spPr>
        <p:txBody>
          <a:bodyPr wrap="square" rtlCol="0">
            <a:spAutoFit/>
          </a:bodyPr>
          <a:lstStyle/>
          <a:p>
            <a:pPr algn="ctr"/>
            <a:r>
              <a:rPr lang="en-US" sz="4400" dirty="0">
                <a:solidFill>
                  <a:schemeClr val="accent1"/>
                </a:solidFill>
              </a:rPr>
              <a:t>About the Dataset</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3" y="1080031"/>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EA43EAC-9AAF-44E8-9200-505393AB893A}"/>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427378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403187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We start with our raw dataset</a:t>
            </a:r>
          </a:p>
          <a:p>
            <a:pPr marL="285750" indent="-285750">
              <a:buFont typeface="Wingdings" panose="05000000000000000000" pitchFamily="2" charset="2"/>
              <a:buChar char="Ø"/>
            </a:pPr>
            <a:r>
              <a:rPr lang="en-US" sz="2800" dirty="0"/>
              <a:t>Split this dataset into train &amp; test</a:t>
            </a:r>
          </a:p>
          <a:p>
            <a:pPr marL="285750" indent="-285750">
              <a:buFont typeface="Wingdings" panose="05000000000000000000" pitchFamily="2" charset="2"/>
              <a:buChar char="Ø"/>
            </a:pPr>
            <a:r>
              <a:rPr lang="en-US" sz="2800" dirty="0"/>
              <a:t>Build our base model using all 561 variables</a:t>
            </a:r>
          </a:p>
          <a:p>
            <a:pPr marL="285750" indent="-285750">
              <a:buFont typeface="Wingdings" panose="05000000000000000000" pitchFamily="2" charset="2"/>
              <a:buChar char="Ø"/>
            </a:pPr>
            <a:r>
              <a:rPr lang="en-US" sz="2800" dirty="0"/>
              <a:t>Select variables using feature extraction</a:t>
            </a:r>
          </a:p>
          <a:p>
            <a:pPr marL="285750" indent="-285750">
              <a:buFont typeface="Wingdings" panose="05000000000000000000" pitchFamily="2" charset="2"/>
              <a:buChar char="Ø"/>
            </a:pPr>
            <a:r>
              <a:rPr lang="en-US" sz="2800" dirty="0"/>
              <a:t>Iterate over this process till final model</a:t>
            </a:r>
          </a:p>
          <a:p>
            <a:pPr marL="285750" indent="-285750">
              <a:buFont typeface="Wingdings" panose="05000000000000000000" pitchFamily="2" charset="2"/>
              <a:buChar char="Ø"/>
            </a:pPr>
            <a:r>
              <a:rPr lang="en-US" sz="2800" dirty="0"/>
              <a:t>Do this for all the proposed classifiers</a:t>
            </a:r>
          </a:p>
          <a:p>
            <a:pPr marL="285750" indent="-285750">
              <a:buFont typeface="Wingdings" panose="05000000000000000000" pitchFamily="2" charset="2"/>
              <a:buChar char="Ø"/>
            </a:pPr>
            <a:r>
              <a:rPr lang="en-US" sz="2800" dirty="0"/>
              <a:t>Compare accuracy, precision, recall etc. of the above mentioned classifiers</a:t>
            </a:r>
          </a:p>
          <a:p>
            <a:pPr marL="285750" indent="-285750">
              <a:buFont typeface="Wingdings" panose="05000000000000000000" pitchFamily="2" charset="2"/>
              <a:buChar char="Ø"/>
            </a:pPr>
            <a:endParaRPr lang="en-US" sz="3200" dirty="0"/>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Proposed Methodology</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EB502DA7-D4D5-4B4F-A9E2-F141F29C8E4C}"/>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6690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A823EED-F54B-48D8-9A46-95719CEF556D}"/>
              </a:ext>
            </a:extLst>
          </p:cNvPr>
          <p:cNvSpPr/>
          <p:nvPr/>
        </p:nvSpPr>
        <p:spPr>
          <a:xfrm>
            <a:off x="4479236" y="486188"/>
            <a:ext cx="2782956"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Raw Dataset</a:t>
            </a:r>
          </a:p>
        </p:txBody>
      </p:sp>
      <p:sp>
        <p:nvSpPr>
          <p:cNvPr id="6" name="Rectangle: Rounded Corners 5">
            <a:extLst>
              <a:ext uri="{FF2B5EF4-FFF2-40B4-BE49-F238E27FC236}">
                <a16:creationId xmlns:a16="http://schemas.microsoft.com/office/drawing/2014/main" id="{05DF204F-F094-4C85-84DC-D954C8F43FD8}"/>
              </a:ext>
            </a:extLst>
          </p:cNvPr>
          <p:cNvSpPr/>
          <p:nvPr/>
        </p:nvSpPr>
        <p:spPr>
          <a:xfrm>
            <a:off x="1828800" y="1457739"/>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Training set: 70%</a:t>
            </a:r>
          </a:p>
        </p:txBody>
      </p:sp>
      <p:sp>
        <p:nvSpPr>
          <p:cNvPr id="7" name="Rectangle: Rounded Corners 6">
            <a:extLst>
              <a:ext uri="{FF2B5EF4-FFF2-40B4-BE49-F238E27FC236}">
                <a16:creationId xmlns:a16="http://schemas.microsoft.com/office/drawing/2014/main" id="{BA964F3D-1E5E-4AE5-841E-DC8720E6EC38}"/>
              </a:ext>
            </a:extLst>
          </p:cNvPr>
          <p:cNvSpPr/>
          <p:nvPr/>
        </p:nvSpPr>
        <p:spPr>
          <a:xfrm>
            <a:off x="1828800" y="2451652"/>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Base Model</a:t>
            </a:r>
          </a:p>
        </p:txBody>
      </p:sp>
      <p:sp>
        <p:nvSpPr>
          <p:cNvPr id="8" name="Rectangle: Rounded Corners 7">
            <a:extLst>
              <a:ext uri="{FF2B5EF4-FFF2-40B4-BE49-F238E27FC236}">
                <a16:creationId xmlns:a16="http://schemas.microsoft.com/office/drawing/2014/main" id="{59C62639-B648-4BC5-ACA1-B6544BFB8747}"/>
              </a:ext>
            </a:extLst>
          </p:cNvPr>
          <p:cNvSpPr/>
          <p:nvPr/>
        </p:nvSpPr>
        <p:spPr>
          <a:xfrm>
            <a:off x="1828800" y="3429000"/>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 Extraction</a:t>
            </a:r>
          </a:p>
        </p:txBody>
      </p:sp>
      <p:sp>
        <p:nvSpPr>
          <p:cNvPr id="9" name="Rectangle: Rounded Corners 8">
            <a:extLst>
              <a:ext uri="{FF2B5EF4-FFF2-40B4-BE49-F238E27FC236}">
                <a16:creationId xmlns:a16="http://schemas.microsoft.com/office/drawing/2014/main" id="{E19ACFE3-3D45-4316-808E-5E69B854BCEF}"/>
              </a:ext>
            </a:extLst>
          </p:cNvPr>
          <p:cNvSpPr/>
          <p:nvPr/>
        </p:nvSpPr>
        <p:spPr>
          <a:xfrm>
            <a:off x="1828800" y="4412974"/>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Training</a:t>
            </a:r>
          </a:p>
        </p:txBody>
      </p:sp>
      <p:sp>
        <p:nvSpPr>
          <p:cNvPr id="11" name="Diamond 10">
            <a:extLst>
              <a:ext uri="{FF2B5EF4-FFF2-40B4-BE49-F238E27FC236}">
                <a16:creationId xmlns:a16="http://schemas.microsoft.com/office/drawing/2014/main" id="{78224803-B02F-4D8C-B054-6D32B0638B8F}"/>
              </a:ext>
            </a:extLst>
          </p:cNvPr>
          <p:cNvSpPr/>
          <p:nvPr/>
        </p:nvSpPr>
        <p:spPr>
          <a:xfrm>
            <a:off x="7003774" y="2125316"/>
            <a:ext cx="2981739" cy="14279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Is it accurate enough?</a:t>
            </a:r>
          </a:p>
        </p:txBody>
      </p:sp>
      <p:sp>
        <p:nvSpPr>
          <p:cNvPr id="12" name="Rectangle: Rounded Corners 11">
            <a:extLst>
              <a:ext uri="{FF2B5EF4-FFF2-40B4-BE49-F238E27FC236}">
                <a16:creationId xmlns:a16="http://schemas.microsoft.com/office/drawing/2014/main" id="{37096A90-87FC-4D20-84B1-0FEE6EE515D2}"/>
              </a:ext>
            </a:extLst>
          </p:cNvPr>
          <p:cNvSpPr/>
          <p:nvPr/>
        </p:nvSpPr>
        <p:spPr>
          <a:xfrm>
            <a:off x="7003774" y="1457739"/>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 set: 30%</a:t>
            </a:r>
          </a:p>
        </p:txBody>
      </p:sp>
      <p:sp>
        <p:nvSpPr>
          <p:cNvPr id="13" name="Rectangle: Rounded Corners 12">
            <a:extLst>
              <a:ext uri="{FF2B5EF4-FFF2-40B4-BE49-F238E27FC236}">
                <a16:creationId xmlns:a16="http://schemas.microsoft.com/office/drawing/2014/main" id="{5422FC53-8C2C-45BC-960A-67ABB5240265}"/>
              </a:ext>
            </a:extLst>
          </p:cNvPr>
          <p:cNvSpPr/>
          <p:nvPr/>
        </p:nvSpPr>
        <p:spPr>
          <a:xfrm>
            <a:off x="7003774" y="3987248"/>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Next classifier</a:t>
            </a:r>
          </a:p>
        </p:txBody>
      </p:sp>
      <p:sp>
        <p:nvSpPr>
          <p:cNvPr id="14" name="Diamond 13">
            <a:extLst>
              <a:ext uri="{FF2B5EF4-FFF2-40B4-BE49-F238E27FC236}">
                <a16:creationId xmlns:a16="http://schemas.microsoft.com/office/drawing/2014/main" id="{E52F9E4A-6574-43C2-8D35-85E8B1A8F04B}"/>
              </a:ext>
            </a:extLst>
          </p:cNvPr>
          <p:cNvSpPr/>
          <p:nvPr/>
        </p:nvSpPr>
        <p:spPr>
          <a:xfrm>
            <a:off x="7003774" y="4686300"/>
            <a:ext cx="2981739" cy="14279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classifiers done?</a:t>
            </a:r>
          </a:p>
        </p:txBody>
      </p:sp>
      <p:sp>
        <p:nvSpPr>
          <p:cNvPr id="15" name="Rectangle: Rounded Corners 14">
            <a:extLst>
              <a:ext uri="{FF2B5EF4-FFF2-40B4-BE49-F238E27FC236}">
                <a16:creationId xmlns:a16="http://schemas.microsoft.com/office/drawing/2014/main" id="{6672C3CD-F9D0-4223-AF48-5C04C7400192}"/>
              </a:ext>
            </a:extLst>
          </p:cNvPr>
          <p:cNvSpPr/>
          <p:nvPr/>
        </p:nvSpPr>
        <p:spPr>
          <a:xfrm>
            <a:off x="1828800" y="5396948"/>
            <a:ext cx="298173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Compare Result</a:t>
            </a:r>
          </a:p>
        </p:txBody>
      </p:sp>
      <p:cxnSp>
        <p:nvCxnSpPr>
          <p:cNvPr id="26" name="Connector: Elbow 25">
            <a:extLst>
              <a:ext uri="{FF2B5EF4-FFF2-40B4-BE49-F238E27FC236}">
                <a16:creationId xmlns:a16="http://schemas.microsoft.com/office/drawing/2014/main" id="{11AC350F-524B-4530-AFD0-69117B8F4B71}"/>
              </a:ext>
            </a:extLst>
          </p:cNvPr>
          <p:cNvCxnSpPr>
            <a:endCxn id="6" idx="3"/>
          </p:cNvCxnSpPr>
          <p:nvPr/>
        </p:nvCxnSpPr>
        <p:spPr>
          <a:xfrm rot="10800000" flipV="1">
            <a:off x="4810539" y="914400"/>
            <a:ext cx="901148" cy="748748"/>
          </a:xfrm>
          <a:prstGeom prst="bentConnector3">
            <a:avLst>
              <a:gd name="adj1" fmla="val 1471"/>
            </a:avLst>
          </a:prstGeom>
          <a:ln>
            <a:headEnd w="lg" len="lg"/>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144D9B7F-3C4E-4548-B01E-027663F0B32E}"/>
              </a:ext>
            </a:extLst>
          </p:cNvPr>
          <p:cNvCxnSpPr/>
          <p:nvPr/>
        </p:nvCxnSpPr>
        <p:spPr>
          <a:xfrm>
            <a:off x="6129131" y="908601"/>
            <a:ext cx="874643" cy="713961"/>
          </a:xfrm>
          <a:prstGeom prst="bentConnector3">
            <a:avLst>
              <a:gd name="adj1" fmla="val -3030"/>
            </a:avLst>
          </a:prstGeom>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FABF7E45-FCDC-4496-8CAB-F96976437916}"/>
              </a:ext>
            </a:extLst>
          </p:cNvPr>
          <p:cNvCxnSpPr>
            <a:endCxn id="7" idx="0"/>
          </p:cNvCxnSpPr>
          <p:nvPr/>
        </p:nvCxnSpPr>
        <p:spPr>
          <a:xfrm>
            <a:off x="3319669" y="1868556"/>
            <a:ext cx="1" cy="5830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17E5987A-6270-424B-9704-C855BAE4EF6B}"/>
              </a:ext>
            </a:extLst>
          </p:cNvPr>
          <p:cNvCxnSpPr>
            <a:stCxn id="12" idx="2"/>
            <a:endCxn id="11" idx="0"/>
          </p:cNvCxnSpPr>
          <p:nvPr/>
        </p:nvCxnSpPr>
        <p:spPr>
          <a:xfrm>
            <a:off x="8494644" y="1868556"/>
            <a:ext cx="0" cy="256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F12B7AEE-1398-4F4A-997E-332B72F3F5CD}"/>
              </a:ext>
            </a:extLst>
          </p:cNvPr>
          <p:cNvCxnSpPr>
            <a:stCxn id="11" idx="2"/>
            <a:endCxn id="13" idx="0"/>
          </p:cNvCxnSpPr>
          <p:nvPr/>
        </p:nvCxnSpPr>
        <p:spPr>
          <a:xfrm>
            <a:off x="8494644" y="3553238"/>
            <a:ext cx="0" cy="4340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2EDCDFAC-C161-45F9-8F45-116F427FB04B}"/>
              </a:ext>
            </a:extLst>
          </p:cNvPr>
          <p:cNvCxnSpPr>
            <a:stCxn id="13" idx="2"/>
            <a:endCxn id="14" idx="0"/>
          </p:cNvCxnSpPr>
          <p:nvPr/>
        </p:nvCxnSpPr>
        <p:spPr>
          <a:xfrm>
            <a:off x="8494644" y="4398065"/>
            <a:ext cx="0" cy="2882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6D410E62-8EFD-464E-BBB3-9E2168C68789}"/>
              </a:ext>
            </a:extLst>
          </p:cNvPr>
          <p:cNvCxnSpPr>
            <a:stCxn id="7" idx="2"/>
            <a:endCxn id="8" idx="0"/>
          </p:cNvCxnSpPr>
          <p:nvPr/>
        </p:nvCxnSpPr>
        <p:spPr>
          <a:xfrm>
            <a:off x="3319670" y="2862469"/>
            <a:ext cx="0" cy="5665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8689E7EA-04AF-444F-ADD1-F143DABB3159}"/>
              </a:ext>
            </a:extLst>
          </p:cNvPr>
          <p:cNvCxnSpPr>
            <a:stCxn id="8" idx="2"/>
            <a:endCxn id="9" idx="0"/>
          </p:cNvCxnSpPr>
          <p:nvPr/>
        </p:nvCxnSpPr>
        <p:spPr>
          <a:xfrm>
            <a:off x="3319670" y="3839817"/>
            <a:ext cx="0" cy="5731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Connector: Elbow 51">
            <a:extLst>
              <a:ext uri="{FF2B5EF4-FFF2-40B4-BE49-F238E27FC236}">
                <a16:creationId xmlns:a16="http://schemas.microsoft.com/office/drawing/2014/main" id="{53689D7A-1047-4C96-A3B3-B1CE98D4B0EF}"/>
              </a:ext>
            </a:extLst>
          </p:cNvPr>
          <p:cNvCxnSpPr>
            <a:cxnSpLocks/>
            <a:stCxn id="11" idx="1"/>
            <a:endCxn id="8" idx="3"/>
          </p:cNvCxnSpPr>
          <p:nvPr/>
        </p:nvCxnSpPr>
        <p:spPr>
          <a:xfrm rot="10800000" flipV="1">
            <a:off x="4810540" y="2839277"/>
            <a:ext cx="2193235" cy="795132"/>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4" name="Connector: Elbow 53">
            <a:extLst>
              <a:ext uri="{FF2B5EF4-FFF2-40B4-BE49-F238E27FC236}">
                <a16:creationId xmlns:a16="http://schemas.microsoft.com/office/drawing/2014/main" id="{E4B666AE-9FFC-468A-A7EE-56C4E646282E}"/>
              </a:ext>
            </a:extLst>
          </p:cNvPr>
          <p:cNvCxnSpPr>
            <a:stCxn id="14" idx="1"/>
            <a:endCxn id="15" idx="3"/>
          </p:cNvCxnSpPr>
          <p:nvPr/>
        </p:nvCxnSpPr>
        <p:spPr>
          <a:xfrm rot="10800000" flipV="1">
            <a:off x="4810540" y="5400261"/>
            <a:ext cx="2193235" cy="20209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6FE4892D-56BC-4244-8740-A0AF307E1647}"/>
              </a:ext>
            </a:extLst>
          </p:cNvPr>
          <p:cNvCxnSpPr>
            <a:stCxn id="14" idx="2"/>
          </p:cNvCxnSpPr>
          <p:nvPr/>
        </p:nvCxnSpPr>
        <p:spPr>
          <a:xfrm flipH="1">
            <a:off x="8494643" y="6114222"/>
            <a:ext cx="1" cy="140804"/>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a:extLst>
              <a:ext uri="{FF2B5EF4-FFF2-40B4-BE49-F238E27FC236}">
                <a16:creationId xmlns:a16="http://schemas.microsoft.com/office/drawing/2014/main" id="{6B36C650-FB68-4DEE-8EFF-B9099E435DB1}"/>
              </a:ext>
            </a:extLst>
          </p:cNvPr>
          <p:cNvCxnSpPr>
            <a:cxnSpLocks/>
          </p:cNvCxnSpPr>
          <p:nvPr/>
        </p:nvCxnSpPr>
        <p:spPr>
          <a:xfrm flipH="1">
            <a:off x="1086679" y="6255026"/>
            <a:ext cx="740796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3" name="Connector: Elbow 62">
            <a:extLst>
              <a:ext uri="{FF2B5EF4-FFF2-40B4-BE49-F238E27FC236}">
                <a16:creationId xmlns:a16="http://schemas.microsoft.com/office/drawing/2014/main" id="{1BCC1AC5-4428-4DD5-8010-8D39AF7B3B2E}"/>
              </a:ext>
            </a:extLst>
          </p:cNvPr>
          <p:cNvCxnSpPr>
            <a:cxnSpLocks/>
            <a:endCxn id="7" idx="1"/>
          </p:cNvCxnSpPr>
          <p:nvPr/>
        </p:nvCxnSpPr>
        <p:spPr>
          <a:xfrm rot="5400000" flipH="1" flipV="1">
            <a:off x="-341243" y="4084983"/>
            <a:ext cx="3597965" cy="74212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TextBox 63">
            <a:extLst>
              <a:ext uri="{FF2B5EF4-FFF2-40B4-BE49-F238E27FC236}">
                <a16:creationId xmlns:a16="http://schemas.microsoft.com/office/drawing/2014/main" id="{29F470DA-FD79-4ADA-B46A-89A3A8AD8725}"/>
              </a:ext>
            </a:extLst>
          </p:cNvPr>
          <p:cNvSpPr txBox="1"/>
          <p:nvPr/>
        </p:nvSpPr>
        <p:spPr>
          <a:xfrm>
            <a:off x="6735416" y="2321410"/>
            <a:ext cx="318052" cy="369332"/>
          </a:xfrm>
          <a:prstGeom prst="rect">
            <a:avLst/>
          </a:prstGeom>
          <a:noFill/>
        </p:spPr>
        <p:txBody>
          <a:bodyPr wrap="square" rtlCol="0">
            <a:spAutoFit/>
          </a:bodyPr>
          <a:lstStyle/>
          <a:p>
            <a:r>
              <a:rPr lang="en-US" dirty="0"/>
              <a:t>N</a:t>
            </a:r>
          </a:p>
        </p:txBody>
      </p:sp>
      <p:sp>
        <p:nvSpPr>
          <p:cNvPr id="65" name="TextBox 64">
            <a:extLst>
              <a:ext uri="{FF2B5EF4-FFF2-40B4-BE49-F238E27FC236}">
                <a16:creationId xmlns:a16="http://schemas.microsoft.com/office/drawing/2014/main" id="{5566FB22-B55D-4BDF-9855-8A9C1FE856A5}"/>
              </a:ext>
            </a:extLst>
          </p:cNvPr>
          <p:cNvSpPr txBox="1"/>
          <p:nvPr/>
        </p:nvSpPr>
        <p:spPr>
          <a:xfrm>
            <a:off x="8584113" y="3577331"/>
            <a:ext cx="238531" cy="369332"/>
          </a:xfrm>
          <a:prstGeom prst="rect">
            <a:avLst/>
          </a:prstGeom>
          <a:noFill/>
        </p:spPr>
        <p:txBody>
          <a:bodyPr wrap="square" rtlCol="0">
            <a:spAutoFit/>
          </a:bodyPr>
          <a:lstStyle/>
          <a:p>
            <a:r>
              <a:rPr lang="en-US" dirty="0"/>
              <a:t>Y</a:t>
            </a:r>
          </a:p>
        </p:txBody>
      </p:sp>
      <p:sp>
        <p:nvSpPr>
          <p:cNvPr id="66" name="TextBox 65">
            <a:extLst>
              <a:ext uri="{FF2B5EF4-FFF2-40B4-BE49-F238E27FC236}">
                <a16:creationId xmlns:a16="http://schemas.microsoft.com/office/drawing/2014/main" id="{D9D755FA-7CCD-498B-8124-B26A4683B510}"/>
              </a:ext>
            </a:extLst>
          </p:cNvPr>
          <p:cNvSpPr txBox="1"/>
          <p:nvPr/>
        </p:nvSpPr>
        <p:spPr>
          <a:xfrm>
            <a:off x="6712225" y="5022574"/>
            <a:ext cx="291548" cy="369332"/>
          </a:xfrm>
          <a:prstGeom prst="rect">
            <a:avLst/>
          </a:prstGeom>
          <a:noFill/>
        </p:spPr>
        <p:txBody>
          <a:bodyPr wrap="square" rtlCol="0">
            <a:spAutoFit/>
          </a:bodyPr>
          <a:lstStyle/>
          <a:p>
            <a:r>
              <a:rPr lang="en-US" dirty="0"/>
              <a:t>Y</a:t>
            </a:r>
          </a:p>
        </p:txBody>
      </p:sp>
      <p:sp>
        <p:nvSpPr>
          <p:cNvPr id="68" name="TextBox 67">
            <a:extLst>
              <a:ext uri="{FF2B5EF4-FFF2-40B4-BE49-F238E27FC236}">
                <a16:creationId xmlns:a16="http://schemas.microsoft.com/office/drawing/2014/main" id="{37B8F3D1-ADFF-42A6-B049-4665E882A12B}"/>
              </a:ext>
            </a:extLst>
          </p:cNvPr>
          <p:cNvSpPr txBox="1"/>
          <p:nvPr/>
        </p:nvSpPr>
        <p:spPr>
          <a:xfrm>
            <a:off x="8494642" y="6004928"/>
            <a:ext cx="238524" cy="369332"/>
          </a:xfrm>
          <a:prstGeom prst="rect">
            <a:avLst/>
          </a:prstGeom>
          <a:noFill/>
        </p:spPr>
        <p:txBody>
          <a:bodyPr wrap="square" rtlCol="0">
            <a:spAutoFit/>
          </a:bodyPr>
          <a:lstStyle/>
          <a:p>
            <a:r>
              <a:rPr lang="en-US" dirty="0"/>
              <a:t>N</a:t>
            </a:r>
          </a:p>
        </p:txBody>
      </p:sp>
      <p:cxnSp>
        <p:nvCxnSpPr>
          <p:cNvPr id="80" name="Straight Connector 79">
            <a:extLst>
              <a:ext uri="{FF2B5EF4-FFF2-40B4-BE49-F238E27FC236}">
                <a16:creationId xmlns:a16="http://schemas.microsoft.com/office/drawing/2014/main" id="{7EAD3742-96F6-40FA-B36F-70A0B565E92E}"/>
              </a:ext>
            </a:extLst>
          </p:cNvPr>
          <p:cNvCxnSpPr>
            <a:cxnSpLocks/>
            <a:stCxn id="9" idx="3"/>
          </p:cNvCxnSpPr>
          <p:nvPr/>
        </p:nvCxnSpPr>
        <p:spPr>
          <a:xfrm flipV="1">
            <a:off x="4810539" y="4605129"/>
            <a:ext cx="1490870" cy="13254"/>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Straight Connector 82">
            <a:extLst>
              <a:ext uri="{FF2B5EF4-FFF2-40B4-BE49-F238E27FC236}">
                <a16:creationId xmlns:a16="http://schemas.microsoft.com/office/drawing/2014/main" id="{BF4A0094-877A-4120-B45B-6DC78823C90E}"/>
              </a:ext>
            </a:extLst>
          </p:cNvPr>
          <p:cNvCxnSpPr>
            <a:cxnSpLocks/>
          </p:cNvCxnSpPr>
          <p:nvPr/>
        </p:nvCxnSpPr>
        <p:spPr>
          <a:xfrm>
            <a:off x="6273249" y="1814717"/>
            <a:ext cx="28159" cy="2749826"/>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Straight Arrow Connector 86">
            <a:extLst>
              <a:ext uri="{FF2B5EF4-FFF2-40B4-BE49-F238E27FC236}">
                <a16:creationId xmlns:a16="http://schemas.microsoft.com/office/drawing/2014/main" id="{047FD8FF-A9FE-4A79-8068-45302854CED0}"/>
              </a:ext>
            </a:extLst>
          </p:cNvPr>
          <p:cNvCxnSpPr>
            <a:cxnSpLocks/>
          </p:cNvCxnSpPr>
          <p:nvPr/>
        </p:nvCxnSpPr>
        <p:spPr>
          <a:xfrm>
            <a:off x="6286500" y="1821759"/>
            <a:ext cx="76034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2" name="Isosceles Triangle 91">
            <a:extLst>
              <a:ext uri="{FF2B5EF4-FFF2-40B4-BE49-F238E27FC236}">
                <a16:creationId xmlns:a16="http://schemas.microsoft.com/office/drawing/2014/main" id="{9B70CE9B-F7DD-4342-80B3-D31172A32880}"/>
              </a:ext>
            </a:extLst>
          </p:cNvPr>
          <p:cNvSpPr/>
          <p:nvPr/>
        </p:nvSpPr>
        <p:spPr>
          <a:xfrm rot="16200000">
            <a:off x="4788265" y="1583666"/>
            <a:ext cx="246905" cy="1456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id="{0DB81A3D-AE78-4347-ACF6-7C067EEF9BEF}"/>
              </a:ext>
            </a:extLst>
          </p:cNvPr>
          <p:cNvSpPr/>
          <p:nvPr/>
        </p:nvSpPr>
        <p:spPr>
          <a:xfrm rot="5227621">
            <a:off x="6874791" y="1557901"/>
            <a:ext cx="165651" cy="1374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6AC6CB49-135C-4A40-A77C-A8375ED7590B}"/>
              </a:ext>
            </a:extLst>
          </p:cNvPr>
          <p:cNvSpPr/>
          <p:nvPr/>
        </p:nvSpPr>
        <p:spPr>
          <a:xfrm rot="5227621">
            <a:off x="6863271" y="1769174"/>
            <a:ext cx="142760" cy="1051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FEB38BA2-0DED-4CCB-A5CE-5266832486E6}"/>
              </a:ext>
            </a:extLst>
          </p:cNvPr>
          <p:cNvSpPr/>
          <p:nvPr/>
        </p:nvSpPr>
        <p:spPr>
          <a:xfrm rot="16200000">
            <a:off x="4768454" y="3529320"/>
            <a:ext cx="238281" cy="1938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A71E302B-BB17-44DD-B296-3CEC63F3BF99}"/>
              </a:ext>
            </a:extLst>
          </p:cNvPr>
          <p:cNvSpPr/>
          <p:nvPr/>
        </p:nvSpPr>
        <p:spPr>
          <a:xfrm rot="5227621">
            <a:off x="1692890" y="2588312"/>
            <a:ext cx="165651" cy="1374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a:extLst>
              <a:ext uri="{FF2B5EF4-FFF2-40B4-BE49-F238E27FC236}">
                <a16:creationId xmlns:a16="http://schemas.microsoft.com/office/drawing/2014/main" id="{EC18C8BE-FFE2-4727-887E-EF8D7780AB96}"/>
              </a:ext>
            </a:extLst>
          </p:cNvPr>
          <p:cNvSpPr/>
          <p:nvPr/>
        </p:nvSpPr>
        <p:spPr>
          <a:xfrm rot="16200000">
            <a:off x="4759898" y="5532857"/>
            <a:ext cx="246905" cy="1456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E62FAD9-B824-4903-802D-99C64D7D71EB}"/>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54999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0417F-3317-4608-AB59-2D04E2DAC00B}"/>
              </a:ext>
            </a:extLst>
          </p:cNvPr>
          <p:cNvSpPr txBox="1"/>
          <p:nvPr/>
        </p:nvSpPr>
        <p:spPr>
          <a:xfrm>
            <a:off x="821635" y="1656523"/>
            <a:ext cx="10310191" cy="310854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Hardware Requirements:</a:t>
            </a:r>
          </a:p>
          <a:p>
            <a:pPr marL="742950" lvl="1" indent="-285750">
              <a:buFont typeface="Arial" panose="020B0604020202020204" pitchFamily="34" charset="0"/>
              <a:buChar char="•"/>
            </a:pPr>
            <a:r>
              <a:rPr lang="en-US" sz="2800" dirty="0"/>
              <a:t>Core i5 Processor </a:t>
            </a:r>
          </a:p>
          <a:p>
            <a:pPr marL="742950" lvl="1" indent="-285750">
              <a:buFont typeface="Arial" panose="020B0604020202020204" pitchFamily="34" charset="0"/>
              <a:buChar char="•"/>
            </a:pPr>
            <a:r>
              <a:rPr lang="en-US" sz="2800" dirty="0"/>
              <a:t>8 GB RAM </a:t>
            </a:r>
          </a:p>
          <a:p>
            <a:pPr marL="742950" lvl="1" indent="-285750">
              <a:buFont typeface="Arial" panose="020B0604020202020204" pitchFamily="34" charset="0"/>
              <a:buChar char="•"/>
            </a:pPr>
            <a:r>
              <a:rPr lang="en-US" sz="2800" dirty="0"/>
              <a:t>2 GB GPU </a:t>
            </a:r>
          </a:p>
          <a:p>
            <a:pPr marL="457200" indent="-457200">
              <a:buFont typeface="Wingdings" panose="05000000000000000000" pitchFamily="2" charset="2"/>
              <a:buChar char="Ø"/>
            </a:pPr>
            <a:r>
              <a:rPr lang="en-US" sz="2800" dirty="0"/>
              <a:t>Software Requirements</a:t>
            </a:r>
          </a:p>
          <a:p>
            <a:pPr marL="914400" lvl="1" indent="-457200">
              <a:buFont typeface="Arial" panose="020B0604020202020204" pitchFamily="34" charset="0"/>
              <a:buChar char="•"/>
            </a:pPr>
            <a:r>
              <a:rPr lang="en-US" sz="2800" dirty="0"/>
              <a:t>Anaconda</a:t>
            </a:r>
          </a:p>
          <a:p>
            <a:pPr marL="914400" lvl="1" indent="-457200">
              <a:buFont typeface="Arial" panose="020B0604020202020204" pitchFamily="34" charset="0"/>
              <a:buChar char="•"/>
            </a:pPr>
            <a:r>
              <a:rPr lang="en-US" sz="2800" dirty="0"/>
              <a:t>Python on </a:t>
            </a:r>
            <a:r>
              <a:rPr lang="en-US" sz="2800" dirty="0" err="1"/>
              <a:t>Jupyter</a:t>
            </a:r>
            <a:r>
              <a:rPr lang="en-US" sz="2800" dirty="0"/>
              <a:t> Notebook</a:t>
            </a:r>
          </a:p>
        </p:txBody>
      </p:sp>
      <p:sp>
        <p:nvSpPr>
          <p:cNvPr id="3" name="TextBox 2">
            <a:extLst>
              <a:ext uri="{FF2B5EF4-FFF2-40B4-BE49-F238E27FC236}">
                <a16:creationId xmlns:a16="http://schemas.microsoft.com/office/drawing/2014/main" id="{B1BEF580-0126-40FE-B0F3-0848EF772647}"/>
              </a:ext>
            </a:extLst>
          </p:cNvPr>
          <p:cNvSpPr txBox="1"/>
          <p:nvPr/>
        </p:nvSpPr>
        <p:spPr>
          <a:xfrm>
            <a:off x="967408" y="530087"/>
            <a:ext cx="10018643" cy="769441"/>
          </a:xfrm>
          <a:prstGeom prst="rect">
            <a:avLst/>
          </a:prstGeom>
          <a:noFill/>
        </p:spPr>
        <p:txBody>
          <a:bodyPr wrap="square" rtlCol="0">
            <a:spAutoFit/>
          </a:bodyPr>
          <a:lstStyle/>
          <a:p>
            <a:pPr algn="ctr"/>
            <a:r>
              <a:rPr lang="en-US" sz="4400" dirty="0">
                <a:solidFill>
                  <a:schemeClr val="accent1"/>
                </a:solidFill>
              </a:rPr>
              <a:t>Hardware and Software Requirements</a:t>
            </a:r>
          </a:p>
        </p:txBody>
      </p:sp>
      <p:cxnSp>
        <p:nvCxnSpPr>
          <p:cNvPr id="4" name="Straight Connector 3">
            <a:extLst>
              <a:ext uri="{FF2B5EF4-FFF2-40B4-BE49-F238E27FC236}">
                <a16:creationId xmlns:a16="http://schemas.microsoft.com/office/drawing/2014/main" id="{67482109-D6A2-4B16-907D-236170300345}"/>
              </a:ext>
            </a:extLst>
          </p:cNvPr>
          <p:cNvCxnSpPr>
            <a:cxnSpLocks/>
          </p:cNvCxnSpPr>
          <p:nvPr/>
        </p:nvCxnSpPr>
        <p:spPr>
          <a:xfrm>
            <a:off x="821635" y="1299528"/>
            <a:ext cx="1031019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7507215-221B-4FCB-8F09-55C84D3A0952}"/>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09166693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572</TotalTime>
  <Words>937</Words>
  <Application>Microsoft Office PowerPoint</Application>
  <PresentationFormat>Widescreen</PresentationFormat>
  <Paragraphs>169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aditya314</dc:creator>
  <cp:lastModifiedBy>aditya314</cp:lastModifiedBy>
  <cp:revision>51</cp:revision>
  <dcterms:created xsi:type="dcterms:W3CDTF">2018-12-10T13:27:37Z</dcterms:created>
  <dcterms:modified xsi:type="dcterms:W3CDTF">2019-05-14T09:26:39Z</dcterms:modified>
</cp:coreProperties>
</file>