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sldIdLst>
    <p:sldId id="257" r:id="rId2"/>
    <p:sldId id="260" r:id="rId3"/>
    <p:sldId id="261" r:id="rId4"/>
    <p:sldId id="262" r:id="rId5"/>
    <p:sldId id="264" r:id="rId6"/>
    <p:sldId id="265" r:id="rId7"/>
    <p:sldId id="267" r:id="rId8"/>
    <p:sldId id="266" r:id="rId9"/>
    <p:sldId id="271" r:id="rId10"/>
    <p:sldId id="272" r:id="rId11"/>
    <p:sldId id="275" r:id="rId12"/>
    <p:sldId id="276" r:id="rId13"/>
    <p:sldId id="278" r:id="rId14"/>
    <p:sldId id="280" r:id="rId15"/>
    <p:sldId id="281" r:id="rId16"/>
    <p:sldId id="282" r:id="rId17"/>
    <p:sldId id="283" r:id="rId18"/>
    <p:sldId id="284" r:id="rId19"/>
    <p:sldId id="28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D8BD707-D9CF-40AE-B4C6-C98DA3205C09}" type="datetimeFigureOut">
              <a:rPr lang="en-US" smtClean="0"/>
              <a:pPr/>
              <a:t>4/20/2019</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179972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3190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4779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59319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0047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5416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2479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13574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23261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627407"/>
            <a:ext cx="6686549" cy="2880020"/>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398860" y="4983088"/>
            <a:ext cx="584825"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88477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D8BD707-D9CF-40AE-B4C6-C98DA3205C09}" type="datetimeFigureOut">
              <a:rPr lang="en-US" smtClean="0"/>
              <a:pPr/>
              <a:t>4/20/2019</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8092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258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4382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59320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6516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77511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69320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1833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4/20/2019</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4435976"/>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 id="2147484003"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ieeexplore.ieee.org/stamp/stamp.jsp?tp=&amp;arnumber=683236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3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1910" y="627407"/>
            <a:ext cx="4992289" cy="1125193"/>
          </a:xfrm>
        </p:spPr>
        <p:txBody>
          <a:bodyPr>
            <a:noAutofit/>
          </a:bodyPr>
          <a:lstStyle/>
          <a:p>
            <a:r>
              <a:rPr lang="en-IN" sz="5400" u="sng" dirty="0"/>
              <a:t> </a:t>
            </a:r>
            <a:r>
              <a:rPr lang="en-IN" sz="5400" b="1" u="sng" dirty="0"/>
              <a:t>CONVEX HULL</a:t>
            </a:r>
          </a:p>
        </p:txBody>
      </p:sp>
      <p:sp>
        <p:nvSpPr>
          <p:cNvPr id="3" name="Subtitle 2"/>
          <p:cNvSpPr>
            <a:spLocks noGrp="1"/>
          </p:cNvSpPr>
          <p:nvPr>
            <p:ph type="body" sz="half" idx="2"/>
          </p:nvPr>
        </p:nvSpPr>
        <p:spPr>
          <a:xfrm>
            <a:off x="5027022" y="4191000"/>
            <a:ext cx="3964578" cy="1638910"/>
          </a:xfrm>
        </p:spPr>
        <p:txBody>
          <a:bodyPr>
            <a:normAutofit fontScale="92500"/>
          </a:bodyPr>
          <a:lstStyle/>
          <a:p>
            <a:pPr algn="r"/>
            <a:r>
              <a:rPr lang="en-US" dirty="0"/>
              <a:t>Aditiya Kumar (2017018)</a:t>
            </a:r>
          </a:p>
          <a:p>
            <a:pPr algn="r"/>
            <a:r>
              <a:rPr lang="en-US" dirty="0"/>
              <a:t>Ashish Dodiyar (2017059)</a:t>
            </a:r>
          </a:p>
          <a:p>
            <a:pPr algn="r"/>
            <a:r>
              <a:rPr lang="en-US" dirty="0"/>
              <a:t>Hemant Kumar Verma (2017106)</a:t>
            </a:r>
            <a:endParaRPr lang="en-IN" dirty="0"/>
          </a:p>
        </p:txBody>
      </p:sp>
      <p:sp>
        <p:nvSpPr>
          <p:cNvPr id="7" name="TextBox 6"/>
          <p:cNvSpPr txBox="1"/>
          <p:nvPr/>
        </p:nvSpPr>
        <p:spPr>
          <a:xfrm>
            <a:off x="5486400" y="2921168"/>
            <a:ext cx="3581401" cy="1015663"/>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G</a:t>
            </a:r>
            <a:r>
              <a:rPr lang="en-IN" sz="6000" dirty="0" err="1">
                <a:latin typeface="Arial" panose="020B0604020202020204" pitchFamily="34" charset="0"/>
                <a:cs typeface="Arial" panose="020B0604020202020204" pitchFamily="34" charset="0"/>
              </a:rPr>
              <a:t>roup</a:t>
            </a:r>
            <a:r>
              <a:rPr lang="en-IN" sz="6000" dirty="0">
                <a:latin typeface="Arial" panose="020B0604020202020204" pitchFamily="34" charset="0"/>
                <a:cs typeface="Arial" panose="020B0604020202020204" pitchFamily="34" charset="0"/>
              </a:rPr>
              <a:t> 19</a:t>
            </a:r>
          </a:p>
        </p:txBody>
      </p:sp>
    </p:spTree>
    <p:extLst>
      <p:ext uri="{BB962C8B-B14F-4D97-AF65-F5344CB8AC3E}">
        <p14:creationId xmlns:p14="http://schemas.microsoft.com/office/powerpoint/2010/main" val="2953442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C655-F511-4309-BDD3-48D1D0F9D2EF}"/>
              </a:ext>
            </a:extLst>
          </p:cNvPr>
          <p:cNvSpPr>
            <a:spLocks noGrp="1"/>
          </p:cNvSpPr>
          <p:nvPr>
            <p:ph type="title"/>
          </p:nvPr>
        </p:nvSpPr>
        <p:spPr>
          <a:xfrm>
            <a:off x="841248" y="248585"/>
            <a:ext cx="7848600" cy="609599"/>
          </a:xfrm>
        </p:spPr>
        <p:txBody>
          <a:bodyPr>
            <a:normAutofit fontScale="90000"/>
          </a:bodyPr>
          <a:lstStyle/>
          <a:p>
            <a:r>
              <a:rPr lang="en-IN" dirty="0"/>
              <a:t>Processing Left-most-</a:t>
            </a:r>
            <a:r>
              <a:rPr lang="en-IN" b="1" dirty="0"/>
              <a:t>Processing the Points of Interest</a:t>
            </a:r>
            <a:endParaRPr lang="en-IN" dirty="0"/>
          </a:p>
        </p:txBody>
      </p:sp>
      <p:sp useBgFill="1">
        <p:nvSpPr>
          <p:cNvPr id="3" name="Content Placeholder 2">
            <a:extLst>
              <a:ext uri="{FF2B5EF4-FFF2-40B4-BE49-F238E27FC236}">
                <a16:creationId xmlns:a16="http://schemas.microsoft.com/office/drawing/2014/main" id="{A53AE1BB-47D0-49A2-8F47-679674933B97}"/>
              </a:ext>
            </a:extLst>
          </p:cNvPr>
          <p:cNvSpPr>
            <a:spLocks noGrp="1"/>
          </p:cNvSpPr>
          <p:nvPr>
            <p:ph idx="1"/>
          </p:nvPr>
        </p:nvSpPr>
        <p:spPr>
          <a:xfrm>
            <a:off x="838201" y="990600"/>
            <a:ext cx="7848599" cy="5009216"/>
          </a:xfrm>
        </p:spPr>
        <p:txBody>
          <a:bodyPr>
            <a:normAutofit/>
          </a:bodyPr>
          <a:lstStyle/>
          <a:p>
            <a:r>
              <a:rPr lang="en-IN" b="1" dirty="0"/>
              <a:t>Case 1:</a:t>
            </a:r>
            <a:r>
              <a:rPr lang="en-IN" dirty="0"/>
              <a:t> If there are no such points then terminate further processing in this p-Rect. </a:t>
            </a:r>
          </a:p>
          <a:p>
            <a:r>
              <a:rPr lang="en-IN" dirty="0"/>
              <a:t> </a:t>
            </a:r>
          </a:p>
          <a:p>
            <a:r>
              <a:rPr lang="en-IN" b="1" dirty="0"/>
              <a:t>Case 2:</a:t>
            </a:r>
            <a:r>
              <a:rPr lang="en-IN" dirty="0"/>
              <a:t> If both are same point then check whether the point is clockwise or anticlockwise from point </a:t>
            </a:r>
            <a:r>
              <a:rPr lang="en-IN" dirty="0" err="1"/>
              <a:t>PBL_Ymin</a:t>
            </a:r>
            <a:r>
              <a:rPr lang="en-IN" dirty="0"/>
              <a:t> with respect to point </a:t>
            </a:r>
            <a:r>
              <a:rPr lang="en-IN" dirty="0" err="1"/>
              <a:t>PBL_Xmin</a:t>
            </a:r>
            <a:r>
              <a:rPr lang="en-IN" dirty="0"/>
              <a:t> (see Figure 3). If it is clockwise or collinear then include it to the convex hull candidate point set and terminate further processing.</a:t>
            </a:r>
          </a:p>
        </p:txBody>
      </p:sp>
    </p:spTree>
    <p:extLst>
      <p:ext uri="{BB962C8B-B14F-4D97-AF65-F5344CB8AC3E}">
        <p14:creationId xmlns:p14="http://schemas.microsoft.com/office/powerpoint/2010/main" val="2008005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C655-F511-4309-BDD3-48D1D0F9D2EF}"/>
              </a:ext>
            </a:extLst>
          </p:cNvPr>
          <p:cNvSpPr>
            <a:spLocks noGrp="1"/>
          </p:cNvSpPr>
          <p:nvPr>
            <p:ph type="title"/>
          </p:nvPr>
        </p:nvSpPr>
        <p:spPr>
          <a:xfrm>
            <a:off x="841248" y="248585"/>
            <a:ext cx="7848600" cy="609599"/>
          </a:xfrm>
        </p:spPr>
        <p:txBody>
          <a:bodyPr>
            <a:normAutofit fontScale="90000"/>
          </a:bodyPr>
          <a:lstStyle/>
          <a:p>
            <a:r>
              <a:rPr lang="en-IN" dirty="0"/>
              <a:t>Processing Left-most-</a:t>
            </a:r>
            <a:r>
              <a:rPr lang="en-IN" b="1" dirty="0"/>
              <a:t>Processing the Points of Interest</a:t>
            </a:r>
            <a:endParaRPr lang="en-IN" dirty="0"/>
          </a:p>
        </p:txBody>
      </p:sp>
      <p:sp useBgFill="1">
        <p:nvSpPr>
          <p:cNvPr id="3" name="Content Placeholder 2">
            <a:extLst>
              <a:ext uri="{FF2B5EF4-FFF2-40B4-BE49-F238E27FC236}">
                <a16:creationId xmlns:a16="http://schemas.microsoft.com/office/drawing/2014/main" id="{A53AE1BB-47D0-49A2-8F47-679674933B97}"/>
              </a:ext>
            </a:extLst>
          </p:cNvPr>
          <p:cNvSpPr>
            <a:spLocks noGrp="1"/>
          </p:cNvSpPr>
          <p:nvPr>
            <p:ph idx="1"/>
          </p:nvPr>
        </p:nvSpPr>
        <p:spPr>
          <a:xfrm>
            <a:off x="838201" y="990600"/>
            <a:ext cx="7848599" cy="5009216"/>
          </a:xfrm>
        </p:spPr>
        <p:txBody>
          <a:bodyPr>
            <a:normAutofit lnSpcReduction="10000"/>
          </a:bodyPr>
          <a:lstStyle/>
          <a:p>
            <a:r>
              <a:rPr lang="en-IN" b="1" dirty="0"/>
              <a:t>Case 3:</a:t>
            </a:r>
            <a:r>
              <a:rPr lang="en-IN" dirty="0"/>
              <a:t> If both are different than we check whether they are clockwise or anticlockwise from point </a:t>
            </a:r>
            <a:r>
              <a:rPr lang="en-IN" dirty="0" err="1"/>
              <a:t>PBL_Ymin</a:t>
            </a:r>
            <a:r>
              <a:rPr lang="en-IN" dirty="0"/>
              <a:t> with respect to point </a:t>
            </a:r>
            <a:r>
              <a:rPr lang="en-IN" dirty="0" err="1"/>
              <a:t>PBL_Xmin</a:t>
            </a:r>
            <a:r>
              <a:rPr lang="en-IN" dirty="0"/>
              <a:t>. Again we will have 3 scenarios: </a:t>
            </a:r>
          </a:p>
          <a:p>
            <a:pPr lvl="0"/>
            <a:r>
              <a:rPr lang="en-IN" dirty="0"/>
              <a:t>If none of them are clockwise from </a:t>
            </a:r>
            <a:r>
              <a:rPr lang="en-IN" dirty="0" err="1"/>
              <a:t>PBL_Ymin</a:t>
            </a:r>
            <a:r>
              <a:rPr lang="en-IN" dirty="0"/>
              <a:t> then leave further processing. </a:t>
            </a:r>
          </a:p>
          <a:p>
            <a:pPr lvl="0"/>
            <a:r>
              <a:rPr lang="en-IN" dirty="0"/>
              <a:t>If only any one of them is clockwise from </a:t>
            </a:r>
            <a:r>
              <a:rPr lang="en-IN" dirty="0" err="1"/>
              <a:t>PBL_Ymin</a:t>
            </a:r>
            <a:r>
              <a:rPr lang="en-IN" dirty="0"/>
              <a:t> then we include it to the convex hull point set and terminate further processing in this section.</a:t>
            </a:r>
          </a:p>
          <a:p>
            <a:r>
              <a:rPr lang="en-IN" dirty="0"/>
              <a:t>If both of them are clockwise from </a:t>
            </a:r>
            <a:r>
              <a:rPr lang="en-IN" dirty="0" err="1"/>
              <a:t>PBL_Ymin</a:t>
            </a:r>
            <a:r>
              <a:rPr lang="en-IN" dirty="0"/>
              <a:t> or collinear then construct a smaller p-</a:t>
            </a:r>
            <a:r>
              <a:rPr lang="en-IN" dirty="0" err="1"/>
              <a:t>Rect</a:t>
            </a:r>
            <a:r>
              <a:rPr lang="en-IN" dirty="0"/>
              <a:t> keeping </a:t>
            </a:r>
            <a:r>
              <a:rPr lang="en-IN" dirty="0" err="1"/>
              <a:t>PƍBL_Xmin</a:t>
            </a:r>
            <a:r>
              <a:rPr lang="en-IN" dirty="0"/>
              <a:t> and </a:t>
            </a:r>
            <a:r>
              <a:rPr lang="en-IN" dirty="0" err="1"/>
              <a:t>PƍBL_Ymin</a:t>
            </a:r>
            <a:r>
              <a:rPr lang="en-IN" dirty="0"/>
              <a:t> as corner points and recursively process the points of interest in the new Bottom-Left (BL') </a:t>
            </a:r>
            <a:r>
              <a:rPr lang="en-IN" dirty="0" err="1"/>
              <a:t>pRect</a:t>
            </a:r>
            <a:r>
              <a:rPr lang="en-IN" dirty="0"/>
              <a:t> using above steps in search of new convex hull points</a:t>
            </a:r>
            <a:endParaRPr lang="en-US" dirty="0"/>
          </a:p>
          <a:p>
            <a:endParaRPr lang="en-US" dirty="0"/>
          </a:p>
        </p:txBody>
      </p:sp>
    </p:spTree>
    <p:extLst>
      <p:ext uri="{BB962C8B-B14F-4D97-AF65-F5344CB8AC3E}">
        <p14:creationId xmlns:p14="http://schemas.microsoft.com/office/powerpoint/2010/main" val="111907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C655-F511-4309-BDD3-48D1D0F9D2EF}"/>
              </a:ext>
            </a:extLst>
          </p:cNvPr>
          <p:cNvSpPr>
            <a:spLocks noGrp="1"/>
          </p:cNvSpPr>
          <p:nvPr>
            <p:ph type="title"/>
          </p:nvPr>
        </p:nvSpPr>
        <p:spPr>
          <a:xfrm>
            <a:off x="841248" y="248585"/>
            <a:ext cx="7848600" cy="609599"/>
          </a:xfrm>
        </p:spPr>
        <p:txBody>
          <a:bodyPr>
            <a:normAutofit fontScale="90000"/>
          </a:bodyPr>
          <a:lstStyle/>
          <a:p>
            <a:endParaRPr lang="en-IN" dirty="0"/>
          </a:p>
        </p:txBody>
      </p:sp>
      <p:pic>
        <p:nvPicPr>
          <p:cNvPr id="4" name="Picture 3">
            <a:extLst>
              <a:ext uri="{FF2B5EF4-FFF2-40B4-BE49-F238E27FC236}">
                <a16:creationId xmlns:a16="http://schemas.microsoft.com/office/drawing/2014/main" id="{EEE6F7D6-A7BF-4EBB-8BAD-95D5F08C7B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3196590" cy="1951990"/>
          </a:xfrm>
          <a:prstGeom prst="rect">
            <a:avLst/>
          </a:prstGeom>
          <a:noFill/>
          <a:ln>
            <a:noFill/>
          </a:ln>
        </p:spPr>
      </p:pic>
      <p:pic>
        <p:nvPicPr>
          <p:cNvPr id="5" name="Picture 4">
            <a:extLst>
              <a:ext uri="{FF2B5EF4-FFF2-40B4-BE49-F238E27FC236}">
                <a16:creationId xmlns:a16="http://schemas.microsoft.com/office/drawing/2014/main" id="{CD213690-7E65-4CB0-ABA7-991EC81DE59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71109" y="3893484"/>
            <a:ext cx="3234690" cy="1798320"/>
          </a:xfrm>
          <a:prstGeom prst="rect">
            <a:avLst/>
          </a:prstGeom>
          <a:noFill/>
          <a:ln>
            <a:noFill/>
          </a:ln>
        </p:spPr>
      </p:pic>
    </p:spTree>
    <p:extLst>
      <p:ext uri="{BB962C8B-B14F-4D97-AF65-F5344CB8AC3E}">
        <p14:creationId xmlns:p14="http://schemas.microsoft.com/office/powerpoint/2010/main" val="2551873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C655-F511-4309-BDD3-48D1D0F9D2EF}"/>
              </a:ext>
            </a:extLst>
          </p:cNvPr>
          <p:cNvSpPr>
            <a:spLocks noGrp="1"/>
          </p:cNvSpPr>
          <p:nvPr>
            <p:ph type="title"/>
          </p:nvPr>
        </p:nvSpPr>
        <p:spPr>
          <a:xfrm>
            <a:off x="841248" y="248585"/>
            <a:ext cx="7848600" cy="609599"/>
          </a:xfrm>
        </p:spPr>
        <p:txBody>
          <a:bodyPr>
            <a:normAutofit fontScale="90000"/>
          </a:bodyPr>
          <a:lstStyle/>
          <a:p>
            <a:endParaRPr lang="en-IN" dirty="0"/>
          </a:p>
        </p:txBody>
      </p:sp>
      <p:sp useBgFill="1">
        <p:nvSpPr>
          <p:cNvPr id="3" name="Content Placeholder 2">
            <a:extLst>
              <a:ext uri="{FF2B5EF4-FFF2-40B4-BE49-F238E27FC236}">
                <a16:creationId xmlns:a16="http://schemas.microsoft.com/office/drawing/2014/main" id="{A53AE1BB-47D0-49A2-8F47-679674933B97}"/>
              </a:ext>
            </a:extLst>
          </p:cNvPr>
          <p:cNvSpPr>
            <a:spLocks noGrp="1"/>
          </p:cNvSpPr>
          <p:nvPr>
            <p:ph idx="1"/>
          </p:nvPr>
        </p:nvSpPr>
        <p:spPr>
          <a:xfrm>
            <a:off x="838201" y="990600"/>
            <a:ext cx="7848599" cy="5009216"/>
          </a:xfrm>
        </p:spPr>
        <p:txBody>
          <a:bodyPr>
            <a:normAutofit/>
          </a:bodyPr>
          <a:lstStyle/>
          <a:p>
            <a:r>
              <a:rPr lang="en-US" dirty="0"/>
              <a:t>Similarly we process upper left ,upper right and bottom right and get candidate point for convex hull </a:t>
            </a:r>
          </a:p>
        </p:txBody>
      </p:sp>
    </p:spTree>
    <p:extLst>
      <p:ext uri="{BB962C8B-B14F-4D97-AF65-F5344CB8AC3E}">
        <p14:creationId xmlns:p14="http://schemas.microsoft.com/office/powerpoint/2010/main" val="2139516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C655-F511-4309-BDD3-48D1D0F9D2EF}"/>
              </a:ext>
            </a:extLst>
          </p:cNvPr>
          <p:cNvSpPr>
            <a:spLocks noGrp="1"/>
          </p:cNvSpPr>
          <p:nvPr>
            <p:ph type="title"/>
          </p:nvPr>
        </p:nvSpPr>
        <p:spPr>
          <a:xfrm>
            <a:off x="841248" y="248585"/>
            <a:ext cx="7848600" cy="609599"/>
          </a:xfrm>
        </p:spPr>
        <p:txBody>
          <a:bodyPr>
            <a:normAutofit fontScale="90000"/>
          </a:bodyPr>
          <a:lstStyle/>
          <a:p>
            <a:r>
              <a:rPr lang="en-IN" dirty="0"/>
              <a:t>RESULT</a:t>
            </a:r>
          </a:p>
        </p:txBody>
      </p:sp>
      <p:sp useBgFill="1">
        <p:nvSpPr>
          <p:cNvPr id="3" name="Content Placeholder 2">
            <a:extLst>
              <a:ext uri="{FF2B5EF4-FFF2-40B4-BE49-F238E27FC236}">
                <a16:creationId xmlns:a16="http://schemas.microsoft.com/office/drawing/2014/main" id="{A53AE1BB-47D0-49A2-8F47-679674933B97}"/>
              </a:ext>
            </a:extLst>
          </p:cNvPr>
          <p:cNvSpPr>
            <a:spLocks noGrp="1"/>
          </p:cNvSpPr>
          <p:nvPr>
            <p:ph idx="1"/>
          </p:nvPr>
        </p:nvSpPr>
        <p:spPr>
          <a:xfrm>
            <a:off x="838201" y="990600"/>
            <a:ext cx="7848599" cy="5009216"/>
          </a:xfrm>
        </p:spPr>
        <p:txBody>
          <a:bodyPr>
            <a:normAutofit lnSpcReduction="10000"/>
          </a:bodyPr>
          <a:lstStyle/>
          <a:p>
            <a:pPr marL="0" indent="0">
              <a:buNone/>
            </a:pPr>
            <a:r>
              <a:rPr lang="en-IN" dirty="0"/>
              <a:t> Input point set</a:t>
            </a:r>
          </a:p>
          <a:p>
            <a:pPr marL="0" indent="0">
              <a:buNone/>
            </a:pPr>
            <a:r>
              <a:rPr lang="en-IN" dirty="0"/>
              <a:t> {4.4, 14}, {6.7, 15.25}, {6.9, 12.8}, {2.1, 11.1}, {9.5, 14.9}, </a:t>
            </a:r>
          </a:p>
          <a:p>
            <a:pPr marL="0" indent="0">
              <a:buNone/>
            </a:pPr>
            <a:r>
              <a:rPr lang="en-IN" dirty="0"/>
              <a:t> {13.2, 11.9}, {10.3, 12.3}, {6.8, 9.5}, {3.3, 7.7}, {0.6, 5.1}, {5.3, 2.4}, </a:t>
            </a:r>
          </a:p>
          <a:p>
            <a:pPr marL="0" indent="0">
              <a:buNone/>
            </a:pPr>
            <a:r>
              <a:rPr lang="en-IN" dirty="0"/>
              <a:t> {8.45, 4.7}, {11.5, 9.6}, {13.8, 7.3}, {12.9, 3.1}, {11, 1.1}}</a:t>
            </a:r>
          </a:p>
          <a:p>
            <a:pPr marL="0" indent="0">
              <a:buNone/>
            </a:pPr>
            <a:r>
              <a:rPr lang="en-IN" dirty="0"/>
              <a:t> </a:t>
            </a:r>
          </a:p>
          <a:p>
            <a:pPr marL="0" indent="0">
              <a:buNone/>
            </a:pPr>
            <a:r>
              <a:rPr lang="en-IN" dirty="0"/>
              <a:t>Output </a:t>
            </a:r>
          </a:p>
          <a:p>
            <a:pPr marL="0" indent="0">
              <a:buNone/>
            </a:pPr>
            <a:r>
              <a:rPr lang="en-IN" dirty="0"/>
              <a:t>{{13.8, 7.3}, {13.2, 11.9}, {9.5, 14.9}, {6.7, 15.25}, {4.4, 14},</a:t>
            </a:r>
          </a:p>
          <a:p>
            <a:pPr marL="0" indent="0">
              <a:buNone/>
            </a:pPr>
            <a:r>
              <a:rPr lang="en-IN" dirty="0"/>
              <a:t>{2.1, 11.1}, {0.6, 5.1}, {5.3, 2.4}, {11, 1.1}, {12.9, 3.1}}</a:t>
            </a:r>
          </a:p>
          <a:p>
            <a:pPr marL="0" indent="0">
              <a:buNone/>
            </a:pPr>
            <a:r>
              <a:rPr lang="en-IN" dirty="0"/>
              <a:t> </a:t>
            </a:r>
          </a:p>
          <a:p>
            <a:endParaRPr lang="en-US" dirty="0"/>
          </a:p>
        </p:txBody>
      </p:sp>
    </p:spTree>
    <p:extLst>
      <p:ext uri="{BB962C8B-B14F-4D97-AF65-F5344CB8AC3E}">
        <p14:creationId xmlns:p14="http://schemas.microsoft.com/office/powerpoint/2010/main" val="4147935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C655-F511-4309-BDD3-48D1D0F9D2EF}"/>
              </a:ext>
            </a:extLst>
          </p:cNvPr>
          <p:cNvSpPr>
            <a:spLocks noGrp="1"/>
          </p:cNvSpPr>
          <p:nvPr>
            <p:ph type="title"/>
          </p:nvPr>
        </p:nvSpPr>
        <p:spPr>
          <a:xfrm>
            <a:off x="841248" y="248585"/>
            <a:ext cx="7848600" cy="609599"/>
          </a:xfrm>
        </p:spPr>
        <p:txBody>
          <a:bodyPr>
            <a:normAutofit fontScale="90000"/>
          </a:bodyPr>
          <a:lstStyle/>
          <a:p>
            <a:r>
              <a:rPr lang="en-IN" dirty="0"/>
              <a:t>Comparison in time taken</a:t>
            </a:r>
          </a:p>
        </p:txBody>
      </p:sp>
      <p:graphicFrame>
        <p:nvGraphicFramePr>
          <p:cNvPr id="4" name="Content Placeholder 3">
            <a:extLst>
              <a:ext uri="{FF2B5EF4-FFF2-40B4-BE49-F238E27FC236}">
                <a16:creationId xmlns:a16="http://schemas.microsoft.com/office/drawing/2014/main" id="{031F2AFD-D9C7-443D-8618-0BF01515DB6B}"/>
              </a:ext>
            </a:extLst>
          </p:cNvPr>
          <p:cNvGraphicFramePr>
            <a:graphicFrameLocks noGrp="1"/>
          </p:cNvGraphicFramePr>
          <p:nvPr>
            <p:ph idx="1"/>
          </p:nvPr>
        </p:nvGraphicFramePr>
        <p:xfrm>
          <a:off x="1927418" y="982703"/>
          <a:ext cx="5670164" cy="5024357"/>
        </p:xfrm>
        <a:graphic>
          <a:graphicData uri="http://schemas.openxmlformats.org/drawingml/2006/table">
            <a:tbl>
              <a:tblPr firstRow="1" firstCol="1" bandRow="1">
                <a:tableStyleId>{5C22544A-7EE6-4342-B048-85BDC9FD1C3A}</a:tableStyleId>
              </a:tblPr>
              <a:tblGrid>
                <a:gridCol w="1889849">
                  <a:extLst>
                    <a:ext uri="{9D8B030D-6E8A-4147-A177-3AD203B41FA5}">
                      <a16:colId xmlns:a16="http://schemas.microsoft.com/office/drawing/2014/main" val="2952289558"/>
                    </a:ext>
                  </a:extLst>
                </a:gridCol>
                <a:gridCol w="1889849">
                  <a:extLst>
                    <a:ext uri="{9D8B030D-6E8A-4147-A177-3AD203B41FA5}">
                      <a16:colId xmlns:a16="http://schemas.microsoft.com/office/drawing/2014/main" val="345129101"/>
                    </a:ext>
                  </a:extLst>
                </a:gridCol>
                <a:gridCol w="1890466">
                  <a:extLst>
                    <a:ext uri="{9D8B030D-6E8A-4147-A177-3AD203B41FA5}">
                      <a16:colId xmlns:a16="http://schemas.microsoft.com/office/drawing/2014/main" val="2008952524"/>
                    </a:ext>
                  </a:extLst>
                </a:gridCol>
              </a:tblGrid>
              <a:tr h="526021">
                <a:tc>
                  <a:txBody>
                    <a:bodyPr/>
                    <a:lstStyle/>
                    <a:p>
                      <a:pPr>
                        <a:lnSpc>
                          <a:spcPct val="107000"/>
                        </a:lnSpc>
                        <a:spcAft>
                          <a:spcPts val="0"/>
                        </a:spcAft>
                      </a:pPr>
                      <a:r>
                        <a:rPr lang="en-IN" sz="1200" u="sng">
                          <a:effectLst/>
                        </a:rPr>
                        <a:t>NUMBER OF INPUT</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u="sng">
                          <a:effectLst/>
                        </a:rPr>
                        <a:t>Graham scan (time in micro second)</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u="sng">
                          <a:effectLst/>
                        </a:rPr>
                        <a:t>Proposed algorithm(time in micro second)</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extLst>
                  <a:ext uri="{0D108BD9-81ED-4DB2-BD59-A6C34878D82A}">
                    <a16:rowId xmlns:a16="http://schemas.microsoft.com/office/drawing/2014/main" val="1535816787"/>
                  </a:ext>
                </a:extLst>
              </a:tr>
              <a:tr h="254985">
                <a:tc>
                  <a:txBody>
                    <a:bodyPr/>
                    <a:lstStyle/>
                    <a:p>
                      <a:pPr>
                        <a:lnSpc>
                          <a:spcPct val="107000"/>
                        </a:lnSpc>
                        <a:spcAft>
                          <a:spcPts val="0"/>
                        </a:spcAft>
                      </a:pPr>
                      <a:r>
                        <a:rPr lang="en-IN" sz="1200">
                          <a:effectLst/>
                        </a:rPr>
                        <a:t>50</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13</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293</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extLst>
                  <a:ext uri="{0D108BD9-81ED-4DB2-BD59-A6C34878D82A}">
                    <a16:rowId xmlns:a16="http://schemas.microsoft.com/office/drawing/2014/main" val="2844922372"/>
                  </a:ext>
                </a:extLst>
              </a:tr>
              <a:tr h="262393">
                <a:tc>
                  <a:txBody>
                    <a:bodyPr/>
                    <a:lstStyle/>
                    <a:p>
                      <a:pPr>
                        <a:lnSpc>
                          <a:spcPct val="107000"/>
                        </a:lnSpc>
                        <a:spcAft>
                          <a:spcPts val="0"/>
                        </a:spcAft>
                      </a:pPr>
                      <a:r>
                        <a:rPr lang="en-IN" sz="1200">
                          <a:effectLst/>
                        </a:rPr>
                        <a:t>100</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268</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318</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extLst>
                  <a:ext uri="{0D108BD9-81ED-4DB2-BD59-A6C34878D82A}">
                    <a16:rowId xmlns:a16="http://schemas.microsoft.com/office/drawing/2014/main" val="3991460574"/>
                  </a:ext>
                </a:extLst>
              </a:tr>
              <a:tr h="262393">
                <a:tc>
                  <a:txBody>
                    <a:bodyPr/>
                    <a:lstStyle/>
                    <a:p>
                      <a:pPr>
                        <a:lnSpc>
                          <a:spcPct val="107000"/>
                        </a:lnSpc>
                        <a:spcAft>
                          <a:spcPts val="0"/>
                        </a:spcAft>
                      </a:pPr>
                      <a:r>
                        <a:rPr lang="en-IN" sz="1200">
                          <a:effectLst/>
                        </a:rPr>
                        <a:t>500</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753</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463</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extLst>
                  <a:ext uri="{0D108BD9-81ED-4DB2-BD59-A6C34878D82A}">
                    <a16:rowId xmlns:a16="http://schemas.microsoft.com/office/drawing/2014/main" val="1391725188"/>
                  </a:ext>
                </a:extLst>
              </a:tr>
              <a:tr h="262393">
                <a:tc>
                  <a:txBody>
                    <a:bodyPr/>
                    <a:lstStyle/>
                    <a:p>
                      <a:pPr>
                        <a:lnSpc>
                          <a:spcPct val="107000"/>
                        </a:lnSpc>
                        <a:spcAft>
                          <a:spcPts val="0"/>
                        </a:spcAft>
                      </a:pPr>
                      <a:r>
                        <a:rPr lang="en-IN" sz="1200">
                          <a:effectLst/>
                        </a:rPr>
                        <a:t>5000</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3770</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3430</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extLst>
                  <a:ext uri="{0D108BD9-81ED-4DB2-BD59-A6C34878D82A}">
                    <a16:rowId xmlns:a16="http://schemas.microsoft.com/office/drawing/2014/main" val="163049878"/>
                  </a:ext>
                </a:extLst>
              </a:tr>
              <a:tr h="262393">
                <a:tc>
                  <a:txBody>
                    <a:bodyPr/>
                    <a:lstStyle/>
                    <a:p>
                      <a:pPr>
                        <a:lnSpc>
                          <a:spcPct val="107000"/>
                        </a:lnSpc>
                        <a:spcAft>
                          <a:spcPts val="0"/>
                        </a:spcAft>
                      </a:pPr>
                      <a:r>
                        <a:rPr lang="en-IN" sz="1200">
                          <a:effectLst/>
                        </a:rPr>
                        <a:t>10000</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8153</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8438</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extLst>
                  <a:ext uri="{0D108BD9-81ED-4DB2-BD59-A6C34878D82A}">
                    <a16:rowId xmlns:a16="http://schemas.microsoft.com/office/drawing/2014/main" val="1609201312"/>
                  </a:ext>
                </a:extLst>
              </a:tr>
              <a:tr h="372166">
                <a:tc>
                  <a:txBody>
                    <a:bodyPr/>
                    <a:lstStyle/>
                    <a:p>
                      <a:pPr>
                        <a:lnSpc>
                          <a:spcPct val="107000"/>
                        </a:lnSpc>
                        <a:spcAft>
                          <a:spcPts val="0"/>
                        </a:spcAft>
                      </a:pPr>
                      <a:r>
                        <a:rPr lang="en-IN" sz="1200">
                          <a:effectLst/>
                        </a:rPr>
                        <a:t>20000</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14895</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20909</a:t>
                      </a:r>
                      <a:endParaRPr lang="en-IN" sz="1100">
                        <a:effectLst/>
                      </a:endParaRPr>
                    </a:p>
                    <a:p>
                      <a:pPr>
                        <a:lnSpc>
                          <a:spcPct val="107000"/>
                        </a:lnSpc>
                        <a:spcAft>
                          <a:spcPts val="0"/>
                        </a:spcAft>
                      </a:pPr>
                      <a:r>
                        <a:rPr lang="en-IN" sz="1200">
                          <a:effectLst/>
                        </a:rPr>
                        <a:t> </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extLst>
                  <a:ext uri="{0D108BD9-81ED-4DB2-BD59-A6C34878D82A}">
                    <a16:rowId xmlns:a16="http://schemas.microsoft.com/office/drawing/2014/main" val="3797370048"/>
                  </a:ext>
                </a:extLst>
              </a:tr>
              <a:tr h="262393">
                <a:tc>
                  <a:txBody>
                    <a:bodyPr/>
                    <a:lstStyle/>
                    <a:p>
                      <a:pPr>
                        <a:lnSpc>
                          <a:spcPct val="107000"/>
                        </a:lnSpc>
                        <a:spcAft>
                          <a:spcPts val="0"/>
                        </a:spcAft>
                      </a:pPr>
                      <a:r>
                        <a:rPr lang="en-IN" sz="1200">
                          <a:effectLst/>
                        </a:rPr>
                        <a:t>30000</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29237</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21367</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extLst>
                  <a:ext uri="{0D108BD9-81ED-4DB2-BD59-A6C34878D82A}">
                    <a16:rowId xmlns:a16="http://schemas.microsoft.com/office/drawing/2014/main" val="3365232504"/>
                  </a:ext>
                </a:extLst>
              </a:tr>
              <a:tr h="262393">
                <a:tc>
                  <a:txBody>
                    <a:bodyPr/>
                    <a:lstStyle/>
                    <a:p>
                      <a:pPr>
                        <a:lnSpc>
                          <a:spcPct val="107000"/>
                        </a:lnSpc>
                        <a:spcAft>
                          <a:spcPts val="0"/>
                        </a:spcAft>
                      </a:pPr>
                      <a:r>
                        <a:rPr lang="en-IN" sz="1200">
                          <a:effectLst/>
                        </a:rPr>
                        <a:t>40000</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663032</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63428</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extLst>
                  <a:ext uri="{0D108BD9-81ED-4DB2-BD59-A6C34878D82A}">
                    <a16:rowId xmlns:a16="http://schemas.microsoft.com/office/drawing/2014/main" val="3974077263"/>
                  </a:ext>
                </a:extLst>
              </a:tr>
              <a:tr h="262393">
                <a:tc>
                  <a:txBody>
                    <a:bodyPr/>
                    <a:lstStyle/>
                    <a:p>
                      <a:pPr>
                        <a:lnSpc>
                          <a:spcPct val="107000"/>
                        </a:lnSpc>
                        <a:spcAft>
                          <a:spcPts val="0"/>
                        </a:spcAft>
                      </a:pPr>
                      <a:r>
                        <a:rPr lang="en-IN" sz="1200">
                          <a:effectLst/>
                        </a:rPr>
                        <a:t>50000</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149615</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48287</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extLst>
                  <a:ext uri="{0D108BD9-81ED-4DB2-BD59-A6C34878D82A}">
                    <a16:rowId xmlns:a16="http://schemas.microsoft.com/office/drawing/2014/main" val="1015229378"/>
                  </a:ext>
                </a:extLst>
              </a:tr>
              <a:tr h="262393">
                <a:tc>
                  <a:txBody>
                    <a:bodyPr/>
                    <a:lstStyle/>
                    <a:p>
                      <a:pPr>
                        <a:lnSpc>
                          <a:spcPct val="107000"/>
                        </a:lnSpc>
                        <a:spcAft>
                          <a:spcPts val="0"/>
                        </a:spcAft>
                      </a:pPr>
                      <a:r>
                        <a:rPr lang="en-IN" sz="1200">
                          <a:effectLst/>
                        </a:rPr>
                        <a:t>60000</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330093</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41149</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extLst>
                  <a:ext uri="{0D108BD9-81ED-4DB2-BD59-A6C34878D82A}">
                    <a16:rowId xmlns:a16="http://schemas.microsoft.com/office/drawing/2014/main" val="2626787929"/>
                  </a:ext>
                </a:extLst>
              </a:tr>
              <a:tr h="262393">
                <a:tc>
                  <a:txBody>
                    <a:bodyPr/>
                    <a:lstStyle/>
                    <a:p>
                      <a:pPr>
                        <a:lnSpc>
                          <a:spcPct val="107000"/>
                        </a:lnSpc>
                        <a:spcAft>
                          <a:spcPts val="0"/>
                        </a:spcAft>
                      </a:pPr>
                      <a:r>
                        <a:rPr lang="en-IN" sz="1200">
                          <a:effectLst/>
                        </a:rPr>
                        <a:t>70000</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458891</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46232</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extLst>
                  <a:ext uri="{0D108BD9-81ED-4DB2-BD59-A6C34878D82A}">
                    <a16:rowId xmlns:a16="http://schemas.microsoft.com/office/drawing/2014/main" val="2014777632"/>
                  </a:ext>
                </a:extLst>
              </a:tr>
              <a:tr h="262393">
                <a:tc>
                  <a:txBody>
                    <a:bodyPr/>
                    <a:lstStyle/>
                    <a:p>
                      <a:pPr>
                        <a:lnSpc>
                          <a:spcPct val="107000"/>
                        </a:lnSpc>
                        <a:spcAft>
                          <a:spcPts val="0"/>
                        </a:spcAft>
                      </a:pPr>
                      <a:r>
                        <a:rPr lang="en-IN" sz="1200">
                          <a:effectLst/>
                        </a:rPr>
                        <a:t>80000</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490361</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51923</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extLst>
                  <a:ext uri="{0D108BD9-81ED-4DB2-BD59-A6C34878D82A}">
                    <a16:rowId xmlns:a16="http://schemas.microsoft.com/office/drawing/2014/main" val="976021453"/>
                  </a:ext>
                </a:extLst>
              </a:tr>
              <a:tr h="262393">
                <a:tc>
                  <a:txBody>
                    <a:bodyPr/>
                    <a:lstStyle/>
                    <a:p>
                      <a:pPr>
                        <a:lnSpc>
                          <a:spcPct val="107000"/>
                        </a:lnSpc>
                        <a:spcAft>
                          <a:spcPts val="0"/>
                        </a:spcAft>
                      </a:pPr>
                      <a:r>
                        <a:rPr lang="en-IN" sz="1200">
                          <a:effectLst/>
                        </a:rPr>
                        <a:t>90000</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704789</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59365</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extLst>
                  <a:ext uri="{0D108BD9-81ED-4DB2-BD59-A6C34878D82A}">
                    <a16:rowId xmlns:a16="http://schemas.microsoft.com/office/drawing/2014/main" val="1729638955"/>
                  </a:ext>
                </a:extLst>
              </a:tr>
              <a:tr h="262393">
                <a:tc>
                  <a:txBody>
                    <a:bodyPr/>
                    <a:lstStyle/>
                    <a:p>
                      <a:pPr>
                        <a:lnSpc>
                          <a:spcPct val="107000"/>
                        </a:lnSpc>
                        <a:spcAft>
                          <a:spcPts val="0"/>
                        </a:spcAft>
                      </a:pPr>
                      <a:r>
                        <a:rPr lang="en-IN" sz="1200">
                          <a:effectLst/>
                        </a:rPr>
                        <a:t>100000</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716779</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94612</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extLst>
                  <a:ext uri="{0D108BD9-81ED-4DB2-BD59-A6C34878D82A}">
                    <a16:rowId xmlns:a16="http://schemas.microsoft.com/office/drawing/2014/main" val="1894058958"/>
                  </a:ext>
                </a:extLst>
              </a:tr>
              <a:tr h="262393">
                <a:tc>
                  <a:txBody>
                    <a:bodyPr/>
                    <a:lstStyle/>
                    <a:p>
                      <a:pPr>
                        <a:lnSpc>
                          <a:spcPct val="107000"/>
                        </a:lnSpc>
                        <a:spcAft>
                          <a:spcPts val="0"/>
                        </a:spcAft>
                      </a:pPr>
                      <a:r>
                        <a:rPr lang="en-IN" sz="1200">
                          <a:effectLst/>
                        </a:rPr>
                        <a:t>500000</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6620421</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318820</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extLst>
                  <a:ext uri="{0D108BD9-81ED-4DB2-BD59-A6C34878D82A}">
                    <a16:rowId xmlns:a16="http://schemas.microsoft.com/office/drawing/2014/main" val="3495515655"/>
                  </a:ext>
                </a:extLst>
              </a:tr>
              <a:tr h="262393">
                <a:tc>
                  <a:txBody>
                    <a:bodyPr/>
                    <a:lstStyle/>
                    <a:p>
                      <a:pPr>
                        <a:lnSpc>
                          <a:spcPct val="107000"/>
                        </a:lnSpc>
                        <a:spcAft>
                          <a:spcPts val="0"/>
                        </a:spcAft>
                      </a:pPr>
                      <a:r>
                        <a:rPr lang="en-IN" sz="1200">
                          <a:effectLst/>
                        </a:rPr>
                        <a:t>1000000</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922140</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678497</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extLst>
                  <a:ext uri="{0D108BD9-81ED-4DB2-BD59-A6C34878D82A}">
                    <a16:rowId xmlns:a16="http://schemas.microsoft.com/office/drawing/2014/main" val="3549159544"/>
                  </a:ext>
                </a:extLst>
              </a:tr>
              <a:tr h="181885">
                <a:tc>
                  <a:txBody>
                    <a:bodyPr/>
                    <a:lstStyle/>
                    <a:p>
                      <a:pPr>
                        <a:lnSpc>
                          <a:spcPct val="107000"/>
                        </a:lnSpc>
                        <a:spcAft>
                          <a:spcPts val="0"/>
                        </a:spcAft>
                      </a:pPr>
                      <a:r>
                        <a:rPr lang="en-IN" sz="1200">
                          <a:effectLst/>
                        </a:rPr>
                        <a:t> </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tc>
                  <a:txBody>
                    <a:bodyPr/>
                    <a:lstStyle/>
                    <a:p>
                      <a:pPr>
                        <a:lnSpc>
                          <a:spcPct val="107000"/>
                        </a:lnSpc>
                        <a:spcAft>
                          <a:spcPts val="0"/>
                        </a:spcAft>
                      </a:pPr>
                      <a:r>
                        <a:rPr lang="en-IN" sz="1200" dirty="0">
                          <a:effectLst/>
                        </a:rPr>
                        <a:t> </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6679" marR="66679" marT="0" marB="0"/>
                </a:tc>
                <a:extLst>
                  <a:ext uri="{0D108BD9-81ED-4DB2-BD59-A6C34878D82A}">
                    <a16:rowId xmlns:a16="http://schemas.microsoft.com/office/drawing/2014/main" val="518003839"/>
                  </a:ext>
                </a:extLst>
              </a:tr>
            </a:tbl>
          </a:graphicData>
        </a:graphic>
      </p:graphicFrame>
    </p:spTree>
    <p:extLst>
      <p:ext uri="{BB962C8B-B14F-4D97-AF65-F5344CB8AC3E}">
        <p14:creationId xmlns:p14="http://schemas.microsoft.com/office/powerpoint/2010/main" val="1869071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C655-F511-4309-BDD3-48D1D0F9D2EF}"/>
              </a:ext>
            </a:extLst>
          </p:cNvPr>
          <p:cNvSpPr>
            <a:spLocks noGrp="1"/>
          </p:cNvSpPr>
          <p:nvPr>
            <p:ph type="title"/>
          </p:nvPr>
        </p:nvSpPr>
        <p:spPr>
          <a:xfrm>
            <a:off x="841248" y="248585"/>
            <a:ext cx="7848600" cy="609599"/>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FE72D7E9-E3FA-426C-B0D2-673DB970E3C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858184"/>
            <a:ext cx="9296400" cy="5314016"/>
          </a:xfrm>
          <a:prstGeom prst="rect">
            <a:avLst/>
          </a:prstGeom>
          <a:noFill/>
          <a:ln>
            <a:noFill/>
          </a:ln>
        </p:spPr>
      </p:pic>
    </p:spTree>
    <p:extLst>
      <p:ext uri="{BB962C8B-B14F-4D97-AF65-F5344CB8AC3E}">
        <p14:creationId xmlns:p14="http://schemas.microsoft.com/office/powerpoint/2010/main" val="1006113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C655-F511-4309-BDD3-48D1D0F9D2EF}"/>
              </a:ext>
            </a:extLst>
          </p:cNvPr>
          <p:cNvSpPr>
            <a:spLocks noGrp="1"/>
          </p:cNvSpPr>
          <p:nvPr>
            <p:ph type="title"/>
          </p:nvPr>
        </p:nvSpPr>
        <p:spPr>
          <a:xfrm>
            <a:off x="841248" y="248585"/>
            <a:ext cx="7848600" cy="609599"/>
          </a:xfrm>
        </p:spPr>
        <p:txBody>
          <a:bodyPr>
            <a:normAutofit fontScale="90000"/>
          </a:bodyPr>
          <a:lstStyle/>
          <a:p>
            <a:r>
              <a:rPr lang="en-IN" dirty="0"/>
              <a:t>Conclusion</a:t>
            </a:r>
          </a:p>
        </p:txBody>
      </p:sp>
      <p:sp useBgFill="1">
        <p:nvSpPr>
          <p:cNvPr id="3" name="Content Placeholder 2">
            <a:extLst>
              <a:ext uri="{FF2B5EF4-FFF2-40B4-BE49-F238E27FC236}">
                <a16:creationId xmlns:a16="http://schemas.microsoft.com/office/drawing/2014/main" id="{A53AE1BB-47D0-49A2-8F47-679674933B97}"/>
              </a:ext>
            </a:extLst>
          </p:cNvPr>
          <p:cNvSpPr>
            <a:spLocks noGrp="1"/>
          </p:cNvSpPr>
          <p:nvPr>
            <p:ph idx="1"/>
          </p:nvPr>
        </p:nvSpPr>
        <p:spPr>
          <a:xfrm>
            <a:off x="838201" y="990600"/>
            <a:ext cx="7848599" cy="5009216"/>
          </a:xfrm>
        </p:spPr>
        <p:txBody>
          <a:bodyPr>
            <a:normAutofit/>
          </a:bodyPr>
          <a:lstStyle/>
          <a:p>
            <a:r>
              <a:rPr lang="en-IN" dirty="0"/>
              <a:t>For point set up to 10000 Graham Scan takes less time than proposed algorithm .</a:t>
            </a:r>
          </a:p>
          <a:p>
            <a:r>
              <a:rPr lang="en-IN" dirty="0"/>
              <a:t>When input point is more than 10000 then proposed algorithm perform better Graham Scan.</a:t>
            </a:r>
          </a:p>
          <a:p>
            <a:r>
              <a:rPr lang="en-IN" dirty="0"/>
              <a:t>When input point is more the 100000 then proposed algorithm takes 10 times less time than Graham Scan.</a:t>
            </a:r>
          </a:p>
          <a:p>
            <a:endParaRPr lang="en-US" dirty="0"/>
          </a:p>
        </p:txBody>
      </p:sp>
    </p:spTree>
    <p:extLst>
      <p:ext uri="{BB962C8B-B14F-4D97-AF65-F5344CB8AC3E}">
        <p14:creationId xmlns:p14="http://schemas.microsoft.com/office/powerpoint/2010/main" val="23844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C655-F511-4309-BDD3-48D1D0F9D2EF}"/>
              </a:ext>
            </a:extLst>
          </p:cNvPr>
          <p:cNvSpPr>
            <a:spLocks noGrp="1"/>
          </p:cNvSpPr>
          <p:nvPr>
            <p:ph type="title"/>
          </p:nvPr>
        </p:nvSpPr>
        <p:spPr>
          <a:xfrm>
            <a:off x="841248" y="248585"/>
            <a:ext cx="7848600" cy="609599"/>
          </a:xfrm>
        </p:spPr>
        <p:txBody>
          <a:bodyPr>
            <a:normAutofit fontScale="90000"/>
          </a:bodyPr>
          <a:lstStyle/>
          <a:p>
            <a:r>
              <a:rPr lang="en-IN" dirty="0"/>
              <a:t>Conclusion</a:t>
            </a:r>
          </a:p>
        </p:txBody>
      </p:sp>
      <p:sp useBgFill="1">
        <p:nvSpPr>
          <p:cNvPr id="3" name="Content Placeholder 2">
            <a:extLst>
              <a:ext uri="{FF2B5EF4-FFF2-40B4-BE49-F238E27FC236}">
                <a16:creationId xmlns:a16="http://schemas.microsoft.com/office/drawing/2014/main" id="{A53AE1BB-47D0-49A2-8F47-679674933B97}"/>
              </a:ext>
            </a:extLst>
          </p:cNvPr>
          <p:cNvSpPr>
            <a:spLocks noGrp="1"/>
          </p:cNvSpPr>
          <p:nvPr>
            <p:ph idx="1"/>
          </p:nvPr>
        </p:nvSpPr>
        <p:spPr>
          <a:xfrm>
            <a:off x="838201" y="990600"/>
            <a:ext cx="7848599" cy="5009216"/>
          </a:xfrm>
        </p:spPr>
        <p:txBody>
          <a:bodyPr>
            <a:normAutofit lnSpcReduction="10000"/>
          </a:bodyPr>
          <a:lstStyle/>
          <a:p>
            <a:r>
              <a:rPr lang="en-IN" dirty="0"/>
              <a:t>In this paper </a:t>
            </a:r>
            <a:r>
              <a:rPr lang="en-IN" dirty="0" err="1"/>
              <a:t>preprocessing</a:t>
            </a:r>
            <a:r>
              <a:rPr lang="en-IN" dirty="0"/>
              <a:t> algorithm was discussed for finding convex hull points, which is based on the fact that only the points existing to the boundary of a region covered by a randomly scattered set of points, take part in constituting the convex-</a:t>
            </a:r>
            <a:r>
              <a:rPr lang="en-IN" dirty="0" err="1"/>
              <a:t>hull.Running</a:t>
            </a:r>
            <a:r>
              <a:rPr lang="en-IN" dirty="0"/>
              <a:t> time complexity have been discussed.</a:t>
            </a:r>
          </a:p>
          <a:p>
            <a:r>
              <a:rPr lang="en-IN" dirty="0"/>
              <a:t>Although the purpose of developing this algorithm was to find all valid convex hull points and use it as a standard Quick Convex Hull algorithm. But it was found that the algorithm outputs some invalid convex hull points too and removing them was not possible, keeping the running time constraint into consideration. So, this algorithm can be only used as a </a:t>
            </a:r>
            <a:r>
              <a:rPr lang="en-IN" dirty="0" err="1"/>
              <a:t>preprocessing</a:t>
            </a:r>
            <a:r>
              <a:rPr lang="en-IN" dirty="0"/>
              <a:t> step. </a:t>
            </a:r>
          </a:p>
          <a:p>
            <a:endParaRPr lang="en-US" dirty="0"/>
          </a:p>
        </p:txBody>
      </p:sp>
    </p:spTree>
    <p:extLst>
      <p:ext uri="{BB962C8B-B14F-4D97-AF65-F5344CB8AC3E}">
        <p14:creationId xmlns:p14="http://schemas.microsoft.com/office/powerpoint/2010/main" val="3593270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C655-F511-4309-BDD3-48D1D0F9D2EF}"/>
              </a:ext>
            </a:extLst>
          </p:cNvPr>
          <p:cNvSpPr>
            <a:spLocks noGrp="1"/>
          </p:cNvSpPr>
          <p:nvPr>
            <p:ph type="title"/>
          </p:nvPr>
        </p:nvSpPr>
        <p:spPr>
          <a:xfrm>
            <a:off x="841248" y="248585"/>
            <a:ext cx="7848600" cy="609599"/>
          </a:xfrm>
        </p:spPr>
        <p:txBody>
          <a:bodyPr>
            <a:normAutofit fontScale="90000"/>
          </a:bodyPr>
          <a:lstStyle/>
          <a:p>
            <a:pPr lvl="0"/>
            <a:r>
              <a:rPr lang="en-IN" b="1" dirty="0"/>
              <a:t>REFERENCES</a:t>
            </a:r>
            <a:endParaRPr lang="en-IN" dirty="0"/>
          </a:p>
        </p:txBody>
      </p:sp>
      <p:sp useBgFill="1">
        <p:nvSpPr>
          <p:cNvPr id="3" name="Content Placeholder 2">
            <a:extLst>
              <a:ext uri="{FF2B5EF4-FFF2-40B4-BE49-F238E27FC236}">
                <a16:creationId xmlns:a16="http://schemas.microsoft.com/office/drawing/2014/main" id="{A53AE1BB-47D0-49A2-8F47-679674933B97}"/>
              </a:ext>
            </a:extLst>
          </p:cNvPr>
          <p:cNvSpPr>
            <a:spLocks noGrp="1"/>
          </p:cNvSpPr>
          <p:nvPr>
            <p:ph idx="1"/>
          </p:nvPr>
        </p:nvSpPr>
        <p:spPr>
          <a:xfrm>
            <a:off x="838201" y="990600"/>
            <a:ext cx="7848599" cy="5009216"/>
          </a:xfrm>
        </p:spPr>
        <p:txBody>
          <a:bodyPr>
            <a:normAutofit fontScale="92500" lnSpcReduction="20000"/>
          </a:bodyPr>
          <a:lstStyle/>
          <a:p>
            <a:pPr marL="0" indent="0">
              <a:buNone/>
            </a:pPr>
            <a:r>
              <a:rPr lang="en-IN" dirty="0"/>
              <a:t> 1. A Pre-processing Algorithm for Faster Convex Hull Computation</a:t>
            </a:r>
          </a:p>
          <a:p>
            <a:pPr marL="0" indent="0">
              <a:buNone/>
            </a:pPr>
            <a:r>
              <a:rPr lang="en-IN" dirty="0"/>
              <a:t>     (L. </a:t>
            </a:r>
            <a:r>
              <a:rPr lang="en-IN" dirty="0" err="1"/>
              <a:t>Dolendro</a:t>
            </a:r>
            <a:r>
              <a:rPr lang="en-IN" dirty="0"/>
              <a:t> Singh1 , Prasenjit Das2 , </a:t>
            </a:r>
            <a:r>
              <a:rPr lang="en-IN" dirty="0" err="1"/>
              <a:t>Nirmalya</a:t>
            </a:r>
            <a:r>
              <a:rPr lang="en-IN" dirty="0"/>
              <a:t> Kar3)</a:t>
            </a:r>
          </a:p>
          <a:p>
            <a:pPr marL="0" indent="0">
              <a:buNone/>
            </a:pPr>
            <a:r>
              <a:rPr lang="en-IN" b="1" dirty="0"/>
              <a:t>    </a:t>
            </a:r>
            <a:r>
              <a:rPr lang="en-IN" b="1" u="sng" dirty="0">
                <a:hlinkClick r:id="rId2"/>
              </a:rPr>
              <a:t>https://ieeexplore.ieee.org/stamp/stamp.jsp?tp=&amp;arnumber=6832364</a:t>
            </a:r>
            <a:endParaRPr lang="en-IN" dirty="0"/>
          </a:p>
          <a:p>
            <a:pPr marL="0" lvl="0" indent="0">
              <a:buNone/>
            </a:pPr>
            <a:r>
              <a:rPr lang="en-IN" dirty="0"/>
              <a:t>Convex hull algorithm by </a:t>
            </a:r>
            <a:r>
              <a:rPr lang="en-IN" dirty="0" err="1"/>
              <a:t>wikipedia</a:t>
            </a:r>
            <a:r>
              <a:rPr lang="en-IN" dirty="0"/>
              <a:t>-https://en.wikipedia.org/wiki/</a:t>
            </a:r>
            <a:r>
              <a:rPr lang="en-IN" dirty="0" err="1"/>
              <a:t>Convex_hull_algorithms</a:t>
            </a:r>
            <a:endParaRPr lang="en-IN" dirty="0"/>
          </a:p>
          <a:p>
            <a:pPr marL="0" indent="0">
              <a:buNone/>
            </a:pPr>
            <a:r>
              <a:rPr lang="en-IN" dirty="0"/>
              <a:t>3.Codegolf-https://codegolf.stackexchange.com/questions/11035/find-the-convex-hull-of-a-set-of-2d-points</a:t>
            </a:r>
          </a:p>
          <a:p>
            <a:pPr marL="0" indent="0">
              <a:buNone/>
            </a:pPr>
            <a:r>
              <a:rPr lang="en-IN" dirty="0"/>
              <a:t>4.Stack exchange-</a:t>
            </a:r>
          </a:p>
          <a:p>
            <a:pPr marL="0" indent="0">
              <a:buNone/>
            </a:pPr>
            <a:r>
              <a:rPr lang="en-IN" dirty="0"/>
              <a:t>https://stackoverflow.com/questions/482278/test-case-data-for-convex-hull</a:t>
            </a:r>
          </a:p>
          <a:p>
            <a:pPr marL="0" indent="0">
              <a:buNone/>
            </a:pPr>
            <a:r>
              <a:rPr lang="en-IN" dirty="0"/>
              <a:t> </a:t>
            </a:r>
            <a:endParaRPr lang="en-US" dirty="0"/>
          </a:p>
        </p:txBody>
      </p:sp>
    </p:spTree>
    <p:extLst>
      <p:ext uri="{BB962C8B-B14F-4D97-AF65-F5344CB8AC3E}">
        <p14:creationId xmlns:p14="http://schemas.microsoft.com/office/powerpoint/2010/main" val="3441815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1704703" y="1236073"/>
            <a:ext cx="7269480" cy="715581"/>
          </a:xfrm>
          <a:prstGeom prst="rect">
            <a:avLst/>
          </a:prstGeom>
          <a:noFill/>
        </p:spPr>
        <p:txBody>
          <a:bodyPr wrap="square" rtlCol="0">
            <a:spAutoFit/>
          </a:bodyPr>
          <a:lstStyle/>
          <a:p>
            <a:r>
              <a:rPr lang="en-IN" sz="4050" dirty="0"/>
              <a:t>Definition</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090" y="3809457"/>
            <a:ext cx="5473444" cy="1903123"/>
          </a:xfrm>
          <a:prstGeom prst="rect">
            <a:avLst/>
          </a:prstGeom>
        </p:spPr>
      </p:pic>
      <p:sp>
        <p:nvSpPr>
          <p:cNvPr id="11" name="TextBox 10"/>
          <p:cNvSpPr txBox="1"/>
          <p:nvPr/>
        </p:nvSpPr>
        <p:spPr>
          <a:xfrm>
            <a:off x="1365068" y="2057400"/>
            <a:ext cx="7269480" cy="707886"/>
          </a:xfrm>
          <a:prstGeom prst="rect">
            <a:avLst/>
          </a:prstGeom>
          <a:noFill/>
        </p:spPr>
        <p:txBody>
          <a:bodyPr wrap="square" rtlCol="0">
            <a:spAutoFit/>
          </a:bodyPr>
          <a:lstStyle/>
          <a:p>
            <a:r>
              <a:rPr lang="en-US" sz="2000" dirty="0"/>
              <a:t>Given a set of points in the plane. the convex hull of the set is the smallest convex polygon that contains all the points of it.</a:t>
            </a:r>
            <a:endParaRPr lang="en-IN" sz="2000" dirty="0"/>
          </a:p>
        </p:txBody>
      </p:sp>
    </p:spTree>
    <p:extLst>
      <p:ext uri="{BB962C8B-B14F-4D97-AF65-F5344CB8AC3E}">
        <p14:creationId xmlns:p14="http://schemas.microsoft.com/office/powerpoint/2010/main" val="214467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B20F-D3E9-4D0D-A4D6-AD563BEC2815}"/>
              </a:ext>
            </a:extLst>
          </p:cNvPr>
          <p:cNvSpPr>
            <a:spLocks noGrp="1"/>
          </p:cNvSpPr>
          <p:nvPr>
            <p:ph type="title"/>
          </p:nvPr>
        </p:nvSpPr>
        <p:spPr/>
        <p:txBody>
          <a:bodyPr/>
          <a:lstStyle/>
          <a:p>
            <a:r>
              <a:rPr lang="en-US" dirty="0"/>
              <a:t>Application of the Convex Hull</a:t>
            </a:r>
            <a:endParaRPr lang="en-IN" dirty="0"/>
          </a:p>
        </p:txBody>
      </p:sp>
      <p:sp>
        <p:nvSpPr>
          <p:cNvPr id="3" name="Content Placeholder 2">
            <a:extLst>
              <a:ext uri="{FF2B5EF4-FFF2-40B4-BE49-F238E27FC236}">
                <a16:creationId xmlns:a16="http://schemas.microsoft.com/office/drawing/2014/main" id="{45F36644-88E2-4B59-91FA-D668D8F774D8}"/>
              </a:ext>
            </a:extLst>
          </p:cNvPr>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lnSpcReduction="10000"/>
          </a:bodyPr>
          <a:lstStyle/>
          <a:p>
            <a:r>
              <a:rPr lang="en-US" dirty="0"/>
              <a:t>Linear Programming –Simplex Method</a:t>
            </a:r>
          </a:p>
          <a:p>
            <a:r>
              <a:rPr lang="en-US" dirty="0"/>
              <a:t>visual pattern matching  (e.g. detecting car license plates)</a:t>
            </a:r>
          </a:p>
          <a:p>
            <a:r>
              <a:rPr lang="en-IN" dirty="0"/>
              <a:t>Onion Peeling</a:t>
            </a:r>
          </a:p>
          <a:p>
            <a:r>
              <a:rPr lang="en-IN" dirty="0"/>
              <a:t>Geographical Information Systems (GIS)  </a:t>
            </a:r>
            <a:r>
              <a:rPr lang="en-US" dirty="0"/>
              <a:t>(e.g. computing accessibility maps)</a:t>
            </a:r>
          </a:p>
          <a:p>
            <a:r>
              <a:rPr lang="en-IN" dirty="0"/>
              <a:t>Geometry (e.g. diameter computation)</a:t>
            </a:r>
          </a:p>
          <a:p>
            <a:r>
              <a:rPr lang="en-US" dirty="0"/>
              <a:t>Path finding (e.g. embedded AI of Mars mission rovers)</a:t>
            </a:r>
            <a:endParaRPr lang="en-IN" dirty="0"/>
          </a:p>
        </p:txBody>
      </p:sp>
    </p:spTree>
    <p:extLst>
      <p:ext uri="{BB962C8B-B14F-4D97-AF65-F5344CB8AC3E}">
        <p14:creationId xmlns:p14="http://schemas.microsoft.com/office/powerpoint/2010/main" val="2782307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C655-F511-4309-BDD3-48D1D0F9D2EF}"/>
              </a:ext>
            </a:extLst>
          </p:cNvPr>
          <p:cNvSpPr>
            <a:spLocks noGrp="1"/>
          </p:cNvSpPr>
          <p:nvPr>
            <p:ph type="title"/>
          </p:nvPr>
        </p:nvSpPr>
        <p:spPr/>
        <p:txBody>
          <a:bodyPr/>
          <a:lstStyle/>
          <a:p>
            <a:r>
              <a:rPr lang="en-US" dirty="0"/>
              <a:t>Classical Algorithms</a:t>
            </a:r>
            <a:endParaRPr lang="en-IN" dirty="0"/>
          </a:p>
        </p:txBody>
      </p:sp>
      <p:sp useBgFill="1">
        <p:nvSpPr>
          <p:cNvPr id="3" name="Content Placeholder 2">
            <a:extLst>
              <a:ext uri="{FF2B5EF4-FFF2-40B4-BE49-F238E27FC236}">
                <a16:creationId xmlns:a16="http://schemas.microsoft.com/office/drawing/2014/main" id="{A53AE1BB-47D0-49A2-8F47-679674933B97}"/>
              </a:ext>
            </a:extLst>
          </p:cNvPr>
          <p:cNvSpPr>
            <a:spLocks noGrp="1"/>
          </p:cNvSpPr>
          <p:nvPr>
            <p:ph idx="1"/>
          </p:nvPr>
        </p:nvSpPr>
        <p:spPr/>
        <p:txBody>
          <a:bodyPr>
            <a:normAutofit fontScale="47500" lnSpcReduction="20000"/>
          </a:bodyPr>
          <a:lstStyle/>
          <a:p>
            <a:r>
              <a:rPr lang="en-IN" dirty="0"/>
              <a:t>Jarvis’s Algorithm or Wrapping</a:t>
            </a:r>
          </a:p>
          <a:p>
            <a:r>
              <a:rPr lang="en-US" dirty="0"/>
              <a:t>The idea of Jarvis’s Algorithm is simple, we start from the leftmost point (or point with minimum x coordinate value) and we keep wrapping points in counterclockwise direction. </a:t>
            </a:r>
          </a:p>
          <a:p>
            <a:r>
              <a:rPr lang="en-US" dirty="0"/>
              <a:t>Worst case time complexity of Jarvis’s Algorithm is O(n^2).</a:t>
            </a:r>
            <a:endParaRPr lang="en-IN" dirty="0"/>
          </a:p>
          <a:p>
            <a:pPr lvl="0"/>
            <a:r>
              <a:rPr lang="en-IN" dirty="0"/>
              <a:t>Gift Wrapping aka Jarvis march — O(</a:t>
            </a:r>
            <a:r>
              <a:rPr lang="en-IN" dirty="0" err="1"/>
              <a:t>nh</a:t>
            </a:r>
            <a:r>
              <a:rPr lang="en-IN" dirty="0"/>
              <a:t>) </a:t>
            </a:r>
            <a:br>
              <a:rPr lang="en-IN" dirty="0"/>
            </a:br>
            <a:r>
              <a:rPr lang="en-IN" dirty="0"/>
              <a:t>One of the simplest (although not the most time efficient in the worst case) planar algorithms. Created independently by Chand &amp; </a:t>
            </a:r>
            <a:r>
              <a:rPr lang="en-IN" dirty="0" err="1"/>
              <a:t>Kapur</a:t>
            </a:r>
            <a:r>
              <a:rPr lang="en-IN" dirty="0"/>
              <a:t> in 1970 and R. A. Jarvis in 1973. It has  O(</a:t>
            </a:r>
            <a:r>
              <a:rPr lang="en-IN" dirty="0" err="1"/>
              <a:t>nh</a:t>
            </a:r>
            <a:r>
              <a:rPr lang="en-IN" dirty="0"/>
              <a:t>)  time complexity, where n is the number of points in the set, and h is the number of points in the hull. In the worst case the complexity is Q(n2).</a:t>
            </a:r>
          </a:p>
          <a:p>
            <a:pPr lvl="0"/>
            <a:r>
              <a:rPr lang="en-IN" dirty="0"/>
              <a:t>Graham Scan — O(n log n) </a:t>
            </a:r>
            <a:br>
              <a:rPr lang="en-IN" dirty="0"/>
            </a:br>
            <a:r>
              <a:rPr lang="en-IN" dirty="0"/>
              <a:t>A slightly more sophisticated, but much more efficient algorithm, published by  Ronald Graham in 1972. If the points are already sorted by one of the coordinates or by the angle to a fixed vector, then the algorithm takes O(n) time.</a:t>
            </a:r>
          </a:p>
          <a:p>
            <a:pPr lvl="0"/>
            <a:r>
              <a:rPr lang="en-IN" dirty="0" err="1"/>
              <a:t>Quickhull</a:t>
            </a:r>
            <a:r>
              <a:rPr lang="en-IN" dirty="0"/>
              <a:t> </a:t>
            </a:r>
            <a:br>
              <a:rPr lang="en-IN" dirty="0"/>
            </a:br>
            <a:r>
              <a:rPr lang="en-IN" dirty="0"/>
              <a:t>Created independently in 1977 by W. Eddy and in 1978 by A. </a:t>
            </a:r>
            <a:r>
              <a:rPr lang="en-IN" dirty="0" err="1"/>
              <a:t>Bykat</a:t>
            </a:r>
            <a:r>
              <a:rPr lang="en-IN" dirty="0"/>
              <a:t>. Just like the quicksort algorithm, it has the expected time complexity of O(n log n), but may degenerate to O(n2) in the worst case.</a:t>
            </a:r>
          </a:p>
          <a:p>
            <a:pPr lvl="0"/>
            <a:r>
              <a:rPr lang="en-IN" dirty="0"/>
              <a:t>Divide and Conquer — O(n log n) </a:t>
            </a:r>
            <a:br>
              <a:rPr lang="en-IN" dirty="0"/>
            </a:br>
            <a:r>
              <a:rPr lang="en-IN" dirty="0"/>
              <a:t>Another O(n log n) algorithm, published in 1977 by </a:t>
            </a:r>
            <a:r>
              <a:rPr lang="en-IN" dirty="0" err="1"/>
              <a:t>Preparata</a:t>
            </a:r>
            <a:r>
              <a:rPr lang="en-IN" dirty="0"/>
              <a:t> and Hong. This algorithm is also applicable to the three dimensional case.</a:t>
            </a:r>
          </a:p>
          <a:p>
            <a:endParaRPr lang="en-US" dirty="0"/>
          </a:p>
        </p:txBody>
      </p:sp>
    </p:spTree>
    <p:extLst>
      <p:ext uri="{BB962C8B-B14F-4D97-AF65-F5344CB8AC3E}">
        <p14:creationId xmlns:p14="http://schemas.microsoft.com/office/powerpoint/2010/main" val="3519307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C655-F511-4309-BDD3-48D1D0F9D2EF}"/>
              </a:ext>
            </a:extLst>
          </p:cNvPr>
          <p:cNvSpPr>
            <a:spLocks noGrp="1"/>
          </p:cNvSpPr>
          <p:nvPr>
            <p:ph type="title"/>
          </p:nvPr>
        </p:nvSpPr>
        <p:spPr/>
        <p:txBody>
          <a:bodyPr/>
          <a:lstStyle/>
          <a:p>
            <a:r>
              <a:rPr lang="en-IN" dirty="0"/>
              <a:t>Propose Algorithm</a:t>
            </a:r>
          </a:p>
        </p:txBody>
      </p:sp>
      <p:sp useBgFill="1">
        <p:nvSpPr>
          <p:cNvPr id="3" name="Content Placeholder 2">
            <a:extLst>
              <a:ext uri="{FF2B5EF4-FFF2-40B4-BE49-F238E27FC236}">
                <a16:creationId xmlns:a16="http://schemas.microsoft.com/office/drawing/2014/main" id="{A53AE1BB-47D0-49A2-8F47-679674933B97}"/>
              </a:ext>
            </a:extLst>
          </p:cNvPr>
          <p:cNvSpPr>
            <a:spLocks noGrp="1"/>
          </p:cNvSpPr>
          <p:nvPr>
            <p:ph idx="1"/>
          </p:nvPr>
        </p:nvSpPr>
        <p:spPr/>
        <p:txBody>
          <a:bodyPr>
            <a:normAutofit/>
          </a:bodyPr>
          <a:lstStyle/>
          <a:p>
            <a:pPr lvl="0"/>
            <a:r>
              <a:rPr lang="en-IN" b="1" dirty="0"/>
              <a:t>The Main Idea and Selection of the Points of Interest</a:t>
            </a:r>
            <a:endParaRPr lang="en-IN" dirty="0"/>
          </a:p>
          <a:p>
            <a:pPr marL="0" indent="0">
              <a:buNone/>
            </a:pPr>
            <a:r>
              <a:rPr lang="en-IN" dirty="0"/>
              <a:t> This algorithm is based on the fact that in a given set of randomly scattered points only the points to the exterior of the region covered by the point set, participate in constructing the convex hull. Rests of the interior points are not of any importance. So we try to obtain the exterior points near the boundary and check whether they are proper candidates for being convex hull points.</a:t>
            </a:r>
          </a:p>
          <a:p>
            <a:endParaRPr lang="en-US" dirty="0"/>
          </a:p>
        </p:txBody>
      </p:sp>
    </p:spTree>
    <p:extLst>
      <p:ext uri="{BB962C8B-B14F-4D97-AF65-F5344CB8AC3E}">
        <p14:creationId xmlns:p14="http://schemas.microsoft.com/office/powerpoint/2010/main" val="279794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C655-F511-4309-BDD3-48D1D0F9D2EF}"/>
              </a:ext>
            </a:extLst>
          </p:cNvPr>
          <p:cNvSpPr>
            <a:spLocks noGrp="1"/>
          </p:cNvSpPr>
          <p:nvPr>
            <p:ph type="title"/>
          </p:nvPr>
        </p:nvSpPr>
        <p:spPr>
          <a:xfrm>
            <a:off x="982133" y="457201"/>
            <a:ext cx="7704667" cy="990599"/>
          </a:xfrm>
        </p:spPr>
        <p:txBody>
          <a:bodyPr/>
          <a:lstStyle/>
          <a:p>
            <a:r>
              <a:rPr lang="en-IN" dirty="0"/>
              <a:t>Propose Algorithm</a:t>
            </a:r>
          </a:p>
        </p:txBody>
      </p:sp>
      <p:sp useBgFill="1">
        <p:nvSpPr>
          <p:cNvPr id="3" name="Content Placeholder 2">
            <a:extLst>
              <a:ext uri="{FF2B5EF4-FFF2-40B4-BE49-F238E27FC236}">
                <a16:creationId xmlns:a16="http://schemas.microsoft.com/office/drawing/2014/main" id="{A53AE1BB-47D0-49A2-8F47-679674933B97}"/>
              </a:ext>
            </a:extLst>
          </p:cNvPr>
          <p:cNvSpPr>
            <a:spLocks noGrp="1"/>
          </p:cNvSpPr>
          <p:nvPr>
            <p:ph idx="1"/>
          </p:nvPr>
        </p:nvSpPr>
        <p:spPr/>
        <p:txBody>
          <a:bodyPr>
            <a:normAutofit/>
          </a:bodyPr>
          <a:lstStyle/>
          <a:p>
            <a:r>
              <a:rPr lang="en-IN" dirty="0"/>
              <a:t>For this purpose we divide the point set into four rectangular region or p-</a:t>
            </a:r>
            <a:r>
              <a:rPr lang="en-IN" dirty="0" err="1"/>
              <a:t>Rects</a:t>
            </a:r>
            <a:r>
              <a:rPr lang="en-IN" dirty="0"/>
              <a:t> (see Figure 1). The four </a:t>
            </a:r>
            <a:r>
              <a:rPr lang="en-IN" dirty="0" err="1"/>
              <a:t>pRects</a:t>
            </a:r>
            <a:r>
              <a:rPr lang="en-IN" dirty="0"/>
              <a:t> are called Bottom-Left (BL), Bottom-Right (BR), Top-Left (TL) and Top-Right (TR). The points inside the p-</a:t>
            </a:r>
            <a:r>
              <a:rPr lang="en-IN" dirty="0" err="1"/>
              <a:t>Rects</a:t>
            </a:r>
            <a:r>
              <a:rPr lang="en-IN" dirty="0"/>
              <a:t> are called points of interest. Each of the four </a:t>
            </a:r>
            <a:r>
              <a:rPr lang="en-IN" dirty="0" err="1"/>
              <a:t>pRects</a:t>
            </a:r>
            <a:r>
              <a:rPr lang="en-IN" dirty="0"/>
              <a:t> is constructed by two corner points which have extreme x/y coordinates chosen as explained next.</a:t>
            </a:r>
          </a:p>
          <a:p>
            <a:endParaRPr lang="en-US" dirty="0"/>
          </a:p>
        </p:txBody>
      </p:sp>
    </p:spTree>
    <p:extLst>
      <p:ext uri="{BB962C8B-B14F-4D97-AF65-F5344CB8AC3E}">
        <p14:creationId xmlns:p14="http://schemas.microsoft.com/office/powerpoint/2010/main" val="2347100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EFCAE61-E4D4-4915-ACFB-12101805AFC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894508"/>
            <a:ext cx="5680551" cy="3750151"/>
          </a:xfrm>
          <a:prstGeom prst="rect">
            <a:avLst/>
          </a:prstGeom>
          <a:noFill/>
          <a:ln>
            <a:noFill/>
          </a:ln>
        </p:spPr>
      </p:pic>
      <p:sp>
        <p:nvSpPr>
          <p:cNvPr id="5" name="Title 1">
            <a:extLst>
              <a:ext uri="{FF2B5EF4-FFF2-40B4-BE49-F238E27FC236}">
                <a16:creationId xmlns:a16="http://schemas.microsoft.com/office/drawing/2014/main" id="{65303FC1-2B5B-44D0-AC71-10AA09DBA498}"/>
              </a:ext>
            </a:extLst>
          </p:cNvPr>
          <p:cNvSpPr>
            <a:spLocks noGrp="1"/>
          </p:cNvSpPr>
          <p:nvPr>
            <p:ph type="title"/>
          </p:nvPr>
        </p:nvSpPr>
        <p:spPr>
          <a:xfrm>
            <a:off x="1066800" y="132508"/>
            <a:ext cx="7704137" cy="762000"/>
          </a:xfrm>
        </p:spPr>
        <p:txBody>
          <a:bodyPr/>
          <a:lstStyle/>
          <a:p>
            <a:r>
              <a:rPr lang="en-IN" dirty="0"/>
              <a:t>Propose Algorithm</a:t>
            </a:r>
          </a:p>
        </p:txBody>
      </p:sp>
      <p:sp>
        <p:nvSpPr>
          <p:cNvPr id="6" name="Rectangle 5">
            <a:extLst>
              <a:ext uri="{FF2B5EF4-FFF2-40B4-BE49-F238E27FC236}">
                <a16:creationId xmlns:a16="http://schemas.microsoft.com/office/drawing/2014/main" id="{D45AE65E-AA5A-4631-8A98-2642288A39D2}"/>
              </a:ext>
            </a:extLst>
          </p:cNvPr>
          <p:cNvSpPr/>
          <p:nvPr/>
        </p:nvSpPr>
        <p:spPr>
          <a:xfrm>
            <a:off x="4419600" y="5479353"/>
            <a:ext cx="4495800" cy="968278"/>
          </a:xfrm>
          <a:prstGeom prst="rect">
            <a:avLst/>
          </a:prstGeom>
        </p:spPr>
        <p:txBody>
          <a:bodyPr wrap="square">
            <a:spAutoFit/>
          </a:bodyPr>
          <a:lstStyle/>
          <a:p>
            <a:pPr marL="228600">
              <a:lnSpc>
                <a:spcPct val="107000"/>
              </a:lnSpc>
              <a:spcAft>
                <a:spcPts val="0"/>
              </a:spcAft>
            </a:pPr>
            <a:r>
              <a:rPr lang="en-IN" dirty="0">
                <a:latin typeface="Calibri" panose="020F0502020204030204" pitchFamily="34" charset="0"/>
                <a:ea typeface="Times New Roman" panose="02020603050405020304" pitchFamily="18" charset="0"/>
                <a:cs typeface="Mangal" panose="02040503050203030202" pitchFamily="18" charset="0"/>
              </a:rPr>
              <a:t>Four regions (p-</a:t>
            </a:r>
            <a:r>
              <a:rPr lang="en-IN" dirty="0" err="1">
                <a:latin typeface="Calibri" panose="020F0502020204030204" pitchFamily="34" charset="0"/>
                <a:ea typeface="Times New Roman" panose="02020603050405020304" pitchFamily="18" charset="0"/>
                <a:cs typeface="Mangal" panose="02040503050203030202" pitchFamily="18" charset="0"/>
              </a:rPr>
              <a:t>Rect</a:t>
            </a:r>
            <a:r>
              <a:rPr lang="en-IN" dirty="0">
                <a:latin typeface="Calibri" panose="020F0502020204030204" pitchFamily="34" charset="0"/>
                <a:ea typeface="Times New Roman" panose="02020603050405020304" pitchFamily="18" charset="0"/>
                <a:cs typeface="Mangal" panose="02040503050203030202" pitchFamily="18" charset="0"/>
              </a:rPr>
              <a:t>) with the points of interest constructed by their two corner points</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792422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C655-F511-4309-BDD3-48D1D0F9D2EF}"/>
              </a:ext>
            </a:extLst>
          </p:cNvPr>
          <p:cNvSpPr>
            <a:spLocks noGrp="1"/>
          </p:cNvSpPr>
          <p:nvPr>
            <p:ph type="title"/>
          </p:nvPr>
        </p:nvSpPr>
        <p:spPr>
          <a:xfrm>
            <a:off x="841248" y="248585"/>
            <a:ext cx="7848600" cy="609599"/>
          </a:xfrm>
        </p:spPr>
        <p:txBody>
          <a:bodyPr>
            <a:normAutofit fontScale="90000"/>
          </a:bodyPr>
          <a:lstStyle/>
          <a:p>
            <a:r>
              <a:rPr lang="en-IN" dirty="0"/>
              <a:t>Processing Left-most</a:t>
            </a:r>
          </a:p>
        </p:txBody>
      </p:sp>
      <p:sp useBgFill="1">
        <p:nvSpPr>
          <p:cNvPr id="3" name="Content Placeholder 2">
            <a:extLst>
              <a:ext uri="{FF2B5EF4-FFF2-40B4-BE49-F238E27FC236}">
                <a16:creationId xmlns:a16="http://schemas.microsoft.com/office/drawing/2014/main" id="{A53AE1BB-47D0-49A2-8F47-679674933B97}"/>
              </a:ext>
            </a:extLst>
          </p:cNvPr>
          <p:cNvSpPr>
            <a:spLocks noGrp="1"/>
          </p:cNvSpPr>
          <p:nvPr>
            <p:ph idx="1"/>
          </p:nvPr>
        </p:nvSpPr>
        <p:spPr>
          <a:xfrm>
            <a:off x="838201" y="990600"/>
            <a:ext cx="7848599" cy="5009216"/>
          </a:xfrm>
        </p:spPr>
        <p:txBody>
          <a:bodyPr>
            <a:normAutofit/>
          </a:bodyPr>
          <a:lstStyle/>
          <a:p>
            <a:r>
              <a:rPr lang="en-IN" dirty="0"/>
              <a:t>The points in Bottom-Left (BL) region are bounded by a </a:t>
            </a:r>
            <a:r>
              <a:rPr lang="en-IN" dirty="0" err="1"/>
              <a:t>pRect</a:t>
            </a:r>
            <a:r>
              <a:rPr lang="en-IN" dirty="0"/>
              <a:t> whose two opposite corner points</a:t>
            </a:r>
          </a:p>
          <a:p>
            <a:r>
              <a:rPr lang="en-IN" dirty="0"/>
              <a:t>are </a:t>
            </a:r>
            <a:r>
              <a:rPr lang="en-IN" dirty="0" err="1"/>
              <a:t>PBL_Xmin</a:t>
            </a:r>
            <a:r>
              <a:rPr lang="en-IN" dirty="0"/>
              <a:t> and </a:t>
            </a:r>
            <a:r>
              <a:rPr lang="en-IN" dirty="0" err="1"/>
              <a:t>PBL_Ymin</a:t>
            </a:r>
            <a:r>
              <a:rPr lang="en-IN" dirty="0"/>
              <a:t>, where</a:t>
            </a:r>
          </a:p>
          <a:p>
            <a:r>
              <a:rPr lang="en-IN" dirty="0" err="1"/>
              <a:t>PBL_Xmin</a:t>
            </a:r>
            <a:r>
              <a:rPr lang="en-IN" dirty="0"/>
              <a:t> is the point with minimum x-coordinate. </a:t>
            </a:r>
          </a:p>
          <a:p>
            <a:r>
              <a:rPr lang="en-IN" dirty="0" err="1"/>
              <a:t>PBL_Ymin</a:t>
            </a:r>
            <a:r>
              <a:rPr lang="en-IN" dirty="0"/>
              <a:t> is the point with minimum y-coordinate.</a:t>
            </a:r>
          </a:p>
          <a:p>
            <a:r>
              <a:rPr lang="en-IN" dirty="0"/>
              <a:t>If number of points having minimum x-coordinate is greater than 1 then, for Bottom-Left p-</a:t>
            </a:r>
            <a:r>
              <a:rPr lang="en-IN" dirty="0" err="1"/>
              <a:t>Rect</a:t>
            </a:r>
            <a:r>
              <a:rPr lang="en-IN" dirty="0"/>
              <a:t> we take the point with minimum y-coordinate and make it </a:t>
            </a:r>
            <a:r>
              <a:rPr lang="en-IN" dirty="0" err="1"/>
              <a:t>PBL_Xmin</a:t>
            </a:r>
            <a:r>
              <a:rPr lang="en-IN" dirty="0"/>
              <a:t>. While for Top-Left p-</a:t>
            </a:r>
            <a:r>
              <a:rPr lang="en-IN" dirty="0" err="1"/>
              <a:t>Rect</a:t>
            </a:r>
            <a:r>
              <a:rPr lang="en-IN" dirty="0"/>
              <a:t> we take the point with maximum y-coordinate and make it </a:t>
            </a:r>
            <a:r>
              <a:rPr lang="en-IN" dirty="0" err="1"/>
              <a:t>PTL_Xmin</a:t>
            </a:r>
            <a:r>
              <a:rPr lang="en-IN" dirty="0"/>
              <a:t>.</a:t>
            </a:r>
          </a:p>
          <a:p>
            <a:endParaRPr lang="en-US" dirty="0"/>
          </a:p>
        </p:txBody>
      </p:sp>
    </p:spTree>
    <p:extLst>
      <p:ext uri="{BB962C8B-B14F-4D97-AF65-F5344CB8AC3E}">
        <p14:creationId xmlns:p14="http://schemas.microsoft.com/office/powerpoint/2010/main" val="833264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C655-F511-4309-BDD3-48D1D0F9D2EF}"/>
              </a:ext>
            </a:extLst>
          </p:cNvPr>
          <p:cNvSpPr>
            <a:spLocks noGrp="1"/>
          </p:cNvSpPr>
          <p:nvPr>
            <p:ph type="title"/>
          </p:nvPr>
        </p:nvSpPr>
        <p:spPr>
          <a:xfrm>
            <a:off x="649224" y="381000"/>
            <a:ext cx="7845552" cy="894415"/>
          </a:xfrm>
        </p:spPr>
        <p:txBody>
          <a:bodyPr>
            <a:normAutofit fontScale="90000"/>
          </a:bodyPr>
          <a:lstStyle/>
          <a:p>
            <a:r>
              <a:rPr lang="en-IN" dirty="0"/>
              <a:t>Processing Left-most-</a:t>
            </a:r>
            <a:r>
              <a:rPr lang="en-IN" b="1" dirty="0"/>
              <a:t>Processing the Points of Interest</a:t>
            </a:r>
            <a:endParaRPr lang="en-IN" dirty="0"/>
          </a:p>
        </p:txBody>
      </p:sp>
      <p:sp useBgFill="1">
        <p:nvSpPr>
          <p:cNvPr id="3" name="Content Placeholder 2">
            <a:extLst>
              <a:ext uri="{FF2B5EF4-FFF2-40B4-BE49-F238E27FC236}">
                <a16:creationId xmlns:a16="http://schemas.microsoft.com/office/drawing/2014/main" id="{A53AE1BB-47D0-49A2-8F47-679674933B97}"/>
              </a:ext>
            </a:extLst>
          </p:cNvPr>
          <p:cNvSpPr>
            <a:spLocks noGrp="1"/>
          </p:cNvSpPr>
          <p:nvPr>
            <p:ph idx="1"/>
          </p:nvPr>
        </p:nvSpPr>
        <p:spPr>
          <a:xfrm>
            <a:off x="533400" y="1873168"/>
            <a:ext cx="7848599" cy="5009216"/>
          </a:xfrm>
        </p:spPr>
        <p:txBody>
          <a:bodyPr>
            <a:normAutofit/>
          </a:bodyPr>
          <a:lstStyle/>
          <a:p>
            <a:r>
              <a:rPr lang="en-IN" dirty="0"/>
              <a:t>For this section the points of interest is the set of points {p1, p2, p3 ...} where each pi = (xi, </a:t>
            </a:r>
            <a:r>
              <a:rPr lang="en-IN" dirty="0" err="1"/>
              <a:t>yi</a:t>
            </a:r>
            <a:r>
              <a:rPr lang="en-IN" dirty="0"/>
              <a:t>) such that</a:t>
            </a:r>
          </a:p>
          <a:p>
            <a:r>
              <a:rPr lang="en-IN" dirty="0" err="1"/>
              <a:t>PBL_Xmin.x</a:t>
            </a:r>
            <a:r>
              <a:rPr lang="en-IN" dirty="0"/>
              <a:t> &lt; xi &lt; </a:t>
            </a:r>
            <a:r>
              <a:rPr lang="en-IN" dirty="0" err="1"/>
              <a:t>PBL_Ymin.x</a:t>
            </a:r>
            <a:endParaRPr lang="en-IN" dirty="0"/>
          </a:p>
          <a:p>
            <a:r>
              <a:rPr lang="en-IN" dirty="0"/>
              <a:t> </a:t>
            </a:r>
          </a:p>
          <a:p>
            <a:r>
              <a:rPr lang="en-IN" dirty="0" err="1"/>
              <a:t>PBL_Ymin.y</a:t>
            </a:r>
            <a:r>
              <a:rPr lang="en-IN" dirty="0"/>
              <a:t> &lt; </a:t>
            </a:r>
            <a:r>
              <a:rPr lang="en-IN" dirty="0" err="1"/>
              <a:t>yi</a:t>
            </a:r>
            <a:r>
              <a:rPr lang="en-IN" dirty="0"/>
              <a:t> &lt; </a:t>
            </a:r>
            <a:r>
              <a:rPr lang="en-IN" dirty="0" err="1"/>
              <a:t>PBL_Xmin.y</a:t>
            </a:r>
            <a:r>
              <a:rPr lang="en-IN" dirty="0"/>
              <a:t> </a:t>
            </a:r>
          </a:p>
          <a:p>
            <a:r>
              <a:rPr lang="en-IN" dirty="0"/>
              <a:t>Out of this set find out </a:t>
            </a:r>
            <a:r>
              <a:rPr lang="en-IN" dirty="0" err="1"/>
              <a:t>PƍBL_Xmin</a:t>
            </a:r>
            <a:r>
              <a:rPr lang="en-IN" dirty="0"/>
              <a:t> and </a:t>
            </a:r>
            <a:r>
              <a:rPr lang="en-IN" dirty="0" err="1"/>
              <a:t>PƍBL_Ymin</a:t>
            </a:r>
            <a:r>
              <a:rPr lang="en-IN" dirty="0"/>
              <a:t> the same way we found </a:t>
            </a:r>
            <a:r>
              <a:rPr lang="en-IN" dirty="0" err="1"/>
              <a:t>PBL_Xmin</a:t>
            </a:r>
            <a:r>
              <a:rPr lang="en-IN" dirty="0"/>
              <a:t> and </a:t>
            </a:r>
            <a:r>
              <a:rPr lang="en-IN" dirty="0" err="1"/>
              <a:t>PBL_Ymin</a:t>
            </a:r>
            <a:r>
              <a:rPr lang="en-IN" dirty="0"/>
              <a:t> for the outer </a:t>
            </a:r>
            <a:r>
              <a:rPr lang="en-IN" dirty="0" err="1"/>
              <a:t>BottomLeft</a:t>
            </a:r>
            <a:r>
              <a:rPr lang="en-IN" dirty="0"/>
              <a:t> p-Rect. Further processing depends upon the following 3 cases.</a:t>
            </a:r>
          </a:p>
          <a:p>
            <a:endParaRPr lang="en-US" dirty="0"/>
          </a:p>
        </p:txBody>
      </p:sp>
    </p:spTree>
    <p:extLst>
      <p:ext uri="{BB962C8B-B14F-4D97-AF65-F5344CB8AC3E}">
        <p14:creationId xmlns:p14="http://schemas.microsoft.com/office/powerpoint/2010/main" val="2589164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0</TotalTime>
  <Words>1086</Words>
  <Application>Microsoft Office PowerPoint</Application>
  <PresentationFormat>On-screen Show (4:3)</PresentationFormat>
  <Paragraphs>133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Corbel</vt:lpstr>
      <vt:lpstr>Parallax</vt:lpstr>
      <vt:lpstr> CONVEX HULL</vt:lpstr>
      <vt:lpstr>PowerPoint Presentation</vt:lpstr>
      <vt:lpstr>Application of the Convex Hull</vt:lpstr>
      <vt:lpstr>Classical Algorithms</vt:lpstr>
      <vt:lpstr>Propose Algorithm</vt:lpstr>
      <vt:lpstr>Propose Algorithm</vt:lpstr>
      <vt:lpstr>Propose Algorithm</vt:lpstr>
      <vt:lpstr>Processing Left-most</vt:lpstr>
      <vt:lpstr>Processing Left-most-Processing the Points of Interest</vt:lpstr>
      <vt:lpstr>Processing Left-most-Processing the Points of Interest</vt:lpstr>
      <vt:lpstr>Processing Left-most-Processing the Points of Interest</vt:lpstr>
      <vt:lpstr>PowerPoint Presentation</vt:lpstr>
      <vt:lpstr>PowerPoint Presentation</vt:lpstr>
      <vt:lpstr>RESULT</vt:lpstr>
      <vt:lpstr>Comparison in time taken</vt:lpstr>
      <vt:lpstr>PowerPoint Presentation</vt:lpstr>
      <vt:lpstr>Conclusion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HAPPY ASHISH</dc:creator>
  <cp:lastModifiedBy>Aditya Kumar</cp:lastModifiedBy>
  <cp:revision>15</cp:revision>
  <dcterms:created xsi:type="dcterms:W3CDTF">2006-08-16T00:00:00Z</dcterms:created>
  <dcterms:modified xsi:type="dcterms:W3CDTF">2019-04-20T06:39:29Z</dcterms:modified>
</cp:coreProperties>
</file>