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43000"/>
            <a:ext cx="8610600" cy="1077218"/>
          </a:xfrm>
          <a:prstGeom prst="rect">
            <a:avLst/>
          </a:prstGeom>
        </p:spPr>
        <p:txBody>
          <a:bodyPr wrap="square">
            <a:spAutoFit/>
            <a:scene3d>
              <a:camera prst="perspectiveLeft"/>
              <a:lightRig rig="threePt" dir="t"/>
            </a:scene3d>
          </a:bodyPr>
          <a:lstStyle/>
          <a:p>
            <a:pPr algn="ctr"/>
            <a:r>
              <a:rPr lang="en-US" sz="3200" dirty="0" smtClean="0">
                <a:ln>
                  <a:solidFill>
                    <a:srgbClr val="7030A0"/>
                  </a:solidFill>
                </a:ln>
                <a:solidFill>
                  <a:schemeClr val="tx1">
                    <a:lumMod val="95000"/>
                    <a:lumOff val="5000"/>
                  </a:schemeClr>
                </a:solidFill>
                <a:effectLst>
                  <a:glow rad="228600">
                    <a:schemeClr val="accent6">
                      <a:satMod val="175000"/>
                      <a:alpha val="40000"/>
                    </a:schemeClr>
                  </a:glow>
                  <a:reflection blurRad="6350" stA="60000" endA="900" endPos="60000" dist="60007" dir="5400000" sy="-100000" algn="bl" rotWithShape="0"/>
                </a:effectLst>
                <a:latin typeface="Eras Bold ITC" pitchFamily="34" charset="0"/>
              </a:rPr>
              <a:t>WELCOME  TO </a:t>
            </a:r>
            <a:endParaRPr lang="en-US" sz="3200" dirty="0" smtClean="0">
              <a:ln>
                <a:solidFill>
                  <a:srgbClr val="7030A0"/>
                </a:solidFill>
              </a:ln>
              <a:solidFill>
                <a:schemeClr val="tx1">
                  <a:lumMod val="95000"/>
                  <a:lumOff val="5000"/>
                </a:schemeClr>
              </a:solidFill>
              <a:effectLst>
                <a:glow rad="228600">
                  <a:schemeClr val="accent6">
                    <a:satMod val="175000"/>
                    <a:alpha val="40000"/>
                  </a:schemeClr>
                </a:glow>
                <a:reflection blurRad="6350" stA="60000" endA="900" endPos="60000" dist="60007" dir="5400000" sy="-100000" algn="bl" rotWithShape="0"/>
              </a:effectLst>
              <a:latin typeface="Eras Bold ITC" pitchFamily="34" charset="0"/>
            </a:endParaRPr>
          </a:p>
          <a:p>
            <a:pPr algn="ctr"/>
            <a:r>
              <a:rPr lang="en-US" sz="3200" dirty="0" smtClean="0">
                <a:ln>
                  <a:solidFill>
                    <a:srgbClr val="7030A0"/>
                  </a:solidFill>
                </a:ln>
                <a:solidFill>
                  <a:schemeClr val="tx1">
                    <a:lumMod val="95000"/>
                    <a:lumOff val="5000"/>
                  </a:schemeClr>
                </a:solidFill>
                <a:effectLst>
                  <a:glow rad="228600">
                    <a:schemeClr val="accent6">
                      <a:satMod val="175000"/>
                      <a:alpha val="40000"/>
                    </a:schemeClr>
                  </a:glow>
                  <a:reflection blurRad="6350" stA="60000" endA="900" endPos="60000" dist="60007" dir="5400000" sy="-100000" algn="bl" rotWithShape="0"/>
                </a:effectLst>
                <a:latin typeface="Eras Bold ITC" pitchFamily="34" charset="0"/>
              </a:rPr>
              <a:t>SMART MARKET PRICE FORECASTER </a:t>
            </a:r>
            <a:endParaRPr lang="en-US" sz="3200" dirty="0">
              <a:ln>
                <a:solidFill>
                  <a:srgbClr val="7030A0"/>
                </a:solidFill>
              </a:ln>
              <a:solidFill>
                <a:schemeClr val="tx1">
                  <a:lumMod val="95000"/>
                  <a:lumOff val="5000"/>
                </a:schemeClr>
              </a:solidFill>
              <a:effectLst>
                <a:glow rad="228600">
                  <a:schemeClr val="accent6">
                    <a:satMod val="175000"/>
                    <a:alpha val="40000"/>
                  </a:schemeClr>
                </a:glow>
                <a:reflection blurRad="6350" stA="60000" endA="900" endPos="60000" dist="60007" dir="5400000" sy="-100000" algn="bl" rotWithShape="0"/>
              </a:effectLst>
              <a:latin typeface="Eras Bold ITC" pitchFamily="34" charset="0"/>
            </a:endParaRPr>
          </a:p>
        </p:txBody>
      </p:sp>
      <p:pic>
        <p:nvPicPr>
          <p:cNvPr id="1026" name="Picture 2" descr="C:\Users\user\Pictures\WhatsApp Image 2025-03-17 at 18.13.30_33237674.jpg"/>
          <p:cNvPicPr>
            <a:picLocks noChangeAspect="1" noChangeArrowheads="1"/>
          </p:cNvPicPr>
          <p:nvPr/>
        </p:nvPicPr>
        <p:blipFill>
          <a:blip r:embed="rId2" cstate="print"/>
          <a:srcRect/>
          <a:stretch>
            <a:fillRect/>
          </a:stretch>
        </p:blipFill>
        <p:spPr bwMode="auto">
          <a:xfrm>
            <a:off x="2184400" y="3124200"/>
            <a:ext cx="4876800" cy="27432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143001"/>
            <a:ext cx="6781800" cy="3785652"/>
          </a:xfrm>
          <a:prstGeom prst="rect">
            <a:avLst/>
          </a:prstGeom>
        </p:spPr>
        <p:txBody>
          <a:bodyPr wrap="square">
            <a:spAutoFit/>
          </a:bodyPr>
          <a:lstStyle/>
          <a:p>
            <a:r>
              <a:rPr lang="en-US" sz="2400" dirty="0" smtClean="0">
                <a:ln>
                  <a:solidFill>
                    <a:schemeClr val="accent2">
                      <a:lumMod val="75000"/>
                    </a:schemeClr>
                  </a:solidFill>
                </a:ln>
                <a:solidFill>
                  <a:schemeClr val="accent5">
                    <a:lumMod val="75000"/>
                  </a:schemeClr>
                </a:solidFill>
                <a:latin typeface="Footlight MT Light" pitchFamily="18" charset="0"/>
              </a:rPr>
              <a:t>Title                       : Smart Market Price Forecast</a:t>
            </a:r>
            <a:r>
              <a:rPr lang="en-US" sz="2400" dirty="0" smtClean="0">
                <a:ln>
                  <a:solidFill>
                    <a:schemeClr val="accent2">
                      <a:lumMod val="75000"/>
                    </a:schemeClr>
                  </a:solidFill>
                </a:ln>
                <a:solidFill>
                  <a:schemeClr val="accent5">
                    <a:lumMod val="75000"/>
                  </a:schemeClr>
                </a:solidFill>
                <a:latin typeface="Footlight MT Light" pitchFamily="18" charset="0"/>
              </a:rPr>
              <a:t/>
            </a:r>
            <a:br>
              <a:rPr lang="en-US" sz="2400" dirty="0" smtClean="0">
                <a:ln>
                  <a:solidFill>
                    <a:schemeClr val="accent2">
                      <a:lumMod val="75000"/>
                    </a:schemeClr>
                  </a:solidFill>
                </a:ln>
                <a:solidFill>
                  <a:schemeClr val="accent5">
                    <a:lumMod val="75000"/>
                  </a:schemeClr>
                </a:solidFill>
                <a:latin typeface="Footlight MT Light" pitchFamily="18" charset="0"/>
              </a:rPr>
            </a:br>
            <a:r>
              <a:rPr lang="en-US" sz="2400" dirty="0" smtClean="0">
                <a:ln>
                  <a:solidFill>
                    <a:schemeClr val="accent2">
                      <a:lumMod val="75000"/>
                    </a:schemeClr>
                  </a:solidFill>
                </a:ln>
                <a:solidFill>
                  <a:schemeClr val="accent5">
                    <a:lumMod val="75000"/>
                  </a:schemeClr>
                </a:solidFill>
                <a:latin typeface="Footlight MT Light" pitchFamily="18" charset="0"/>
              </a:rPr>
              <a:t>Team Name </a:t>
            </a:r>
            <a:r>
              <a:rPr lang="en-US" sz="2400" dirty="0" smtClean="0">
                <a:ln>
                  <a:solidFill>
                    <a:schemeClr val="accent2">
                      <a:lumMod val="75000"/>
                    </a:schemeClr>
                  </a:solidFill>
                </a:ln>
                <a:solidFill>
                  <a:schemeClr val="accent5">
                    <a:lumMod val="75000"/>
                  </a:schemeClr>
                </a:solidFill>
                <a:latin typeface="Footlight MT Light" pitchFamily="18" charset="0"/>
              </a:rPr>
              <a:t>          : Nexus Network</a:t>
            </a:r>
            <a:r>
              <a:rPr lang="en-US" sz="2400" dirty="0" smtClean="0">
                <a:ln>
                  <a:solidFill>
                    <a:schemeClr val="accent2">
                      <a:lumMod val="75000"/>
                    </a:schemeClr>
                  </a:solidFill>
                </a:ln>
                <a:solidFill>
                  <a:schemeClr val="accent5">
                    <a:lumMod val="75000"/>
                  </a:schemeClr>
                </a:solidFill>
                <a:latin typeface="Footlight MT Light" pitchFamily="18" charset="0"/>
              </a:rPr>
              <a:t/>
            </a:r>
            <a:br>
              <a:rPr lang="en-US" sz="2400" dirty="0" smtClean="0">
                <a:ln>
                  <a:solidFill>
                    <a:schemeClr val="accent2">
                      <a:lumMod val="75000"/>
                    </a:schemeClr>
                  </a:solidFill>
                </a:ln>
                <a:solidFill>
                  <a:schemeClr val="accent5">
                    <a:lumMod val="75000"/>
                  </a:schemeClr>
                </a:solidFill>
                <a:latin typeface="Footlight MT Light" pitchFamily="18" charset="0"/>
              </a:rPr>
            </a:br>
            <a:r>
              <a:rPr lang="en-US" sz="2400" dirty="0" smtClean="0">
                <a:ln>
                  <a:solidFill>
                    <a:schemeClr val="accent2">
                      <a:lumMod val="75000"/>
                    </a:schemeClr>
                  </a:solidFill>
                </a:ln>
                <a:solidFill>
                  <a:schemeClr val="accent5">
                    <a:lumMod val="75000"/>
                  </a:schemeClr>
                </a:solidFill>
                <a:latin typeface="Footlight MT Light" pitchFamily="18" charset="0"/>
              </a:rPr>
              <a:t>Member 1     </a:t>
            </a:r>
            <a:r>
              <a:rPr lang="en-US" sz="2400" dirty="0" smtClean="0">
                <a:ln>
                  <a:solidFill>
                    <a:schemeClr val="accent2">
                      <a:lumMod val="75000"/>
                    </a:schemeClr>
                  </a:solidFill>
                </a:ln>
                <a:solidFill>
                  <a:schemeClr val="accent5">
                    <a:lumMod val="75000"/>
                  </a:schemeClr>
                </a:solidFill>
                <a:latin typeface="Footlight MT Light" pitchFamily="18" charset="0"/>
              </a:rPr>
              <a:t>        : </a:t>
            </a:r>
            <a:r>
              <a:rPr lang="en-US" sz="2400" dirty="0" err="1" smtClean="0">
                <a:ln>
                  <a:solidFill>
                    <a:schemeClr val="accent2">
                      <a:lumMod val="75000"/>
                    </a:schemeClr>
                  </a:solidFill>
                </a:ln>
                <a:solidFill>
                  <a:schemeClr val="accent5">
                    <a:lumMod val="75000"/>
                  </a:schemeClr>
                </a:solidFill>
                <a:latin typeface="Footlight MT Light" pitchFamily="18" charset="0"/>
              </a:rPr>
              <a:t>Gowsik</a:t>
            </a:r>
            <a:r>
              <a:rPr lang="en-US" sz="2400" dirty="0" smtClean="0">
                <a:ln>
                  <a:solidFill>
                    <a:schemeClr val="accent2">
                      <a:lumMod val="75000"/>
                    </a:schemeClr>
                  </a:solidFill>
                </a:ln>
                <a:solidFill>
                  <a:schemeClr val="accent5">
                    <a:lumMod val="75000"/>
                  </a:schemeClr>
                </a:solidFill>
                <a:latin typeface="Footlight MT Light" pitchFamily="18" charset="0"/>
              </a:rPr>
              <a:t> Raja S</a:t>
            </a:r>
            <a:r>
              <a:rPr lang="en-US" sz="2400" dirty="0" smtClean="0">
                <a:ln>
                  <a:solidFill>
                    <a:schemeClr val="accent2">
                      <a:lumMod val="75000"/>
                    </a:schemeClr>
                  </a:solidFill>
                </a:ln>
                <a:solidFill>
                  <a:schemeClr val="accent5">
                    <a:lumMod val="75000"/>
                  </a:schemeClr>
                </a:solidFill>
                <a:latin typeface="Footlight MT Light" pitchFamily="18" charset="0"/>
              </a:rPr>
              <a:t/>
            </a:r>
            <a:br>
              <a:rPr lang="en-US" sz="2400" dirty="0" smtClean="0">
                <a:ln>
                  <a:solidFill>
                    <a:schemeClr val="accent2">
                      <a:lumMod val="75000"/>
                    </a:schemeClr>
                  </a:solidFill>
                </a:ln>
                <a:solidFill>
                  <a:schemeClr val="accent5">
                    <a:lumMod val="75000"/>
                  </a:schemeClr>
                </a:solidFill>
                <a:latin typeface="Footlight MT Light" pitchFamily="18" charset="0"/>
              </a:rPr>
            </a:br>
            <a:r>
              <a:rPr lang="en-US" sz="2400" dirty="0" smtClean="0">
                <a:ln>
                  <a:solidFill>
                    <a:schemeClr val="accent2">
                      <a:lumMod val="75000"/>
                    </a:schemeClr>
                  </a:solidFill>
                </a:ln>
                <a:solidFill>
                  <a:schemeClr val="accent5">
                    <a:lumMod val="75000"/>
                  </a:schemeClr>
                </a:solidFill>
                <a:latin typeface="Footlight MT Light" pitchFamily="18" charset="0"/>
              </a:rPr>
              <a:t>Member 2     </a:t>
            </a:r>
            <a:r>
              <a:rPr lang="en-US" sz="2400" dirty="0" smtClean="0">
                <a:ln>
                  <a:solidFill>
                    <a:schemeClr val="accent2">
                      <a:lumMod val="75000"/>
                    </a:schemeClr>
                  </a:solidFill>
                </a:ln>
                <a:solidFill>
                  <a:schemeClr val="accent5">
                    <a:lumMod val="75000"/>
                  </a:schemeClr>
                </a:solidFill>
                <a:latin typeface="Footlight MT Light" pitchFamily="18" charset="0"/>
              </a:rPr>
              <a:t>        : </a:t>
            </a:r>
            <a:r>
              <a:rPr lang="en-US" sz="2400" dirty="0" err="1" smtClean="0">
                <a:ln>
                  <a:solidFill>
                    <a:schemeClr val="accent2">
                      <a:lumMod val="75000"/>
                    </a:schemeClr>
                  </a:solidFill>
                </a:ln>
                <a:solidFill>
                  <a:schemeClr val="accent5">
                    <a:lumMod val="75000"/>
                  </a:schemeClr>
                </a:solidFill>
                <a:latin typeface="Footlight MT Light" pitchFamily="18" charset="0"/>
              </a:rPr>
              <a:t>Aditya</a:t>
            </a:r>
            <a:r>
              <a:rPr lang="en-US" sz="2400" dirty="0" smtClean="0">
                <a:ln>
                  <a:solidFill>
                    <a:schemeClr val="accent2">
                      <a:lumMod val="75000"/>
                    </a:schemeClr>
                  </a:solidFill>
                </a:ln>
                <a:solidFill>
                  <a:schemeClr val="accent5">
                    <a:lumMod val="75000"/>
                  </a:schemeClr>
                </a:solidFill>
                <a:latin typeface="Footlight MT Light" pitchFamily="18" charset="0"/>
              </a:rPr>
              <a:t> A</a:t>
            </a:r>
            <a:r>
              <a:rPr lang="en-US" sz="2400" dirty="0" smtClean="0">
                <a:ln>
                  <a:solidFill>
                    <a:schemeClr val="accent2">
                      <a:lumMod val="75000"/>
                    </a:schemeClr>
                  </a:solidFill>
                </a:ln>
                <a:solidFill>
                  <a:schemeClr val="accent5">
                    <a:lumMod val="75000"/>
                  </a:schemeClr>
                </a:solidFill>
                <a:latin typeface="Footlight MT Light" pitchFamily="18" charset="0"/>
              </a:rPr>
              <a:t/>
            </a:r>
            <a:br>
              <a:rPr lang="en-US" sz="2400" dirty="0" smtClean="0">
                <a:ln>
                  <a:solidFill>
                    <a:schemeClr val="accent2">
                      <a:lumMod val="75000"/>
                    </a:schemeClr>
                  </a:solidFill>
                </a:ln>
                <a:solidFill>
                  <a:schemeClr val="accent5">
                    <a:lumMod val="75000"/>
                  </a:schemeClr>
                </a:solidFill>
                <a:latin typeface="Footlight MT Light" pitchFamily="18" charset="0"/>
              </a:rPr>
            </a:br>
            <a:r>
              <a:rPr lang="en-US" sz="2400" dirty="0" smtClean="0">
                <a:ln>
                  <a:solidFill>
                    <a:schemeClr val="accent2">
                      <a:lumMod val="75000"/>
                    </a:schemeClr>
                  </a:solidFill>
                </a:ln>
                <a:solidFill>
                  <a:schemeClr val="accent5">
                    <a:lumMod val="75000"/>
                  </a:schemeClr>
                </a:solidFill>
                <a:latin typeface="Footlight MT Light" pitchFamily="18" charset="0"/>
              </a:rPr>
              <a:t>Member 3     </a:t>
            </a:r>
            <a:r>
              <a:rPr lang="en-US" sz="2400" dirty="0" smtClean="0">
                <a:ln>
                  <a:solidFill>
                    <a:schemeClr val="accent2">
                      <a:lumMod val="75000"/>
                    </a:schemeClr>
                  </a:solidFill>
                </a:ln>
                <a:solidFill>
                  <a:schemeClr val="accent5">
                    <a:lumMod val="75000"/>
                  </a:schemeClr>
                </a:solidFill>
                <a:latin typeface="Footlight MT Light" pitchFamily="18" charset="0"/>
              </a:rPr>
              <a:t>        : </a:t>
            </a:r>
            <a:r>
              <a:rPr lang="en-US" sz="2400" dirty="0" err="1" smtClean="0">
                <a:ln>
                  <a:solidFill>
                    <a:schemeClr val="accent2">
                      <a:lumMod val="75000"/>
                    </a:schemeClr>
                  </a:solidFill>
                </a:ln>
                <a:solidFill>
                  <a:schemeClr val="accent5">
                    <a:lumMod val="75000"/>
                  </a:schemeClr>
                </a:solidFill>
                <a:latin typeface="Footlight MT Light" pitchFamily="18" charset="0"/>
              </a:rPr>
              <a:t>Akash</a:t>
            </a:r>
            <a:r>
              <a:rPr lang="en-US" sz="2400" dirty="0" smtClean="0">
                <a:ln>
                  <a:solidFill>
                    <a:schemeClr val="accent2">
                      <a:lumMod val="75000"/>
                    </a:schemeClr>
                  </a:solidFill>
                </a:ln>
                <a:solidFill>
                  <a:schemeClr val="accent5">
                    <a:lumMod val="75000"/>
                  </a:schemeClr>
                </a:solidFill>
                <a:latin typeface="Footlight MT Light" pitchFamily="18" charset="0"/>
              </a:rPr>
              <a:t> N A</a:t>
            </a:r>
            <a:r>
              <a:rPr lang="en-US" sz="2400" dirty="0" smtClean="0">
                <a:ln>
                  <a:solidFill>
                    <a:schemeClr val="accent2">
                      <a:lumMod val="75000"/>
                    </a:schemeClr>
                  </a:solidFill>
                </a:ln>
                <a:solidFill>
                  <a:schemeClr val="accent5">
                    <a:lumMod val="75000"/>
                  </a:schemeClr>
                </a:solidFill>
                <a:latin typeface="Footlight MT Light" pitchFamily="18" charset="0"/>
              </a:rPr>
              <a:t/>
            </a:r>
            <a:br>
              <a:rPr lang="en-US" sz="2400" dirty="0" smtClean="0">
                <a:ln>
                  <a:solidFill>
                    <a:schemeClr val="accent2">
                      <a:lumMod val="75000"/>
                    </a:schemeClr>
                  </a:solidFill>
                </a:ln>
                <a:solidFill>
                  <a:schemeClr val="accent5">
                    <a:lumMod val="75000"/>
                  </a:schemeClr>
                </a:solidFill>
                <a:latin typeface="Footlight MT Light" pitchFamily="18" charset="0"/>
              </a:rPr>
            </a:br>
            <a:r>
              <a:rPr lang="en-US" sz="2400" dirty="0" smtClean="0">
                <a:ln>
                  <a:solidFill>
                    <a:schemeClr val="accent2">
                      <a:lumMod val="75000"/>
                    </a:schemeClr>
                  </a:solidFill>
                </a:ln>
                <a:solidFill>
                  <a:schemeClr val="accent5">
                    <a:lumMod val="75000"/>
                  </a:schemeClr>
                </a:solidFill>
                <a:latin typeface="Footlight MT Light" pitchFamily="18" charset="0"/>
              </a:rPr>
              <a:t>Member 4     </a:t>
            </a:r>
            <a:r>
              <a:rPr lang="en-US" sz="2400" dirty="0" smtClean="0">
                <a:ln>
                  <a:solidFill>
                    <a:schemeClr val="accent2">
                      <a:lumMod val="75000"/>
                    </a:schemeClr>
                  </a:solidFill>
                </a:ln>
                <a:solidFill>
                  <a:schemeClr val="accent5">
                    <a:lumMod val="75000"/>
                  </a:schemeClr>
                </a:solidFill>
                <a:latin typeface="Footlight MT Light" pitchFamily="18" charset="0"/>
              </a:rPr>
              <a:t>        : </a:t>
            </a:r>
            <a:r>
              <a:rPr lang="en-US" sz="2400" dirty="0" err="1" smtClean="0">
                <a:ln>
                  <a:solidFill>
                    <a:schemeClr val="accent2">
                      <a:lumMod val="75000"/>
                    </a:schemeClr>
                  </a:solidFill>
                </a:ln>
                <a:solidFill>
                  <a:schemeClr val="accent5">
                    <a:lumMod val="75000"/>
                  </a:schemeClr>
                </a:solidFill>
                <a:latin typeface="Footlight MT Light" pitchFamily="18" charset="0"/>
              </a:rPr>
              <a:t>Anandhraj</a:t>
            </a:r>
            <a:r>
              <a:rPr lang="en-US" sz="2400" dirty="0" smtClean="0">
                <a:ln>
                  <a:solidFill>
                    <a:schemeClr val="accent2">
                      <a:lumMod val="75000"/>
                    </a:schemeClr>
                  </a:solidFill>
                </a:ln>
                <a:solidFill>
                  <a:schemeClr val="accent5">
                    <a:lumMod val="75000"/>
                  </a:schemeClr>
                </a:solidFill>
                <a:latin typeface="Footlight MT Light" pitchFamily="18" charset="0"/>
              </a:rPr>
              <a:t> G</a:t>
            </a:r>
            <a:r>
              <a:rPr lang="en-US" sz="2400" dirty="0" smtClean="0">
                <a:ln>
                  <a:solidFill>
                    <a:schemeClr val="accent2">
                      <a:lumMod val="75000"/>
                    </a:schemeClr>
                  </a:solidFill>
                </a:ln>
                <a:solidFill>
                  <a:schemeClr val="accent5">
                    <a:lumMod val="75000"/>
                  </a:schemeClr>
                </a:solidFill>
                <a:latin typeface="Footlight MT Light" pitchFamily="18" charset="0"/>
              </a:rPr>
              <a:t/>
            </a:r>
            <a:br>
              <a:rPr lang="en-US" sz="2400" dirty="0" smtClean="0">
                <a:ln>
                  <a:solidFill>
                    <a:schemeClr val="accent2">
                      <a:lumMod val="75000"/>
                    </a:schemeClr>
                  </a:solidFill>
                </a:ln>
                <a:solidFill>
                  <a:schemeClr val="accent5">
                    <a:lumMod val="75000"/>
                  </a:schemeClr>
                </a:solidFill>
                <a:latin typeface="Footlight MT Light" pitchFamily="18" charset="0"/>
              </a:rPr>
            </a:br>
            <a:r>
              <a:rPr lang="en-US" sz="2400" dirty="0" smtClean="0">
                <a:ln>
                  <a:solidFill>
                    <a:schemeClr val="accent2">
                      <a:lumMod val="75000"/>
                    </a:schemeClr>
                  </a:solidFill>
                </a:ln>
                <a:solidFill>
                  <a:schemeClr val="accent5">
                    <a:lumMod val="75000"/>
                  </a:schemeClr>
                </a:solidFill>
                <a:latin typeface="Footlight MT Light" pitchFamily="18" charset="0"/>
              </a:rPr>
              <a:t>Department  </a:t>
            </a:r>
            <a:r>
              <a:rPr lang="en-US" sz="2400" dirty="0" smtClean="0">
                <a:ln>
                  <a:solidFill>
                    <a:schemeClr val="accent2">
                      <a:lumMod val="75000"/>
                    </a:schemeClr>
                  </a:solidFill>
                </a:ln>
                <a:solidFill>
                  <a:schemeClr val="accent5">
                    <a:lumMod val="75000"/>
                  </a:schemeClr>
                </a:solidFill>
                <a:latin typeface="Footlight MT Light" pitchFamily="18" charset="0"/>
              </a:rPr>
              <a:t>        : B.E.CSE(Cyber Security) and    				</a:t>
            </a:r>
            <a:r>
              <a:rPr lang="en-US" sz="2400" dirty="0" err="1" smtClean="0">
                <a:ln>
                  <a:solidFill>
                    <a:schemeClr val="accent2">
                      <a:lumMod val="75000"/>
                    </a:schemeClr>
                  </a:solidFill>
                </a:ln>
                <a:solidFill>
                  <a:schemeClr val="accent5">
                    <a:lumMod val="75000"/>
                  </a:schemeClr>
                </a:solidFill>
                <a:latin typeface="Footlight MT Light" pitchFamily="18" charset="0"/>
              </a:rPr>
              <a:t>B.Tech</a:t>
            </a:r>
            <a:r>
              <a:rPr lang="en-US" sz="2400" dirty="0" smtClean="0">
                <a:ln>
                  <a:solidFill>
                    <a:schemeClr val="accent2">
                      <a:lumMod val="75000"/>
                    </a:schemeClr>
                  </a:solidFill>
                </a:ln>
                <a:solidFill>
                  <a:schemeClr val="accent5">
                    <a:lumMod val="75000"/>
                  </a:schemeClr>
                </a:solidFill>
                <a:latin typeface="Footlight MT Light" pitchFamily="18" charset="0"/>
              </a:rPr>
              <a:t>-IT</a:t>
            </a:r>
            <a:r>
              <a:rPr lang="en-US" sz="2400" dirty="0" smtClean="0">
                <a:ln>
                  <a:solidFill>
                    <a:schemeClr val="accent2">
                      <a:lumMod val="75000"/>
                    </a:schemeClr>
                  </a:solidFill>
                </a:ln>
                <a:solidFill>
                  <a:schemeClr val="accent5">
                    <a:lumMod val="75000"/>
                  </a:schemeClr>
                </a:solidFill>
                <a:latin typeface="Footlight MT Light" pitchFamily="18" charset="0"/>
              </a:rPr>
              <a:t/>
            </a:r>
            <a:br>
              <a:rPr lang="en-US" sz="2400" dirty="0" smtClean="0">
                <a:ln>
                  <a:solidFill>
                    <a:schemeClr val="accent2">
                      <a:lumMod val="75000"/>
                    </a:schemeClr>
                  </a:solidFill>
                </a:ln>
                <a:solidFill>
                  <a:schemeClr val="accent5">
                    <a:lumMod val="75000"/>
                  </a:schemeClr>
                </a:solidFill>
                <a:latin typeface="Footlight MT Light" pitchFamily="18" charset="0"/>
              </a:rPr>
            </a:br>
            <a:r>
              <a:rPr lang="en-US" sz="2400" dirty="0" smtClean="0">
                <a:ln>
                  <a:solidFill>
                    <a:schemeClr val="accent2">
                      <a:lumMod val="75000"/>
                    </a:schemeClr>
                  </a:solidFill>
                </a:ln>
                <a:solidFill>
                  <a:schemeClr val="accent5">
                    <a:lumMod val="75000"/>
                  </a:schemeClr>
                </a:solidFill>
                <a:latin typeface="Footlight MT Light" pitchFamily="18" charset="0"/>
              </a:rPr>
              <a:t> College         </a:t>
            </a:r>
            <a:r>
              <a:rPr lang="en-US" sz="2400" dirty="0" smtClean="0">
                <a:ln>
                  <a:solidFill>
                    <a:schemeClr val="accent2">
                      <a:lumMod val="75000"/>
                    </a:schemeClr>
                  </a:solidFill>
                </a:ln>
                <a:solidFill>
                  <a:schemeClr val="accent5">
                    <a:lumMod val="75000"/>
                  </a:schemeClr>
                </a:solidFill>
                <a:latin typeface="Footlight MT Light" pitchFamily="18" charset="0"/>
              </a:rPr>
              <a:t>        : </a:t>
            </a:r>
            <a:r>
              <a:rPr lang="en-US" sz="2400" dirty="0" smtClean="0">
                <a:ln>
                  <a:solidFill>
                    <a:schemeClr val="accent2">
                      <a:lumMod val="75000"/>
                    </a:schemeClr>
                  </a:solidFill>
                </a:ln>
                <a:solidFill>
                  <a:schemeClr val="accent5">
                    <a:lumMod val="75000"/>
                  </a:schemeClr>
                </a:solidFill>
                <a:latin typeface="Footlight MT Light" pitchFamily="18" charset="0"/>
              </a:rPr>
              <a:t>SRM Madurai </a:t>
            </a:r>
            <a:r>
              <a:rPr lang="en-US" sz="2400" dirty="0" smtClean="0">
                <a:ln>
                  <a:solidFill>
                    <a:schemeClr val="accent2">
                      <a:lumMod val="75000"/>
                    </a:schemeClr>
                  </a:solidFill>
                </a:ln>
                <a:solidFill>
                  <a:schemeClr val="accent5">
                    <a:lumMod val="75000"/>
                  </a:schemeClr>
                </a:solidFill>
                <a:latin typeface="Footlight MT Light" pitchFamily="18" charset="0"/>
              </a:rPr>
              <a:t>College For 			        Engineering And Technology</a:t>
            </a:r>
            <a:endParaRPr lang="en-US" sz="2400" dirty="0">
              <a:ln>
                <a:solidFill>
                  <a:schemeClr val="accent2">
                    <a:lumMod val="75000"/>
                  </a:schemeClr>
                </a:solidFill>
              </a:ln>
              <a:solidFill>
                <a:schemeClr val="accent5">
                  <a:lumMod val="75000"/>
                </a:schemeClr>
              </a:solidFill>
              <a:latin typeface="Footlight MT Light"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219200"/>
            <a:ext cx="2971839" cy="584775"/>
          </a:xfrm>
          <a:prstGeom prst="rect">
            <a:avLst/>
          </a:prstGeom>
          <a:noFill/>
        </p:spPr>
        <p:txBody>
          <a:bodyPr wrap="none" rtlCol="0">
            <a:spAutoFit/>
          </a:bodyPr>
          <a:lstStyle/>
          <a:p>
            <a:r>
              <a:rPr lang="en-US" sz="32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INTRODUCTION </a:t>
            </a:r>
            <a:endParaRPr lang="en-US" sz="32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TextBox 2"/>
          <p:cNvSpPr txBox="1"/>
          <p:nvPr/>
        </p:nvSpPr>
        <p:spPr>
          <a:xfrm>
            <a:off x="685800" y="1981200"/>
            <a:ext cx="7924800" cy="3477875"/>
          </a:xfrm>
          <a:prstGeom prst="rect">
            <a:avLst/>
          </a:prstGeom>
          <a:noFill/>
        </p:spPr>
        <p:txBody>
          <a:bodyPr wrap="square" rtlCol="0">
            <a:spAutoFit/>
          </a:bodyPr>
          <a:lstStyle/>
          <a:p>
            <a:r>
              <a:rPr lang="en-US" sz="2000" b="1" dirty="0" smtClean="0">
                <a:solidFill>
                  <a:schemeClr val="accent2">
                    <a:lumMod val="50000"/>
                  </a:schemeClr>
                </a:solidFill>
                <a:latin typeface="Copperplate Gothic Light" pitchFamily="34" charset="0"/>
              </a:rPr>
              <a:t>Smart </a:t>
            </a:r>
            <a:r>
              <a:rPr lang="en-US" sz="2000" b="1" dirty="0" smtClean="0">
                <a:solidFill>
                  <a:schemeClr val="accent2">
                    <a:lumMod val="50000"/>
                  </a:schemeClr>
                </a:solidFill>
                <a:latin typeface="Copperplate Gothic Light" pitchFamily="34" charset="0"/>
              </a:rPr>
              <a:t>Market Price Forecasting uses AI, machine learning, and big data analytics to predict market trends with high accuracy. Unlike traditional methods, smart forecasting adapts to real-time data, economic indicators, and external factors to enhance precision. It is widely used in stock markets, commodities, real estate, and retail to optimize pricing strategies and minimize risks. By leveraging advanced algorithms, businesses can make informed decisions and stay competitive in dynamic market conditions.</a:t>
            </a:r>
          </a:p>
          <a:p>
            <a:endParaRPr lang="en-US" sz="2000" b="1" dirty="0">
              <a:solidFill>
                <a:schemeClr val="accent2">
                  <a:lumMod val="50000"/>
                </a:schemeClr>
              </a:solidFill>
              <a:latin typeface="Copperplate Gothic Light"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66800"/>
            <a:ext cx="5486400" cy="830997"/>
          </a:xfrm>
          <a:prstGeom prst="rect">
            <a:avLst/>
          </a:prstGeom>
        </p:spPr>
        <p:txBody>
          <a:bodyPr wrap="square">
            <a:spAutoFit/>
          </a:bodyPr>
          <a:lstStyle/>
          <a:p>
            <a:r>
              <a:rPr lang="en-US" sz="24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oper Black" pitchFamily="18" charset="0"/>
              </a:rPr>
              <a:t>PROBLEM </a:t>
            </a:r>
            <a:r>
              <a:rPr lang="en-US" sz="24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oper Black" pitchFamily="18" charset="0"/>
              </a:rPr>
              <a:t> STATEMENT</a:t>
            </a:r>
            <a:r>
              <a:rPr lang="en-US" sz="24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oper Black" pitchFamily="18" charset="0"/>
              </a:rPr>
              <a:t>:</a:t>
            </a:r>
            <a:br>
              <a:rPr lang="en-US" sz="24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oper Black" pitchFamily="18" charset="0"/>
              </a:rPr>
            </a:br>
            <a:endParaRPr lang="en-US" sz="24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oper Black" pitchFamily="18" charset="0"/>
            </a:endParaRPr>
          </a:p>
        </p:txBody>
      </p:sp>
      <p:sp>
        <p:nvSpPr>
          <p:cNvPr id="4" name="TextBox 3"/>
          <p:cNvSpPr txBox="1"/>
          <p:nvPr/>
        </p:nvSpPr>
        <p:spPr>
          <a:xfrm>
            <a:off x="762000" y="2286000"/>
            <a:ext cx="6781800" cy="2246769"/>
          </a:xfrm>
          <a:prstGeom prst="rect">
            <a:avLst/>
          </a:prstGeom>
          <a:noFill/>
        </p:spPr>
        <p:txBody>
          <a:bodyPr wrap="square" rtlCol="0">
            <a:spAutoFit/>
          </a:bodyPr>
          <a:lstStyle/>
          <a:p>
            <a:r>
              <a:rPr lang="en-US" sz="2000" b="1" dirty="0" smtClean="0">
                <a:solidFill>
                  <a:schemeClr val="accent2">
                    <a:lumMod val="50000"/>
                  </a:schemeClr>
                </a:solidFill>
                <a:latin typeface="Copperplate Gothic Light" pitchFamily="34" charset="0"/>
              </a:rPr>
              <a:t>Farmers lack real time market </a:t>
            </a:r>
            <a:r>
              <a:rPr lang="en-US" sz="2000" b="1" dirty="0" err="1" smtClean="0">
                <a:solidFill>
                  <a:schemeClr val="accent2">
                    <a:lumMod val="50000"/>
                  </a:schemeClr>
                </a:solidFill>
                <a:latin typeface="Copperplate Gothic Light" pitchFamily="34" charset="0"/>
              </a:rPr>
              <a:t>insights,causing</a:t>
            </a:r>
            <a:r>
              <a:rPr lang="en-US" sz="2000" b="1" dirty="0" smtClean="0">
                <a:solidFill>
                  <a:schemeClr val="accent2">
                    <a:lumMod val="50000"/>
                  </a:schemeClr>
                </a:solidFill>
                <a:latin typeface="Copperplate Gothic Light" pitchFamily="34" charset="0"/>
              </a:rPr>
              <a:t> them to sell produce at low prices.</a:t>
            </a:r>
          </a:p>
          <a:p>
            <a:endParaRPr lang="en-US" sz="2000" b="1" dirty="0" smtClean="0">
              <a:solidFill>
                <a:schemeClr val="accent2">
                  <a:lumMod val="50000"/>
                </a:schemeClr>
              </a:solidFill>
              <a:latin typeface="Copperplate Gothic Light" pitchFamily="34" charset="0"/>
            </a:endParaRPr>
          </a:p>
          <a:p>
            <a:r>
              <a:rPr lang="en-US" sz="2000" b="1" dirty="0" smtClean="0">
                <a:solidFill>
                  <a:schemeClr val="accent2">
                    <a:lumMod val="50000"/>
                  </a:schemeClr>
                </a:solidFill>
                <a:latin typeface="Copperplate Gothic Light" pitchFamily="34" charset="0"/>
              </a:rPr>
              <a:t>By creating a </a:t>
            </a:r>
            <a:r>
              <a:rPr lang="en-US" sz="2000" b="1" dirty="0" err="1" smtClean="0">
                <a:solidFill>
                  <a:schemeClr val="accent2">
                    <a:lumMod val="50000"/>
                  </a:schemeClr>
                </a:solidFill>
                <a:latin typeface="Copperplate Gothic Light" pitchFamily="34" charset="0"/>
              </a:rPr>
              <a:t>GenAI</a:t>
            </a:r>
            <a:r>
              <a:rPr lang="en-US" sz="2000" b="1" dirty="0" smtClean="0">
                <a:solidFill>
                  <a:schemeClr val="accent2">
                    <a:lumMod val="50000"/>
                  </a:schemeClr>
                </a:solidFill>
                <a:latin typeface="Copperplate Gothic Light" pitchFamily="34" charset="0"/>
              </a:rPr>
              <a:t>-powder price prediction tools that analyzes historical  market  data, demands- supply trends and weather impact to suggest the best time for selling crops.</a:t>
            </a:r>
            <a:endParaRPr lang="en-US" sz="2000" b="1" dirty="0">
              <a:solidFill>
                <a:schemeClr val="accent2">
                  <a:lumMod val="50000"/>
                </a:schemeClr>
              </a:solidFill>
              <a:latin typeface="Copperplate Gothic Light"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5190460" cy="523220"/>
          </a:xfrm>
          <a:prstGeom prst="rect">
            <a:avLst/>
          </a:prstGeom>
          <a:noFill/>
        </p:spPr>
        <p:txBody>
          <a:bodyPr wrap="none" rtlCol="0">
            <a:spAutoFit/>
          </a:bodyPr>
          <a:lstStyle/>
          <a:p>
            <a:r>
              <a:rPr lang="en-US" sz="28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PYTHON SOLUTION SCREENSHOT:</a:t>
            </a:r>
            <a:endParaRPr lang="en-US" sz="28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050" name="Picture 2"/>
          <p:cNvPicPr>
            <a:picLocks noChangeAspect="1" noChangeArrowheads="1"/>
          </p:cNvPicPr>
          <p:nvPr/>
        </p:nvPicPr>
        <p:blipFill>
          <a:blip r:embed="rId2"/>
          <a:srcRect/>
          <a:stretch>
            <a:fillRect/>
          </a:stretch>
        </p:blipFill>
        <p:spPr bwMode="auto">
          <a:xfrm>
            <a:off x="648000" y="1447800"/>
            <a:ext cx="7808000" cy="4392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90600"/>
            <a:ext cx="1962910" cy="369332"/>
          </a:xfrm>
          <a:prstGeom prst="rect">
            <a:avLst/>
          </a:prstGeom>
        </p:spPr>
        <p:txBody>
          <a:bodyPr wrap="none">
            <a:spAutoFit/>
          </a:bodyPr>
          <a:lstStyle/>
          <a:p>
            <a:r>
              <a:rPr lang="en-US"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oper Black" pitchFamily="18" charset="0"/>
              </a:rPr>
              <a:t>CONCLUSION: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990600" y="1828800"/>
            <a:ext cx="7391400" cy="1938992"/>
          </a:xfrm>
          <a:prstGeom prst="rect">
            <a:avLst/>
          </a:prstGeom>
        </p:spPr>
        <p:txBody>
          <a:bodyPr wrap="square">
            <a:spAutoFit/>
          </a:bodyPr>
          <a:lstStyle/>
          <a:p>
            <a:r>
              <a:rPr lang="en-US" sz="2000" dirty="0" smtClean="0">
                <a:solidFill>
                  <a:schemeClr val="accent2">
                    <a:lumMod val="50000"/>
                  </a:schemeClr>
                </a:solidFill>
                <a:latin typeface="Copperplate Gothic Light" pitchFamily="34" charset="0"/>
              </a:rPr>
              <a:t>This project helps farmers and traders make informed decisions by *leveraging AI, ML, and real-time weather analysis. By integrating a **Flask API with an interactive web interface*, users can easily access predictions and plan their agricultural strategies.</a:t>
            </a:r>
            <a:endParaRPr lang="en-US" sz="2000" dirty="0">
              <a:solidFill>
                <a:schemeClr val="accent2">
                  <a:lumMod val="50000"/>
                </a:schemeClr>
              </a:solidFill>
              <a:latin typeface="Copperplate Gothic Light"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192</Words>
  <Application>Microsoft Office PowerPoint</Application>
  <PresentationFormat>On-screen Show (4:3)</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10</cp:revision>
  <dcterms:created xsi:type="dcterms:W3CDTF">2006-08-16T00:00:00Z</dcterms:created>
  <dcterms:modified xsi:type="dcterms:W3CDTF">2025-03-17T15:13:38Z</dcterms:modified>
</cp:coreProperties>
</file>