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59" r:id="rId6"/>
    <p:sldId id="264" r:id="rId7"/>
    <p:sldId id="266" r:id="rId8"/>
    <p:sldId id="269" r:id="rId9"/>
    <p:sldId id="261" r:id="rId10"/>
    <p:sldId id="268" r:id="rId11"/>
    <p:sldId id="271" r:id="rId12"/>
    <p:sldId id="27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008BAD-5EA1-486F-978D-934396E6CADA}">
          <p14:sldIdLst>
            <p14:sldId id="256"/>
            <p14:sldId id="257"/>
            <p14:sldId id="267"/>
            <p14:sldId id="258"/>
          </p14:sldIdLst>
        </p14:section>
        <p14:section name="Untitled Section" id="{B974D98C-CAAB-4B53-85E6-BF6E48C7A2D0}">
          <p14:sldIdLst>
            <p14:sldId id="259"/>
            <p14:sldId id="264"/>
            <p14:sldId id="266"/>
            <p14:sldId id="269"/>
            <p14:sldId id="261"/>
            <p14:sldId id="268"/>
            <p14:sldId id="271"/>
            <p14:sldId id="27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94696" autoAdjust="0"/>
  </p:normalViewPr>
  <p:slideViewPr>
    <p:cSldViewPr snapToGrid="0">
      <p:cViewPr varScale="1">
        <p:scale>
          <a:sx n="87" d="100"/>
          <a:sy n="87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1FF9B-5B32-4945-A8D5-1383E27DAB8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F3581-800F-4FFF-B900-CCA09903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0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F3581-800F-4FFF-B900-CCA0990323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7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5A67-9243-4836-B4F6-0FCA942043DC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8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CA84-E6C8-4314-8B09-DF274C8044A1}" type="datetime1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95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CA84-E6C8-4314-8B09-DF274C8044A1}" type="datetime1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3949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CA84-E6C8-4314-8B09-DF274C8044A1}" type="datetime1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27813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CA84-E6C8-4314-8B09-DF274C8044A1}" type="datetime1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6010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CA84-E6C8-4314-8B09-DF274C8044A1}" type="datetime1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1299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CA84-E6C8-4314-8B09-DF274C8044A1}" type="datetime1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574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98B-9B7D-4010-9F73-B0533898D768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14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B02-400B-4514-AF85-075DA640627D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5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5C79-43E1-482A-BAD6-D48C7B2EBFDD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2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D587-5B08-4155-A8F7-17299F19605F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2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6B85-0A52-40D8-AD22-CAECBD4CD1CE}" type="datetime1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996A-132E-48D7-8924-ED29B41D72CC}" type="datetime1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6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86BA-C43F-4943-8B24-D9519DA5C800}" type="datetime1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1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617A-2637-4B1D-98DC-2A7F6A0D3D13}" type="datetime1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5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4210-3F37-4B34-BAD3-FF39040E9D98}" type="datetime1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1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5B4C-5B79-4293-9FA3-0A82B4BACF69}" type="datetime1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9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58CA84-E6C8-4314-8B09-DF274C8044A1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F16F3B-9CC6-42CE-A731-ECF0BF40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84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3846-E5DB-49C0-92EA-11E318265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</a:t>
            </a:r>
            <a:r>
              <a:rPr lang="en-US" b="1" u="sng" dirty="0"/>
              <a:t>Centralized Blood Donation Database System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07C11-C349-44F5-9A76-D226E9C44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60969"/>
            <a:ext cx="9144000" cy="1655762"/>
          </a:xfrm>
        </p:spPr>
        <p:txBody>
          <a:bodyPr>
            <a:noAutofit/>
          </a:bodyPr>
          <a:lstStyle/>
          <a:p>
            <a:r>
              <a:rPr lang="en-US" b="1" dirty="0"/>
              <a:t>By </a:t>
            </a:r>
            <a:br>
              <a:rPr lang="en-US" dirty="0"/>
            </a:br>
            <a:r>
              <a:rPr lang="en-US" b="1" dirty="0"/>
              <a:t>Group number 01</a:t>
            </a:r>
            <a:br>
              <a:rPr lang="en-US" b="1" dirty="0"/>
            </a:br>
            <a:endParaRPr lang="en-US" dirty="0"/>
          </a:p>
          <a:p>
            <a:r>
              <a:rPr lang="en-US" dirty="0"/>
              <a:t> Aditya </a:t>
            </a:r>
            <a:r>
              <a:rPr lang="en-US" dirty="0" err="1"/>
              <a:t>Apte</a:t>
            </a:r>
            <a:r>
              <a:rPr lang="en-US" dirty="0"/>
              <a:t> </a:t>
            </a:r>
          </a:p>
          <a:p>
            <a:r>
              <a:rPr lang="en-US" dirty="0"/>
              <a:t>Srishti Bhandari </a:t>
            </a:r>
          </a:p>
          <a:p>
            <a:r>
              <a:rPr lang="en-US" dirty="0"/>
              <a:t>Pranali Bhosale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512A1-1B27-4922-919B-19180457F049}"/>
              </a:ext>
            </a:extLst>
          </p:cNvPr>
          <p:cNvSpPr/>
          <p:nvPr/>
        </p:nvSpPr>
        <p:spPr>
          <a:xfrm>
            <a:off x="473825" y="399011"/>
            <a:ext cx="11238808" cy="604335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A9D7-E269-49C4-8F52-8BAECF39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236"/>
            <a:ext cx="10183368" cy="838084"/>
          </a:xfrm>
        </p:spPr>
        <p:txBody>
          <a:bodyPr>
            <a:normAutofit fontScale="90000"/>
          </a:bodyPr>
          <a:lstStyle/>
          <a:p>
            <a:r>
              <a:rPr lang="en-US" dirty="0"/>
              <a:t>Calculating the Validity of an Individual’s Insurance Policy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25FE24B-65D4-42B1-9FB9-C0755C63A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635" y="4066948"/>
            <a:ext cx="7656576" cy="123377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873D2-8D3E-4044-8DAE-CAF5A107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10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3C659D-B8B8-4085-A6A0-CAE33945DED2}"/>
              </a:ext>
            </a:extLst>
          </p:cNvPr>
          <p:cNvCxnSpPr/>
          <p:nvPr/>
        </p:nvCxnSpPr>
        <p:spPr>
          <a:xfrm>
            <a:off x="0" y="1221971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2AF881-21FF-A340-8890-71FA2E728E11}"/>
              </a:ext>
            </a:extLst>
          </p:cNvPr>
          <p:cNvSpPr txBox="1"/>
          <p:nvPr/>
        </p:nvSpPr>
        <p:spPr>
          <a:xfrm>
            <a:off x="1182624" y="1853183"/>
            <a:ext cx="9838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This is a trigger to get validity of the person’s insurance policy based on the 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Start_Date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of the insurance. This is an automated calculation.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When a new row is inserted into the Insurance table this trigger calculates the Validity of that insurance using the current date and the start date of particular insurance.</a:t>
            </a:r>
          </a:p>
        </p:txBody>
      </p:sp>
    </p:spTree>
    <p:extLst>
      <p:ext uri="{BB962C8B-B14F-4D97-AF65-F5344CB8AC3E}">
        <p14:creationId xmlns:p14="http://schemas.microsoft.com/office/powerpoint/2010/main" val="388647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A9D7-E269-49C4-8F52-8BAECF39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236"/>
            <a:ext cx="10183368" cy="838084"/>
          </a:xfrm>
        </p:spPr>
        <p:txBody>
          <a:bodyPr>
            <a:normAutofit/>
          </a:bodyPr>
          <a:lstStyle/>
          <a:p>
            <a:r>
              <a:rPr lang="en-US" dirty="0"/>
              <a:t>Columns based on Functions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873D2-8D3E-4044-8DAE-CAF5A107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11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3C659D-B8B8-4085-A6A0-CAE33945DED2}"/>
              </a:ext>
            </a:extLst>
          </p:cNvPr>
          <p:cNvCxnSpPr/>
          <p:nvPr/>
        </p:nvCxnSpPr>
        <p:spPr>
          <a:xfrm>
            <a:off x="0" y="1221971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2AF881-21FF-A340-8890-71FA2E728E11}"/>
              </a:ext>
            </a:extLst>
          </p:cNvPr>
          <p:cNvSpPr txBox="1"/>
          <p:nvPr/>
        </p:nvSpPr>
        <p:spPr>
          <a:xfrm>
            <a:off x="6695401" y="2122875"/>
            <a:ext cx="49133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new column called ‘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amount_required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’ is created which displays the amount of blood needed by the particular Blood Bank.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 create this column we subtracted the Amount stored at the Blood Bank from it’s  Threshold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681715A-E755-4FE6-ACBB-B6863E7EA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214" y="2122875"/>
            <a:ext cx="5811189" cy="227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1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A9D7-E269-49C4-8F52-8BAECF39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236"/>
            <a:ext cx="10183368" cy="838084"/>
          </a:xfrm>
        </p:spPr>
        <p:txBody>
          <a:bodyPr>
            <a:normAutofit/>
          </a:bodyPr>
          <a:lstStyle/>
          <a:p>
            <a:r>
              <a:rPr lang="en-US" dirty="0"/>
              <a:t>Additional Objects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873D2-8D3E-4044-8DAE-CAF5A107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12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3C659D-B8B8-4085-A6A0-CAE33945DED2}"/>
              </a:ext>
            </a:extLst>
          </p:cNvPr>
          <p:cNvCxnSpPr/>
          <p:nvPr/>
        </p:nvCxnSpPr>
        <p:spPr>
          <a:xfrm>
            <a:off x="0" y="1221971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2AF881-21FF-A340-8890-71FA2E728E11}"/>
              </a:ext>
            </a:extLst>
          </p:cNvPr>
          <p:cNvSpPr txBox="1"/>
          <p:nvPr/>
        </p:nvSpPr>
        <p:spPr>
          <a:xfrm>
            <a:off x="1317168" y="1452437"/>
            <a:ext cx="4394628" cy="501675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Non-Clustered Index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The non-clustered index is created to improve the performance of frequently used queries not covered by clustered index. 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CREATE INDEX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IX_ID_Flag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ON Donor(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Notification_Flag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Person_ID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We have created a non-clustered index on the Donor table to get easier access to donor’s preference on being contacted for promotions.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7DD66-3619-4DE2-B975-A14D5BD06E8C}"/>
              </a:ext>
            </a:extLst>
          </p:cNvPr>
          <p:cNvSpPr txBox="1"/>
          <p:nvPr/>
        </p:nvSpPr>
        <p:spPr>
          <a:xfrm>
            <a:off x="6292362" y="1452437"/>
            <a:ext cx="4394628" cy="498598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Table-level CHECK constraints</a:t>
            </a:r>
          </a:p>
          <a:p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ALTER TABLE donor</a:t>
            </a:r>
          </a:p>
          <a:p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ADD CHECK (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Blood_Type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IN (‘A+’,'B+','AB+',‘AB-‘,‘A-‘,‘B-‘,‘O+’));</a:t>
            </a:r>
            <a:b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The first constraint makes sure that no invalid blood type is entered into the database.</a:t>
            </a:r>
          </a:p>
          <a:p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ALTER TABLE person</a:t>
            </a:r>
          </a:p>
          <a:p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ADD CHECK (Gender IN (‘F’,'M’));</a:t>
            </a:r>
          </a:p>
          <a:p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The second constraint makes sure that the appropriate gender’s are entered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4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C07C11-C349-44F5-9A76-D226E9C44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1245" y="2463195"/>
            <a:ext cx="9144000" cy="1655762"/>
          </a:xfrm>
        </p:spPr>
        <p:txBody>
          <a:bodyPr>
            <a:noAutofit/>
          </a:bodyPr>
          <a:lstStyle/>
          <a:p>
            <a:r>
              <a:rPr lang="en-US" sz="5400" dirty="0"/>
              <a:t>Thank You.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512A1-1B27-4922-919B-19180457F049}"/>
              </a:ext>
            </a:extLst>
          </p:cNvPr>
          <p:cNvSpPr/>
          <p:nvPr/>
        </p:nvSpPr>
        <p:spPr>
          <a:xfrm>
            <a:off x="473825" y="399011"/>
            <a:ext cx="11238808" cy="604335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0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A9D7-E269-49C4-8F52-8BAECF39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9519-ABBE-4D5D-BD97-A0EF5F1B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Centralized system that consists of all the donor data. This will be accessible by any hospital/blood bank across the country.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Determining when and where to organize a blood donation drive based on the set threshold (a pre-decided minimum available blood in a particular city/town at any given time). This will help in avoiding shortage of blood at any given time.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Easily contact a donor- Thank them for donating or to notify about future blood donation campaign. Also, in-case of emergency request to donate again.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An accurate database will help identify donor rich localities to organize future drives.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0CCAD-4AF7-46B5-B890-B7C51484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2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3C659D-B8B8-4085-A6A0-CAE33945DED2}"/>
              </a:ext>
            </a:extLst>
          </p:cNvPr>
          <p:cNvCxnSpPr/>
          <p:nvPr/>
        </p:nvCxnSpPr>
        <p:spPr>
          <a:xfrm>
            <a:off x="0" y="1221971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18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A9D7-E269-49C4-8F52-8BAECF39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the 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9519-ABBE-4D5D-BD97-A0EF5F1B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85750" lvl="0" indent="-285750" defTabSz="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prstClr val="white"/>
                </a:solidFill>
                <a:latin typeface="Calisto MT" panose="02040603050505030304"/>
              </a:rPr>
              <a:t>This Centralized Blood Bank Management System has total 14 entities.</a:t>
            </a:r>
          </a:p>
          <a:p>
            <a:pPr marL="285750" lvl="0" indent="-285750" defTabSz="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endParaRPr lang="en-US" dirty="0">
              <a:solidFill>
                <a:prstClr val="white"/>
              </a:solidFill>
              <a:latin typeface="Calisto MT" panose="02040603050505030304"/>
            </a:endParaRPr>
          </a:p>
          <a:p>
            <a:pPr marL="285750" lvl="0" indent="-285750" defTabSz="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prstClr val="white"/>
                </a:solidFill>
                <a:latin typeface="Calisto MT" panose="02040603050505030304"/>
              </a:rPr>
              <a:t>The Supertype entity ‘Person’ has 4 subtype entities – ‘Donor’, ‘Recipient’, ‘Donation Campaign Manager’ and ‘Doctor’.</a:t>
            </a:r>
          </a:p>
          <a:p>
            <a:pPr marL="285750" lvl="0" indent="-285750" defTabSz="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endParaRPr lang="en-US" dirty="0">
              <a:solidFill>
                <a:prstClr val="white"/>
              </a:solidFill>
              <a:latin typeface="Calisto MT" panose="02040603050505030304"/>
            </a:endParaRPr>
          </a:p>
          <a:p>
            <a:pPr marL="285750" lvl="0" indent="-285750" defTabSz="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prstClr val="white"/>
                </a:solidFill>
                <a:latin typeface="Calisto MT" panose="02040603050505030304"/>
              </a:rPr>
              <a:t>There are 3 associative entities – ‘</a:t>
            </a:r>
            <a:r>
              <a:rPr lang="en-US" dirty="0" err="1">
                <a:solidFill>
                  <a:prstClr val="white"/>
                </a:solidFill>
                <a:latin typeface="Calisto MT" panose="02040603050505030304"/>
              </a:rPr>
              <a:t>Campaign_Blood</a:t>
            </a:r>
            <a:r>
              <a:rPr lang="en-US" dirty="0">
                <a:solidFill>
                  <a:prstClr val="white"/>
                </a:solidFill>
                <a:latin typeface="Calisto MT" panose="02040603050505030304"/>
              </a:rPr>
              <a:t> Bank’, ‘Blood </a:t>
            </a:r>
            <a:r>
              <a:rPr lang="en-US" dirty="0" err="1">
                <a:solidFill>
                  <a:prstClr val="white"/>
                </a:solidFill>
                <a:latin typeface="Calisto MT" panose="02040603050505030304"/>
              </a:rPr>
              <a:t>Bank_Hospital</a:t>
            </a:r>
            <a:r>
              <a:rPr lang="en-US" dirty="0">
                <a:solidFill>
                  <a:prstClr val="white"/>
                </a:solidFill>
                <a:latin typeface="Calisto MT" panose="02040603050505030304"/>
              </a:rPr>
              <a:t>’ and ‘</a:t>
            </a:r>
            <a:r>
              <a:rPr lang="en-US" dirty="0" err="1">
                <a:solidFill>
                  <a:prstClr val="white"/>
                </a:solidFill>
                <a:latin typeface="Calisto MT" panose="02040603050505030304"/>
              </a:rPr>
              <a:t>Donor_Campaign</a:t>
            </a:r>
            <a:r>
              <a:rPr lang="en-US" dirty="0">
                <a:solidFill>
                  <a:prstClr val="white"/>
                </a:solidFill>
                <a:latin typeface="Calisto MT" panose="02040603050505030304"/>
              </a:rPr>
              <a:t>’.</a:t>
            </a:r>
          </a:p>
          <a:p>
            <a:pPr marL="285750" lvl="0" indent="-285750" defTabSz="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endParaRPr lang="en-US" dirty="0">
              <a:solidFill>
                <a:prstClr val="white"/>
              </a:solidFill>
              <a:latin typeface="Calisto MT" panose="02040603050505030304"/>
            </a:endParaRPr>
          </a:p>
          <a:p>
            <a:pPr marL="285750" lvl="0" indent="-285750" defTabSz="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prstClr val="white"/>
                </a:solidFill>
                <a:latin typeface="Calisto MT" panose="02040603050505030304"/>
              </a:rPr>
              <a:t>For security the private information of both Donor’s and Recipient’s is stored in a separate entity called ‘Confidential Details’.</a:t>
            </a:r>
          </a:p>
          <a:p>
            <a:pPr marL="285750" lvl="0" indent="-285750" defTabSz="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endParaRPr lang="en-US" dirty="0">
              <a:solidFill>
                <a:prstClr val="white"/>
              </a:solidFill>
              <a:latin typeface="Calisto MT" panose="02040603050505030304"/>
            </a:endParaRPr>
          </a:p>
          <a:p>
            <a:pPr marL="285750" lvl="0" indent="-285750" defTabSz="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prstClr val="white"/>
                </a:solidFill>
                <a:latin typeface="Calisto MT" panose="02040603050505030304"/>
              </a:rPr>
              <a:t>To avoid data redundancy a separate ‘Location’ entity has been created which is linked to other entities such as ‘Hospital’, ‘Campaign’ and ‘Blood Bank’ with the foreign key ‘</a:t>
            </a:r>
            <a:r>
              <a:rPr lang="en-US" dirty="0" err="1">
                <a:solidFill>
                  <a:prstClr val="white"/>
                </a:solidFill>
                <a:latin typeface="Calisto MT" panose="02040603050505030304"/>
              </a:rPr>
              <a:t>Pincode</a:t>
            </a:r>
            <a:r>
              <a:rPr lang="en-US" dirty="0">
                <a:solidFill>
                  <a:prstClr val="white"/>
                </a:solidFill>
                <a:latin typeface="Calisto MT" panose="02040603050505030304"/>
              </a:rPr>
              <a:t>’. This entity stores the address information.</a:t>
            </a:r>
          </a:p>
          <a:p>
            <a:pPr marL="285750" lvl="0" indent="-285750" defTabSz="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endParaRPr lang="en-US" dirty="0">
              <a:solidFill>
                <a:prstClr val="white"/>
              </a:solidFill>
              <a:latin typeface="Calisto MT" panose="02040603050505030304"/>
            </a:endParaRPr>
          </a:p>
          <a:p>
            <a:pPr marL="285750" lvl="0" indent="-285750" defTabSz="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prstClr val="white"/>
                </a:solidFill>
                <a:latin typeface="Calisto MT" panose="02040603050505030304"/>
              </a:rPr>
              <a:t>The ‘Insurance’ entity stores the insurance details of recipients.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0CCAD-4AF7-46B5-B890-B7C51484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3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3C659D-B8B8-4085-A6A0-CAE33945DED2}"/>
              </a:ext>
            </a:extLst>
          </p:cNvPr>
          <p:cNvCxnSpPr/>
          <p:nvPr/>
        </p:nvCxnSpPr>
        <p:spPr>
          <a:xfrm>
            <a:off x="0" y="1221971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33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A9D7-E269-49C4-8F52-8BAECF39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Entity-Relationship Diagram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091B8A8-905D-4A5C-828E-61A255461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687" y="1255780"/>
            <a:ext cx="5336553" cy="551078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873D2-8D3E-4044-8DAE-CAF5A107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4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3C659D-B8B8-4085-A6A0-CAE33945DED2}"/>
              </a:ext>
            </a:extLst>
          </p:cNvPr>
          <p:cNvCxnSpPr/>
          <p:nvPr/>
        </p:nvCxnSpPr>
        <p:spPr>
          <a:xfrm>
            <a:off x="0" y="1161011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78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A9D7-E269-49C4-8F52-8BAECF39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23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Organizing a Blood Donation Drive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97AE6-EC76-41FE-BD0D-5F2EDE358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319" y="1960880"/>
            <a:ext cx="4471573" cy="3261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the amount stored is less than the threshold, the procedure will return a Y flag indicating that we should organize a drive.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it returns a N flag it indicates that there is no need to organize a drive at that moment.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Input parameter: City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Output parameter: Flag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Tables referred: Blood Bank, Location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873D2-8D3E-4044-8DAE-CAF5A107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5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3C659D-B8B8-4085-A6A0-CAE33945DED2}"/>
              </a:ext>
            </a:extLst>
          </p:cNvPr>
          <p:cNvCxnSpPr/>
          <p:nvPr/>
        </p:nvCxnSpPr>
        <p:spPr>
          <a:xfrm>
            <a:off x="0" y="1221971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F01AF0A-F23E-4C5A-B494-C034C28BE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84" y="2824113"/>
            <a:ext cx="5143500" cy="2181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EC8BC1-149B-4E7A-960D-E5601B142C29}"/>
              </a:ext>
            </a:extLst>
          </p:cNvPr>
          <p:cNvSpPr/>
          <p:nvPr/>
        </p:nvSpPr>
        <p:spPr>
          <a:xfrm>
            <a:off x="660400" y="19608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Procedure to see if we should organize a blood donation drive.</a:t>
            </a:r>
          </a:p>
        </p:txBody>
      </p:sp>
    </p:spTree>
    <p:extLst>
      <p:ext uri="{BB962C8B-B14F-4D97-AF65-F5344CB8AC3E}">
        <p14:creationId xmlns:p14="http://schemas.microsoft.com/office/powerpoint/2010/main" val="210433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A9D7-E269-49C4-8F52-8BAECF39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23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Displaying Number of Donors with a Particular Blood Type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97AE6-EC76-41FE-BD0D-5F2EDE358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60" y="1899143"/>
            <a:ext cx="4764433" cy="37368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Input parameter: </a:t>
            </a:r>
            <a:r>
              <a:rPr lang="en-US" dirty="0" err="1"/>
              <a:t>Blood_Type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Output parameter: Count(*) FROM Donor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Input parameter: Blood Type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Output parameter: Number of Donors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Tables referred: Donor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873D2-8D3E-4044-8DAE-CAF5A107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6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3C659D-B8B8-4085-A6A0-CAE33945DED2}"/>
              </a:ext>
            </a:extLst>
          </p:cNvPr>
          <p:cNvCxnSpPr/>
          <p:nvPr/>
        </p:nvCxnSpPr>
        <p:spPr>
          <a:xfrm>
            <a:off x="0" y="1435331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E488FB6-5F2E-4541-9C25-CECA1236D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2962015"/>
            <a:ext cx="5286375" cy="22574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204F0B-BF55-4927-9A5C-828CE12455AA}"/>
              </a:ext>
            </a:extLst>
          </p:cNvPr>
          <p:cNvSpPr/>
          <p:nvPr/>
        </p:nvSpPr>
        <p:spPr>
          <a:xfrm>
            <a:off x="568960" y="18991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procedure returns the number of donors for a specific blood type. Here, we input the blood type.</a:t>
            </a:r>
          </a:p>
        </p:txBody>
      </p:sp>
    </p:spTree>
    <p:extLst>
      <p:ext uri="{BB962C8B-B14F-4D97-AF65-F5344CB8AC3E}">
        <p14:creationId xmlns:p14="http://schemas.microsoft.com/office/powerpoint/2010/main" val="338369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A9D7-E269-49C4-8F52-8BAECF39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23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Find the Doctor and his Specialization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97AE6-EC76-41FE-BD0D-5F2EDE358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799" y="1676616"/>
            <a:ext cx="4714357" cy="27722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Input parameter: </a:t>
            </a:r>
            <a:r>
              <a:rPr lang="en-US" dirty="0" err="1"/>
              <a:t>d.Hospital_ID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Output parameters: </a:t>
            </a:r>
            <a:r>
              <a:rPr lang="en-US" dirty="0" err="1"/>
              <a:t>p.First_Name</a:t>
            </a:r>
            <a:r>
              <a:rPr lang="en-US" dirty="0"/>
              <a:t>, </a:t>
            </a:r>
            <a:r>
              <a:rPr lang="en-US" dirty="0" err="1"/>
              <a:t>p.Last_Name</a:t>
            </a:r>
            <a:r>
              <a:rPr lang="en-US" dirty="0"/>
              <a:t>, </a:t>
            </a:r>
            <a:r>
              <a:rPr lang="en-US" dirty="0" err="1"/>
              <a:t>d.Specialization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Tables referred: Person, Doctor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873D2-8D3E-4044-8DAE-CAF5A107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7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3C659D-B8B8-4085-A6A0-CAE33945DED2}"/>
              </a:ext>
            </a:extLst>
          </p:cNvPr>
          <p:cNvCxnSpPr/>
          <p:nvPr/>
        </p:nvCxnSpPr>
        <p:spPr>
          <a:xfrm>
            <a:off x="0" y="1221971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FA773D1-0C9E-4894-93C0-D5A79D2B0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" y="3403802"/>
            <a:ext cx="5448734" cy="1577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7414ED-9E49-49C7-89B8-BF4E797606EF}"/>
              </a:ext>
            </a:extLst>
          </p:cNvPr>
          <p:cNvSpPr/>
          <p:nvPr/>
        </p:nvSpPr>
        <p:spPr>
          <a:xfrm>
            <a:off x="558799" y="18512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procedure returns the first and last name of the doctor and his/her respective specialization by entering the hospital’s ID</a:t>
            </a:r>
          </a:p>
        </p:txBody>
      </p:sp>
    </p:spTree>
    <p:extLst>
      <p:ext uri="{BB962C8B-B14F-4D97-AF65-F5344CB8AC3E}">
        <p14:creationId xmlns:p14="http://schemas.microsoft.com/office/powerpoint/2010/main" val="95564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A9D7-E269-49C4-8F52-8BAECF39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23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Three Regional Views of Blood Bank Info in the 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97AE6-EC76-41FE-BD0D-5F2EDE358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868" y="2007296"/>
            <a:ext cx="4409557" cy="41859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view gives us the City, Campaign Name, Blood Bank Name, Hospital Name and Pincode for all Eastern Cities of US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view gives us the City, Campaign Name, Blood Bank Name, Hospital Name and Pincode for all Central Cities of US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view gives us the City, Campaign Name, Blood Bank Name, Hospital Name and Pincode for all Western Cities of 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873D2-8D3E-4044-8DAE-CAF5A107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8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3C659D-B8B8-4085-A6A0-CAE33945DED2}"/>
              </a:ext>
            </a:extLst>
          </p:cNvPr>
          <p:cNvCxnSpPr/>
          <p:nvPr/>
        </p:nvCxnSpPr>
        <p:spPr>
          <a:xfrm>
            <a:off x="111759" y="1523798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66ABC27-3D51-4F58-8CFA-00E632BCC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36" y="5139925"/>
            <a:ext cx="5234208" cy="1132340"/>
          </a:xfrm>
          <a:prstGeom prst="rect">
            <a:avLst/>
          </a:prstGeom>
        </p:spPr>
      </p:pic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F976C75B-FAF8-324E-A607-90AEA7892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77" y="1862442"/>
            <a:ext cx="5242070" cy="19885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4E61B0-34DB-2E44-B9BE-38C1DCDFE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104" y="4100256"/>
            <a:ext cx="5211143" cy="7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6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A9D7-E269-49C4-8F52-8BAECF39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23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Getting a Person’s Age from his DOB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160595-1BE9-4BC8-9284-24A4ED2FC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49976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is a trigger to get a person’s age when we input his/her DOB. This is an automated calculation. 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When a new row is inserted into the ‘</a:t>
            </a:r>
            <a:r>
              <a:rPr lang="en-US" dirty="0" err="1"/>
              <a:t>Confidential_Details</a:t>
            </a:r>
            <a:r>
              <a:rPr lang="en-US" dirty="0"/>
              <a:t>’ table, this trigger will calculate the age of the person using the current date and the DOB entered.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873D2-8D3E-4044-8DAE-CAF5A107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6F3B-9CC6-42CE-A731-ECF0BF4016D8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3C659D-B8B8-4085-A6A0-CAE33945DED2}"/>
              </a:ext>
            </a:extLst>
          </p:cNvPr>
          <p:cNvCxnSpPr/>
          <p:nvPr/>
        </p:nvCxnSpPr>
        <p:spPr>
          <a:xfrm>
            <a:off x="0" y="1221971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4194889-20B3-4873-9AF4-85DA03E6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62" y="3933624"/>
            <a:ext cx="10140828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00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3152</TotalTime>
  <Words>781</Words>
  <Application>Microsoft Office PowerPoint</Application>
  <PresentationFormat>Widescreen</PresentationFormat>
  <Paragraphs>91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Calisto MT</vt:lpstr>
      <vt:lpstr>Trebuchet MS</vt:lpstr>
      <vt:lpstr>Wingdings</vt:lpstr>
      <vt:lpstr>Wingdings 2</vt:lpstr>
      <vt:lpstr>Slate</vt:lpstr>
      <vt:lpstr>  Centralized Blood Donation Database System  </vt:lpstr>
      <vt:lpstr>Objectives  </vt:lpstr>
      <vt:lpstr>Summary of the Design </vt:lpstr>
      <vt:lpstr>Entity-Relationship Diagram </vt:lpstr>
      <vt:lpstr>Organizing a Blood Donation Drive </vt:lpstr>
      <vt:lpstr>  Displaying Number of Donors with a Particular Blood Type </vt:lpstr>
      <vt:lpstr>Find the Doctor and his Specialization </vt:lpstr>
      <vt:lpstr>Three Regional Views of Blood Bank Info in the US</vt:lpstr>
      <vt:lpstr>Getting a Person’s Age from his DOB </vt:lpstr>
      <vt:lpstr>Calculating the Validity of an Individual’s Insurance Policy</vt:lpstr>
      <vt:lpstr>Columns based on Functions</vt:lpstr>
      <vt:lpstr>Additional Objects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Pranali Bhosale</dc:creator>
  <cp:lastModifiedBy>Pranali Bhosale</cp:lastModifiedBy>
  <cp:revision>62</cp:revision>
  <dcterms:created xsi:type="dcterms:W3CDTF">2019-04-08T22:40:27Z</dcterms:created>
  <dcterms:modified xsi:type="dcterms:W3CDTF">2019-04-20T21:08:06Z</dcterms:modified>
</cp:coreProperties>
</file>