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C74D-A8BF-41F9-B671-0933EB08E6A0}"/>
              </a:ext>
            </a:extLst>
          </p:cNvPr>
          <p:cNvSpPr>
            <a:spLocks noGrp="1"/>
          </p:cNvSpPr>
          <p:nvPr>
            <p:ph type="ctrTitle"/>
          </p:nvPr>
        </p:nvSpPr>
        <p:spPr/>
        <p:txBody>
          <a:bodyPr/>
          <a:lstStyle/>
          <a:p>
            <a:r>
              <a:rPr lang="en-US" dirty="0"/>
              <a:t>Project 3 – Texture Classification</a:t>
            </a:r>
          </a:p>
        </p:txBody>
      </p:sp>
      <p:sp>
        <p:nvSpPr>
          <p:cNvPr id="3" name="Subtitle 2">
            <a:extLst>
              <a:ext uri="{FF2B5EF4-FFF2-40B4-BE49-F238E27FC236}">
                <a16:creationId xmlns:a16="http://schemas.microsoft.com/office/drawing/2014/main" id="{2D726189-73A0-4C7B-908F-86F55DABFC89}"/>
              </a:ext>
            </a:extLst>
          </p:cNvPr>
          <p:cNvSpPr>
            <a:spLocks noGrp="1"/>
          </p:cNvSpPr>
          <p:nvPr>
            <p:ph type="subTitle" idx="1"/>
          </p:nvPr>
        </p:nvSpPr>
        <p:spPr/>
        <p:txBody>
          <a:bodyPr/>
          <a:lstStyle/>
          <a:p>
            <a:r>
              <a:rPr lang="en-US" dirty="0"/>
              <a:t>Aditya Mulampally</a:t>
            </a:r>
          </a:p>
          <a:p>
            <a:r>
              <a:rPr lang="en-US" dirty="0"/>
              <a:t>A11816595</a:t>
            </a:r>
          </a:p>
        </p:txBody>
      </p:sp>
    </p:spTree>
    <p:extLst>
      <p:ext uri="{BB962C8B-B14F-4D97-AF65-F5344CB8AC3E}">
        <p14:creationId xmlns:p14="http://schemas.microsoft.com/office/powerpoint/2010/main" val="427895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31F7-877E-4B86-9828-19481D97E73E}"/>
              </a:ext>
            </a:extLst>
          </p:cNvPr>
          <p:cNvSpPr>
            <a:spLocks noGrp="1"/>
          </p:cNvSpPr>
          <p:nvPr>
            <p:ph type="title"/>
          </p:nvPr>
        </p:nvSpPr>
        <p:spPr/>
        <p:txBody>
          <a:bodyPr/>
          <a:lstStyle/>
          <a:p>
            <a:r>
              <a:rPr lang="en-US" dirty="0"/>
              <a:t>Result Discussion – Laplacian Pyramid Classification</a:t>
            </a:r>
          </a:p>
        </p:txBody>
      </p:sp>
      <p:sp>
        <p:nvSpPr>
          <p:cNvPr id="3" name="Content Placeholder 2">
            <a:extLst>
              <a:ext uri="{FF2B5EF4-FFF2-40B4-BE49-F238E27FC236}">
                <a16:creationId xmlns:a16="http://schemas.microsoft.com/office/drawing/2014/main" id="{FC4843D2-FC6D-4E87-B4AC-4723FA9C3CB1}"/>
              </a:ext>
            </a:extLst>
          </p:cNvPr>
          <p:cNvSpPr>
            <a:spLocks noGrp="1"/>
          </p:cNvSpPr>
          <p:nvPr>
            <p:ph idx="1"/>
          </p:nvPr>
        </p:nvSpPr>
        <p:spPr/>
        <p:txBody>
          <a:bodyPr/>
          <a:lstStyle/>
          <a:p>
            <a:r>
              <a:rPr lang="en-US" dirty="0"/>
              <a:t>These are only some of the results I have shown in the table.</a:t>
            </a:r>
          </a:p>
          <a:p>
            <a:r>
              <a:rPr lang="en-US" dirty="0"/>
              <a:t>I have found that I have obtained better results when the number of pyramid layers and the kernel size used are 4 and 3 respectively.</a:t>
            </a:r>
          </a:p>
          <a:p>
            <a:r>
              <a:rPr lang="en-US" dirty="0"/>
              <a:t>I have also experimented with different interpolation of down/up sampling such as “nearest neighbors”, ”bilinear interpolation”, “bicubic interpolation” and I found that bilinear interpolation works the best. </a:t>
            </a:r>
          </a:p>
          <a:p>
            <a:r>
              <a:rPr lang="en-US" dirty="0"/>
              <a:t>I have tried the use of both Euclidian as well as Manhattan distance and found that Euclidian distance gives the better results</a:t>
            </a:r>
          </a:p>
          <a:p>
            <a:r>
              <a:rPr lang="en-US" dirty="0"/>
              <a:t>The runtime of the program is given as:</a:t>
            </a:r>
          </a:p>
        </p:txBody>
      </p:sp>
      <p:pic>
        <p:nvPicPr>
          <p:cNvPr id="4" name="Picture 3">
            <a:extLst>
              <a:ext uri="{FF2B5EF4-FFF2-40B4-BE49-F238E27FC236}">
                <a16:creationId xmlns:a16="http://schemas.microsoft.com/office/drawing/2014/main" id="{CA9B14F1-117E-4AF9-8D4A-C907E759BE22}"/>
              </a:ext>
            </a:extLst>
          </p:cNvPr>
          <p:cNvPicPr>
            <a:picLocks noChangeAspect="1"/>
          </p:cNvPicPr>
          <p:nvPr/>
        </p:nvPicPr>
        <p:blipFill>
          <a:blip r:embed="rId2"/>
          <a:stretch>
            <a:fillRect/>
          </a:stretch>
        </p:blipFill>
        <p:spPr>
          <a:xfrm>
            <a:off x="4763001" y="5292097"/>
            <a:ext cx="3981450" cy="1238250"/>
          </a:xfrm>
          <a:prstGeom prst="rect">
            <a:avLst/>
          </a:prstGeom>
        </p:spPr>
      </p:pic>
    </p:spTree>
    <p:extLst>
      <p:ext uri="{BB962C8B-B14F-4D97-AF65-F5344CB8AC3E}">
        <p14:creationId xmlns:p14="http://schemas.microsoft.com/office/powerpoint/2010/main" val="80252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FAAC-D06D-4C7F-B3F0-51526DA99B67}"/>
              </a:ext>
            </a:extLst>
          </p:cNvPr>
          <p:cNvSpPr>
            <a:spLocks noGrp="1"/>
          </p:cNvSpPr>
          <p:nvPr>
            <p:ph type="title"/>
          </p:nvPr>
        </p:nvSpPr>
        <p:spPr/>
        <p:txBody>
          <a:bodyPr/>
          <a:lstStyle/>
          <a:p>
            <a:r>
              <a:rPr lang="en-US" dirty="0"/>
              <a:t>Result Discussion – Gabor Filter</a:t>
            </a:r>
          </a:p>
        </p:txBody>
      </p:sp>
      <p:sp>
        <p:nvSpPr>
          <p:cNvPr id="3" name="Content Placeholder 2">
            <a:extLst>
              <a:ext uri="{FF2B5EF4-FFF2-40B4-BE49-F238E27FC236}">
                <a16:creationId xmlns:a16="http://schemas.microsoft.com/office/drawing/2014/main" id="{6958D0DD-FF9D-4555-B6A6-6DCCF88E3126}"/>
              </a:ext>
            </a:extLst>
          </p:cNvPr>
          <p:cNvSpPr>
            <a:spLocks noGrp="1"/>
          </p:cNvSpPr>
          <p:nvPr>
            <p:ph idx="1"/>
          </p:nvPr>
        </p:nvSpPr>
        <p:spPr/>
        <p:txBody>
          <a:bodyPr/>
          <a:lstStyle/>
          <a:p>
            <a:r>
              <a:rPr lang="en-US" dirty="0"/>
              <a:t>I have obtained a best result of 81.07 % using the Gabor Filter method.</a:t>
            </a:r>
          </a:p>
          <a:p>
            <a:r>
              <a:rPr lang="en-US" dirty="0"/>
              <a:t>I have constructed a table which shows the different results I have obtained.</a:t>
            </a:r>
          </a:p>
          <a:p>
            <a:endParaRPr lang="en-US" dirty="0"/>
          </a:p>
          <a:p>
            <a:endParaRPr lang="en-US" dirty="0"/>
          </a:p>
        </p:txBody>
      </p:sp>
      <p:graphicFrame>
        <p:nvGraphicFramePr>
          <p:cNvPr id="4" name="Table 3">
            <a:extLst>
              <a:ext uri="{FF2B5EF4-FFF2-40B4-BE49-F238E27FC236}">
                <a16:creationId xmlns:a16="http://schemas.microsoft.com/office/drawing/2014/main" id="{1534991F-D2C5-4EF4-8C1F-B371BD286496}"/>
              </a:ext>
            </a:extLst>
          </p:cNvPr>
          <p:cNvGraphicFramePr>
            <a:graphicFrameLocks noGrp="1"/>
          </p:cNvGraphicFramePr>
          <p:nvPr>
            <p:extLst>
              <p:ext uri="{D42A27DB-BD31-4B8C-83A1-F6EECF244321}">
                <p14:modId xmlns:p14="http://schemas.microsoft.com/office/powerpoint/2010/main" val="4170453270"/>
              </p:ext>
            </p:extLst>
          </p:nvPr>
        </p:nvGraphicFramePr>
        <p:xfrm>
          <a:off x="542504" y="3589274"/>
          <a:ext cx="10962110" cy="2397760"/>
        </p:xfrm>
        <a:graphic>
          <a:graphicData uri="http://schemas.openxmlformats.org/drawingml/2006/table">
            <a:tbl>
              <a:tblPr firstRow="1" bandRow="1">
                <a:tableStyleId>{5C22544A-7EE6-4342-B048-85BDC9FD1C3A}</a:tableStyleId>
              </a:tblPr>
              <a:tblGrid>
                <a:gridCol w="1096211">
                  <a:extLst>
                    <a:ext uri="{9D8B030D-6E8A-4147-A177-3AD203B41FA5}">
                      <a16:colId xmlns:a16="http://schemas.microsoft.com/office/drawing/2014/main" val="4151907309"/>
                    </a:ext>
                  </a:extLst>
                </a:gridCol>
                <a:gridCol w="1096211">
                  <a:extLst>
                    <a:ext uri="{9D8B030D-6E8A-4147-A177-3AD203B41FA5}">
                      <a16:colId xmlns:a16="http://schemas.microsoft.com/office/drawing/2014/main" val="2422428636"/>
                    </a:ext>
                  </a:extLst>
                </a:gridCol>
                <a:gridCol w="1096211">
                  <a:extLst>
                    <a:ext uri="{9D8B030D-6E8A-4147-A177-3AD203B41FA5}">
                      <a16:colId xmlns:a16="http://schemas.microsoft.com/office/drawing/2014/main" val="634935774"/>
                    </a:ext>
                  </a:extLst>
                </a:gridCol>
                <a:gridCol w="1096211">
                  <a:extLst>
                    <a:ext uri="{9D8B030D-6E8A-4147-A177-3AD203B41FA5}">
                      <a16:colId xmlns:a16="http://schemas.microsoft.com/office/drawing/2014/main" val="731653709"/>
                    </a:ext>
                  </a:extLst>
                </a:gridCol>
                <a:gridCol w="1096211">
                  <a:extLst>
                    <a:ext uri="{9D8B030D-6E8A-4147-A177-3AD203B41FA5}">
                      <a16:colId xmlns:a16="http://schemas.microsoft.com/office/drawing/2014/main" val="2679298164"/>
                    </a:ext>
                  </a:extLst>
                </a:gridCol>
                <a:gridCol w="1096211">
                  <a:extLst>
                    <a:ext uri="{9D8B030D-6E8A-4147-A177-3AD203B41FA5}">
                      <a16:colId xmlns:a16="http://schemas.microsoft.com/office/drawing/2014/main" val="1537937442"/>
                    </a:ext>
                  </a:extLst>
                </a:gridCol>
                <a:gridCol w="1096211">
                  <a:extLst>
                    <a:ext uri="{9D8B030D-6E8A-4147-A177-3AD203B41FA5}">
                      <a16:colId xmlns:a16="http://schemas.microsoft.com/office/drawing/2014/main" val="2358150266"/>
                    </a:ext>
                  </a:extLst>
                </a:gridCol>
                <a:gridCol w="1096211">
                  <a:extLst>
                    <a:ext uri="{9D8B030D-6E8A-4147-A177-3AD203B41FA5}">
                      <a16:colId xmlns:a16="http://schemas.microsoft.com/office/drawing/2014/main" val="1756716209"/>
                    </a:ext>
                  </a:extLst>
                </a:gridCol>
                <a:gridCol w="1096211">
                  <a:extLst>
                    <a:ext uri="{9D8B030D-6E8A-4147-A177-3AD203B41FA5}">
                      <a16:colId xmlns:a16="http://schemas.microsoft.com/office/drawing/2014/main" val="3060375760"/>
                    </a:ext>
                  </a:extLst>
                </a:gridCol>
                <a:gridCol w="1096211">
                  <a:extLst>
                    <a:ext uri="{9D8B030D-6E8A-4147-A177-3AD203B41FA5}">
                      <a16:colId xmlns:a16="http://schemas.microsoft.com/office/drawing/2014/main" val="3150367847"/>
                    </a:ext>
                  </a:extLst>
                </a:gridCol>
              </a:tblGrid>
              <a:tr h="370840">
                <a:tc>
                  <a:txBody>
                    <a:bodyPr/>
                    <a:lstStyle/>
                    <a:p>
                      <a:r>
                        <a:rPr lang="en-US" dirty="0" err="1"/>
                        <a:t>Num</a:t>
                      </a:r>
                      <a:r>
                        <a:rPr lang="en-US" dirty="0"/>
                        <a:t> Scales</a:t>
                      </a:r>
                    </a:p>
                  </a:txBody>
                  <a:tcPr/>
                </a:tc>
                <a:tc>
                  <a:txBody>
                    <a:bodyPr/>
                    <a:lstStyle/>
                    <a:p>
                      <a:r>
                        <a:rPr lang="en-US" dirty="0" err="1"/>
                        <a:t>Num</a:t>
                      </a:r>
                      <a:r>
                        <a:rPr lang="en-US" dirty="0"/>
                        <a:t> Orientations</a:t>
                      </a:r>
                    </a:p>
                  </a:txBody>
                  <a:tcPr/>
                </a:tc>
                <a:tc>
                  <a:txBody>
                    <a:bodyPr/>
                    <a:lstStyle/>
                    <a:p>
                      <a:r>
                        <a:rPr lang="en-US" dirty="0"/>
                        <a:t>Mean</a:t>
                      </a:r>
                    </a:p>
                  </a:txBody>
                  <a:tcPr/>
                </a:tc>
                <a:tc>
                  <a:txBody>
                    <a:bodyPr/>
                    <a:lstStyle/>
                    <a:p>
                      <a:r>
                        <a:rPr lang="en-US" dirty="0"/>
                        <a:t>Variance</a:t>
                      </a:r>
                    </a:p>
                  </a:txBody>
                  <a:tcPr/>
                </a:tc>
                <a:tc>
                  <a:txBody>
                    <a:bodyPr/>
                    <a:lstStyle/>
                    <a:p>
                      <a:r>
                        <a:rPr lang="en-US" dirty="0"/>
                        <a:t>Skewness</a:t>
                      </a:r>
                    </a:p>
                  </a:txBody>
                  <a:tcPr/>
                </a:tc>
                <a:tc>
                  <a:txBody>
                    <a:bodyPr/>
                    <a:lstStyle/>
                    <a:p>
                      <a:r>
                        <a:rPr lang="en-US" dirty="0"/>
                        <a:t>Kurtosis</a:t>
                      </a:r>
                    </a:p>
                  </a:txBody>
                  <a:tcPr/>
                </a:tc>
                <a:tc>
                  <a:txBody>
                    <a:bodyPr/>
                    <a:lstStyle/>
                    <a:p>
                      <a:r>
                        <a:rPr lang="en-US" dirty="0"/>
                        <a:t>Std Deviation</a:t>
                      </a:r>
                    </a:p>
                  </a:txBody>
                  <a:tcPr/>
                </a:tc>
                <a:tc>
                  <a:txBody>
                    <a:bodyPr/>
                    <a:lstStyle/>
                    <a:p>
                      <a:r>
                        <a:rPr lang="en-US" dirty="0" err="1"/>
                        <a:t>sigmaOnf</a:t>
                      </a:r>
                      <a:endParaRPr lang="en-US" dirty="0"/>
                    </a:p>
                  </a:txBody>
                  <a:tcPr/>
                </a:tc>
                <a:tc>
                  <a:txBody>
                    <a:bodyPr/>
                    <a:lstStyle/>
                    <a:p>
                      <a:r>
                        <a:rPr lang="en-US" dirty="0"/>
                        <a:t>dTethaonsigma</a:t>
                      </a:r>
                    </a:p>
                  </a:txBody>
                  <a:tcPr/>
                </a:tc>
                <a:tc>
                  <a:txBody>
                    <a:bodyPr/>
                    <a:lstStyle/>
                    <a:p>
                      <a:r>
                        <a:rPr lang="en-US" dirty="0"/>
                        <a:t>Overall </a:t>
                      </a:r>
                      <a:r>
                        <a:rPr lang="en-US" dirty="0" err="1"/>
                        <a:t>Avg</a:t>
                      </a:r>
                      <a:r>
                        <a:rPr lang="en-US" dirty="0"/>
                        <a:t> %</a:t>
                      </a:r>
                    </a:p>
                  </a:txBody>
                  <a:tcPr/>
                </a:tc>
                <a:extLst>
                  <a:ext uri="{0D108BD9-81ED-4DB2-BD59-A6C34878D82A}">
                    <a16:rowId xmlns:a16="http://schemas.microsoft.com/office/drawing/2014/main" val="1600124817"/>
                  </a:ext>
                </a:extLst>
              </a:tr>
              <a:tr h="370840">
                <a:tc>
                  <a:txBody>
                    <a:bodyPr/>
                    <a:lstStyle/>
                    <a:p>
                      <a:r>
                        <a:rPr lang="en-US" dirty="0">
                          <a:solidFill>
                            <a:srgbClr val="C00000"/>
                          </a:solidFill>
                        </a:rPr>
                        <a:t>4</a:t>
                      </a:r>
                    </a:p>
                  </a:txBody>
                  <a:tcPr/>
                </a:tc>
                <a:tc>
                  <a:txBody>
                    <a:bodyPr/>
                    <a:lstStyle/>
                    <a:p>
                      <a:r>
                        <a:rPr lang="en-US" dirty="0">
                          <a:solidFill>
                            <a:srgbClr val="C00000"/>
                          </a:solidFill>
                        </a:rPr>
                        <a:t>6</a:t>
                      </a:r>
                    </a:p>
                  </a:txBody>
                  <a:tcPr/>
                </a:tc>
                <a:tc>
                  <a:txBody>
                    <a:bodyPr/>
                    <a:lstStyle/>
                    <a:p>
                      <a:endParaRPr lang="en-US" dirty="0">
                        <a:solidFill>
                          <a:srgbClr val="C00000"/>
                        </a:solidFill>
                      </a:endParaRPr>
                    </a:p>
                  </a:txBody>
                  <a:tcPr/>
                </a:tc>
                <a:tc>
                  <a:txBody>
                    <a:bodyPr/>
                    <a:lstStyle/>
                    <a:p>
                      <a:r>
                        <a:rPr lang="en-US" dirty="0">
                          <a:solidFill>
                            <a:srgbClr val="C00000"/>
                          </a:solidFill>
                        </a:rPr>
                        <a:t>Used</a:t>
                      </a:r>
                    </a:p>
                  </a:txBody>
                  <a:tcPr/>
                </a:tc>
                <a:tc>
                  <a:txBody>
                    <a:bodyPr/>
                    <a:lstStyle/>
                    <a:p>
                      <a:endParaRPr lang="en-US" dirty="0">
                        <a:solidFill>
                          <a:srgbClr val="C00000"/>
                        </a:solidFill>
                      </a:endParaRPr>
                    </a:p>
                  </a:txBody>
                  <a:tcPr/>
                </a:tc>
                <a:tc>
                  <a:txBody>
                    <a:bodyPr/>
                    <a:lstStyle/>
                    <a:p>
                      <a:endParaRPr lang="en-US" dirty="0">
                        <a:solidFill>
                          <a:srgbClr val="C00000"/>
                        </a:solidFill>
                      </a:endParaRPr>
                    </a:p>
                  </a:txBody>
                  <a:tcPr/>
                </a:tc>
                <a:tc>
                  <a:txBody>
                    <a:bodyPr/>
                    <a:lstStyle/>
                    <a:p>
                      <a:r>
                        <a:rPr lang="en-US" dirty="0">
                          <a:solidFill>
                            <a:srgbClr val="C00000"/>
                          </a:solidFill>
                        </a:rPr>
                        <a:t>Used</a:t>
                      </a:r>
                    </a:p>
                  </a:txBody>
                  <a:tcPr/>
                </a:tc>
                <a:tc>
                  <a:txBody>
                    <a:bodyPr/>
                    <a:lstStyle/>
                    <a:p>
                      <a:r>
                        <a:rPr lang="en-US" dirty="0">
                          <a:solidFill>
                            <a:srgbClr val="C00000"/>
                          </a:solidFill>
                        </a:rPr>
                        <a:t>0.65</a:t>
                      </a:r>
                    </a:p>
                  </a:txBody>
                  <a:tcPr/>
                </a:tc>
                <a:tc>
                  <a:txBody>
                    <a:bodyPr/>
                    <a:lstStyle/>
                    <a:p>
                      <a:r>
                        <a:rPr lang="en-US" dirty="0">
                          <a:solidFill>
                            <a:srgbClr val="C00000"/>
                          </a:solidFill>
                        </a:rPr>
                        <a:t>1.5</a:t>
                      </a:r>
                    </a:p>
                  </a:txBody>
                  <a:tcPr/>
                </a:tc>
                <a:tc>
                  <a:txBody>
                    <a:bodyPr/>
                    <a:lstStyle/>
                    <a:p>
                      <a:r>
                        <a:rPr lang="en-US" dirty="0">
                          <a:solidFill>
                            <a:srgbClr val="C00000"/>
                          </a:solidFill>
                        </a:rPr>
                        <a:t>81.067</a:t>
                      </a:r>
                    </a:p>
                  </a:txBody>
                  <a:tcPr/>
                </a:tc>
                <a:extLst>
                  <a:ext uri="{0D108BD9-81ED-4DB2-BD59-A6C34878D82A}">
                    <a16:rowId xmlns:a16="http://schemas.microsoft.com/office/drawing/2014/main" val="1214702255"/>
                  </a:ext>
                </a:extLst>
              </a:tr>
              <a:tr h="370840">
                <a:tc>
                  <a:txBody>
                    <a:bodyPr/>
                    <a:lstStyle/>
                    <a:p>
                      <a:r>
                        <a:rPr lang="en-US" dirty="0"/>
                        <a:t>4</a:t>
                      </a:r>
                    </a:p>
                  </a:txBody>
                  <a:tcPr/>
                </a:tc>
                <a:tc>
                  <a:txBody>
                    <a:bodyPr/>
                    <a:lstStyle/>
                    <a:p>
                      <a:r>
                        <a:rPr lang="en-US" dirty="0"/>
                        <a:t>6</a:t>
                      </a:r>
                    </a:p>
                  </a:txBody>
                  <a:tcPr/>
                </a:tc>
                <a:tc>
                  <a:txBody>
                    <a:bodyPr/>
                    <a:lstStyle/>
                    <a:p>
                      <a:r>
                        <a:rPr lang="en-US" dirty="0"/>
                        <a:t>Used</a:t>
                      </a:r>
                    </a:p>
                  </a:txBody>
                  <a:tcPr/>
                </a:tc>
                <a:tc>
                  <a:txBody>
                    <a:bodyPr/>
                    <a:lstStyle/>
                    <a:p>
                      <a:r>
                        <a:rPr lang="en-US" dirty="0"/>
                        <a:t>Used</a:t>
                      </a:r>
                    </a:p>
                  </a:txBody>
                  <a:tcPr/>
                </a:tc>
                <a:tc>
                  <a:txBody>
                    <a:bodyPr/>
                    <a:lstStyle/>
                    <a:p>
                      <a:r>
                        <a:rPr lang="en-US" dirty="0"/>
                        <a:t>Used</a:t>
                      </a:r>
                    </a:p>
                  </a:txBody>
                  <a:tcPr/>
                </a:tc>
                <a:tc>
                  <a:txBody>
                    <a:bodyPr/>
                    <a:lstStyle/>
                    <a:p>
                      <a:r>
                        <a:rPr lang="en-US" dirty="0"/>
                        <a:t>Used</a:t>
                      </a:r>
                    </a:p>
                  </a:txBody>
                  <a:tcPr/>
                </a:tc>
                <a:tc>
                  <a:txBody>
                    <a:bodyPr/>
                    <a:lstStyle/>
                    <a:p>
                      <a:r>
                        <a:rPr lang="en-US" dirty="0"/>
                        <a:t>Used</a:t>
                      </a:r>
                    </a:p>
                  </a:txBody>
                  <a:tcPr/>
                </a:tc>
                <a:tc>
                  <a:txBody>
                    <a:bodyPr/>
                    <a:lstStyle/>
                    <a:p>
                      <a:r>
                        <a:rPr lang="en-US" dirty="0"/>
                        <a:t>0.65</a:t>
                      </a:r>
                    </a:p>
                  </a:txBody>
                  <a:tcPr/>
                </a:tc>
                <a:tc>
                  <a:txBody>
                    <a:bodyPr/>
                    <a:lstStyle/>
                    <a:p>
                      <a:r>
                        <a:rPr lang="en-US" dirty="0"/>
                        <a:t>1.5</a:t>
                      </a:r>
                    </a:p>
                  </a:txBody>
                  <a:tcPr/>
                </a:tc>
                <a:tc>
                  <a:txBody>
                    <a:bodyPr/>
                    <a:lstStyle/>
                    <a:p>
                      <a:r>
                        <a:rPr lang="en-US" dirty="0"/>
                        <a:t>55.56</a:t>
                      </a:r>
                    </a:p>
                  </a:txBody>
                  <a:tcPr/>
                </a:tc>
                <a:extLst>
                  <a:ext uri="{0D108BD9-81ED-4DB2-BD59-A6C34878D82A}">
                    <a16:rowId xmlns:a16="http://schemas.microsoft.com/office/drawing/2014/main" val="814497888"/>
                  </a:ext>
                </a:extLst>
              </a:tr>
              <a:tr h="370840">
                <a:tc>
                  <a:txBody>
                    <a:bodyPr/>
                    <a:lstStyle/>
                    <a:p>
                      <a:r>
                        <a:rPr lang="en-US" dirty="0"/>
                        <a:t>4</a:t>
                      </a:r>
                    </a:p>
                  </a:txBody>
                  <a:tcPr/>
                </a:tc>
                <a:tc>
                  <a:txBody>
                    <a:bodyPr/>
                    <a:lstStyle/>
                    <a:p>
                      <a:r>
                        <a:rPr lang="en-US" dirty="0"/>
                        <a:t>6</a:t>
                      </a:r>
                    </a:p>
                  </a:txBody>
                  <a:tcPr/>
                </a:tc>
                <a:tc>
                  <a:txBody>
                    <a:bodyPr/>
                    <a:lstStyle/>
                    <a:p>
                      <a:r>
                        <a:rPr lang="en-US" dirty="0"/>
                        <a:t>Used</a:t>
                      </a:r>
                    </a:p>
                  </a:txBody>
                  <a:tcPr/>
                </a:tc>
                <a:tc>
                  <a:txBody>
                    <a:bodyPr/>
                    <a:lstStyle/>
                    <a:p>
                      <a:endParaRPr lang="en-US" dirty="0"/>
                    </a:p>
                  </a:txBody>
                  <a:tcPr/>
                </a:tc>
                <a:tc>
                  <a:txBody>
                    <a:bodyPr/>
                    <a:lstStyle/>
                    <a:p>
                      <a:endParaRPr lang="en-US" dirty="0"/>
                    </a:p>
                  </a:txBody>
                  <a:tcPr/>
                </a:tc>
                <a:tc>
                  <a:txBody>
                    <a:bodyPr/>
                    <a:lstStyle/>
                    <a:p>
                      <a:r>
                        <a:rPr lang="en-US" dirty="0"/>
                        <a:t>Used</a:t>
                      </a:r>
                    </a:p>
                  </a:txBody>
                  <a:tcPr/>
                </a:tc>
                <a:tc>
                  <a:txBody>
                    <a:bodyPr/>
                    <a:lstStyle/>
                    <a:p>
                      <a:endParaRPr lang="en-US" dirty="0"/>
                    </a:p>
                  </a:txBody>
                  <a:tcPr/>
                </a:tc>
                <a:tc>
                  <a:txBody>
                    <a:bodyPr/>
                    <a:lstStyle/>
                    <a:p>
                      <a:r>
                        <a:rPr lang="en-US" dirty="0"/>
                        <a:t>0.55</a:t>
                      </a:r>
                    </a:p>
                  </a:txBody>
                  <a:tcPr/>
                </a:tc>
                <a:tc>
                  <a:txBody>
                    <a:bodyPr/>
                    <a:lstStyle/>
                    <a:p>
                      <a:r>
                        <a:rPr lang="en-US" dirty="0"/>
                        <a:t>1.5</a:t>
                      </a:r>
                    </a:p>
                  </a:txBody>
                  <a:tcPr/>
                </a:tc>
                <a:tc>
                  <a:txBody>
                    <a:bodyPr/>
                    <a:lstStyle/>
                    <a:p>
                      <a:r>
                        <a:rPr lang="en-US" dirty="0"/>
                        <a:t>68.59</a:t>
                      </a:r>
                    </a:p>
                  </a:txBody>
                  <a:tcPr/>
                </a:tc>
                <a:extLst>
                  <a:ext uri="{0D108BD9-81ED-4DB2-BD59-A6C34878D82A}">
                    <a16:rowId xmlns:a16="http://schemas.microsoft.com/office/drawing/2014/main" val="2940501001"/>
                  </a:ext>
                </a:extLst>
              </a:tr>
              <a:tr h="370840">
                <a:tc>
                  <a:txBody>
                    <a:bodyPr/>
                    <a:lstStyle/>
                    <a:p>
                      <a:r>
                        <a:rPr lang="en-US" dirty="0"/>
                        <a:t>4</a:t>
                      </a:r>
                    </a:p>
                  </a:txBody>
                  <a:tcPr/>
                </a:tc>
                <a:tc>
                  <a:txBody>
                    <a:bodyPr/>
                    <a:lstStyle/>
                    <a:p>
                      <a:r>
                        <a:rPr lang="en-US" dirty="0"/>
                        <a:t>6</a:t>
                      </a:r>
                    </a:p>
                  </a:txBody>
                  <a:tcPr/>
                </a:tc>
                <a:tc>
                  <a:txBody>
                    <a:bodyPr/>
                    <a:lstStyle/>
                    <a:p>
                      <a:endParaRPr lang="en-US"/>
                    </a:p>
                  </a:txBody>
                  <a:tcPr/>
                </a:tc>
                <a:tc>
                  <a:txBody>
                    <a:bodyPr/>
                    <a:lstStyle/>
                    <a:p>
                      <a:r>
                        <a:rPr lang="en-US" dirty="0"/>
                        <a:t>Used</a:t>
                      </a:r>
                    </a:p>
                  </a:txBody>
                  <a:tcPr/>
                </a:tc>
                <a:tc>
                  <a:txBody>
                    <a:bodyPr/>
                    <a:lstStyle/>
                    <a:p>
                      <a:endParaRPr lang="en-US" dirty="0"/>
                    </a:p>
                  </a:txBody>
                  <a:tcPr/>
                </a:tc>
                <a:tc>
                  <a:txBody>
                    <a:bodyPr/>
                    <a:lstStyle/>
                    <a:p>
                      <a:endParaRPr lang="en-US" dirty="0"/>
                    </a:p>
                  </a:txBody>
                  <a:tcPr/>
                </a:tc>
                <a:tc>
                  <a:txBody>
                    <a:bodyPr/>
                    <a:lstStyle/>
                    <a:p>
                      <a:r>
                        <a:rPr lang="en-US" dirty="0"/>
                        <a:t>Used</a:t>
                      </a:r>
                    </a:p>
                  </a:txBody>
                  <a:tcPr/>
                </a:tc>
                <a:tc>
                  <a:txBody>
                    <a:bodyPr/>
                    <a:lstStyle/>
                    <a:p>
                      <a:r>
                        <a:rPr lang="en-US" dirty="0"/>
                        <a:t>0.55</a:t>
                      </a:r>
                    </a:p>
                  </a:txBody>
                  <a:tcPr/>
                </a:tc>
                <a:tc>
                  <a:txBody>
                    <a:bodyPr/>
                    <a:lstStyle/>
                    <a:p>
                      <a:r>
                        <a:rPr lang="en-US" dirty="0"/>
                        <a:t>1.5</a:t>
                      </a:r>
                    </a:p>
                  </a:txBody>
                  <a:tcPr/>
                </a:tc>
                <a:tc>
                  <a:txBody>
                    <a:bodyPr/>
                    <a:lstStyle/>
                    <a:p>
                      <a:r>
                        <a:rPr lang="en-US" dirty="0"/>
                        <a:t>79.56</a:t>
                      </a:r>
                    </a:p>
                  </a:txBody>
                  <a:tcPr/>
                </a:tc>
                <a:extLst>
                  <a:ext uri="{0D108BD9-81ED-4DB2-BD59-A6C34878D82A}">
                    <a16:rowId xmlns:a16="http://schemas.microsoft.com/office/drawing/2014/main" val="4152823170"/>
                  </a:ext>
                </a:extLst>
              </a:tr>
            </a:tbl>
          </a:graphicData>
        </a:graphic>
      </p:graphicFrame>
    </p:spTree>
    <p:extLst>
      <p:ext uri="{BB962C8B-B14F-4D97-AF65-F5344CB8AC3E}">
        <p14:creationId xmlns:p14="http://schemas.microsoft.com/office/powerpoint/2010/main" val="236520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86C2-751C-49B5-B4A7-26CCDAD9A39A}"/>
              </a:ext>
            </a:extLst>
          </p:cNvPr>
          <p:cNvSpPr>
            <a:spLocks noGrp="1"/>
          </p:cNvSpPr>
          <p:nvPr>
            <p:ph type="title"/>
          </p:nvPr>
        </p:nvSpPr>
        <p:spPr/>
        <p:txBody>
          <a:bodyPr/>
          <a:lstStyle/>
          <a:p>
            <a:r>
              <a:rPr lang="en-US" dirty="0"/>
              <a:t>Result Discussion – Gabor Filter</a:t>
            </a:r>
          </a:p>
        </p:txBody>
      </p:sp>
      <p:sp>
        <p:nvSpPr>
          <p:cNvPr id="3" name="Content Placeholder 2">
            <a:extLst>
              <a:ext uri="{FF2B5EF4-FFF2-40B4-BE49-F238E27FC236}">
                <a16:creationId xmlns:a16="http://schemas.microsoft.com/office/drawing/2014/main" id="{34E13536-6311-414E-88DB-C457FFF449DE}"/>
              </a:ext>
            </a:extLst>
          </p:cNvPr>
          <p:cNvSpPr>
            <a:spLocks noGrp="1"/>
          </p:cNvSpPr>
          <p:nvPr>
            <p:ph idx="1"/>
          </p:nvPr>
        </p:nvSpPr>
        <p:spPr/>
        <p:txBody>
          <a:bodyPr/>
          <a:lstStyle/>
          <a:p>
            <a:r>
              <a:rPr lang="en-US" dirty="0"/>
              <a:t>This type of classification was really computationally intensive and took a long time to obtain results even if the new code was run instead of computing everything again.</a:t>
            </a:r>
          </a:p>
          <a:p>
            <a:r>
              <a:rPr lang="en-US" dirty="0"/>
              <a:t>I have found that here using only variance and standard deviation gave the best results.</a:t>
            </a:r>
          </a:p>
          <a:p>
            <a:r>
              <a:rPr lang="en-US" dirty="0"/>
              <a:t>I have tried the use of both Euclidian as well as Manhattan distance and found that Euclidian distance gives the better results</a:t>
            </a:r>
          </a:p>
          <a:p>
            <a:r>
              <a:rPr lang="en-US" dirty="0"/>
              <a:t>The run time of this method is very long , and I have also observed a longest of 13 minutes when all the statistics are used.</a:t>
            </a:r>
          </a:p>
          <a:p>
            <a:endParaRPr lang="en-US" dirty="0"/>
          </a:p>
          <a:p>
            <a:endParaRPr lang="en-US" dirty="0"/>
          </a:p>
        </p:txBody>
      </p:sp>
      <p:pic>
        <p:nvPicPr>
          <p:cNvPr id="4" name="Picture 3">
            <a:extLst>
              <a:ext uri="{FF2B5EF4-FFF2-40B4-BE49-F238E27FC236}">
                <a16:creationId xmlns:a16="http://schemas.microsoft.com/office/drawing/2014/main" id="{906D7C25-1E49-43C5-B069-9EF199143395}"/>
              </a:ext>
            </a:extLst>
          </p:cNvPr>
          <p:cNvPicPr>
            <a:picLocks noChangeAspect="1"/>
          </p:cNvPicPr>
          <p:nvPr/>
        </p:nvPicPr>
        <p:blipFill>
          <a:blip r:embed="rId2"/>
          <a:stretch>
            <a:fillRect/>
          </a:stretch>
        </p:blipFill>
        <p:spPr>
          <a:xfrm>
            <a:off x="4769268" y="5339722"/>
            <a:ext cx="3648075" cy="1143000"/>
          </a:xfrm>
          <a:prstGeom prst="rect">
            <a:avLst/>
          </a:prstGeom>
        </p:spPr>
      </p:pic>
    </p:spTree>
    <p:extLst>
      <p:ext uri="{BB962C8B-B14F-4D97-AF65-F5344CB8AC3E}">
        <p14:creationId xmlns:p14="http://schemas.microsoft.com/office/powerpoint/2010/main" val="330122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EE6E-A65E-4B4B-8B22-96CF6390FE72}"/>
              </a:ext>
            </a:extLst>
          </p:cNvPr>
          <p:cNvSpPr>
            <a:spLocks noGrp="1"/>
          </p:cNvSpPr>
          <p:nvPr>
            <p:ph type="title"/>
          </p:nvPr>
        </p:nvSpPr>
        <p:spPr/>
        <p:txBody>
          <a:bodyPr/>
          <a:lstStyle/>
          <a:p>
            <a:r>
              <a:rPr lang="en-US" dirty="0"/>
              <a:t>Comparison and Misclassification</a:t>
            </a:r>
          </a:p>
        </p:txBody>
      </p:sp>
      <p:pic>
        <p:nvPicPr>
          <p:cNvPr id="5" name="Content Placeholder 4">
            <a:extLst>
              <a:ext uri="{FF2B5EF4-FFF2-40B4-BE49-F238E27FC236}">
                <a16:creationId xmlns:a16="http://schemas.microsoft.com/office/drawing/2014/main" id="{AD40B8B3-3B19-4BAA-966B-260C9C1EAEAB}"/>
              </a:ext>
            </a:extLst>
          </p:cNvPr>
          <p:cNvPicPr>
            <a:picLocks noGrp="1" noChangeAspect="1"/>
          </p:cNvPicPr>
          <p:nvPr>
            <p:ph idx="1"/>
          </p:nvPr>
        </p:nvPicPr>
        <p:blipFill>
          <a:blip r:embed="rId2"/>
          <a:stretch>
            <a:fillRect/>
          </a:stretch>
        </p:blipFill>
        <p:spPr>
          <a:xfrm>
            <a:off x="176463" y="1745818"/>
            <a:ext cx="5896016" cy="2874308"/>
          </a:xfrm>
        </p:spPr>
      </p:pic>
      <p:pic>
        <p:nvPicPr>
          <p:cNvPr id="7" name="Picture 6">
            <a:extLst>
              <a:ext uri="{FF2B5EF4-FFF2-40B4-BE49-F238E27FC236}">
                <a16:creationId xmlns:a16="http://schemas.microsoft.com/office/drawing/2014/main" id="{7B2DAC7E-59A5-4A00-89C7-DB8F15AFA5AE}"/>
              </a:ext>
            </a:extLst>
          </p:cNvPr>
          <p:cNvPicPr>
            <a:picLocks noChangeAspect="1"/>
          </p:cNvPicPr>
          <p:nvPr/>
        </p:nvPicPr>
        <p:blipFill>
          <a:blip r:embed="rId3"/>
          <a:stretch>
            <a:fillRect/>
          </a:stretch>
        </p:blipFill>
        <p:spPr>
          <a:xfrm>
            <a:off x="6306970" y="1745818"/>
            <a:ext cx="5885030" cy="2868952"/>
          </a:xfrm>
          <a:prstGeom prst="rect">
            <a:avLst/>
          </a:prstGeom>
        </p:spPr>
      </p:pic>
      <p:sp>
        <p:nvSpPr>
          <p:cNvPr id="8" name="TextBox 7">
            <a:extLst>
              <a:ext uri="{FF2B5EF4-FFF2-40B4-BE49-F238E27FC236}">
                <a16:creationId xmlns:a16="http://schemas.microsoft.com/office/drawing/2014/main" id="{E5EEB57D-4EB5-425F-B457-50AC707BC5F2}"/>
              </a:ext>
            </a:extLst>
          </p:cNvPr>
          <p:cNvSpPr txBox="1"/>
          <p:nvPr/>
        </p:nvSpPr>
        <p:spPr>
          <a:xfrm>
            <a:off x="1544323" y="4908884"/>
            <a:ext cx="3160295" cy="646331"/>
          </a:xfrm>
          <a:prstGeom prst="rect">
            <a:avLst/>
          </a:prstGeom>
          <a:noFill/>
        </p:spPr>
        <p:txBody>
          <a:bodyPr wrap="square" rtlCol="0">
            <a:spAutoFit/>
          </a:bodyPr>
          <a:lstStyle/>
          <a:p>
            <a:r>
              <a:rPr lang="en-US" dirty="0"/>
              <a:t>Bar chart of each detection of Gabor</a:t>
            </a:r>
          </a:p>
        </p:txBody>
      </p:sp>
      <p:sp>
        <p:nvSpPr>
          <p:cNvPr id="9" name="TextBox 8">
            <a:extLst>
              <a:ext uri="{FF2B5EF4-FFF2-40B4-BE49-F238E27FC236}">
                <a16:creationId xmlns:a16="http://schemas.microsoft.com/office/drawing/2014/main" id="{DCBEB118-A35E-4EA2-B6C1-0CFEAC83C365}"/>
              </a:ext>
            </a:extLst>
          </p:cNvPr>
          <p:cNvSpPr txBox="1"/>
          <p:nvPr/>
        </p:nvSpPr>
        <p:spPr>
          <a:xfrm>
            <a:off x="7669337" y="4891602"/>
            <a:ext cx="3160295" cy="646331"/>
          </a:xfrm>
          <a:prstGeom prst="rect">
            <a:avLst/>
          </a:prstGeom>
          <a:noFill/>
        </p:spPr>
        <p:txBody>
          <a:bodyPr wrap="square" rtlCol="0">
            <a:spAutoFit/>
          </a:bodyPr>
          <a:lstStyle/>
          <a:p>
            <a:r>
              <a:rPr lang="en-US" dirty="0"/>
              <a:t>Bar chart of each detection of Laplacian</a:t>
            </a:r>
          </a:p>
        </p:txBody>
      </p:sp>
    </p:spTree>
    <p:extLst>
      <p:ext uri="{BB962C8B-B14F-4D97-AF65-F5344CB8AC3E}">
        <p14:creationId xmlns:p14="http://schemas.microsoft.com/office/powerpoint/2010/main" val="398463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10F2-A5C3-4444-B5F1-69F54EA2D878}"/>
              </a:ext>
            </a:extLst>
          </p:cNvPr>
          <p:cNvSpPr>
            <a:spLocks noGrp="1"/>
          </p:cNvSpPr>
          <p:nvPr>
            <p:ph type="title"/>
          </p:nvPr>
        </p:nvSpPr>
        <p:spPr/>
        <p:txBody>
          <a:bodyPr/>
          <a:lstStyle/>
          <a:p>
            <a:r>
              <a:rPr lang="en-US" dirty="0"/>
              <a:t>Comparison and Misclassification</a:t>
            </a:r>
          </a:p>
        </p:txBody>
      </p:sp>
      <p:sp>
        <p:nvSpPr>
          <p:cNvPr id="3" name="Content Placeholder 2">
            <a:extLst>
              <a:ext uri="{FF2B5EF4-FFF2-40B4-BE49-F238E27FC236}">
                <a16:creationId xmlns:a16="http://schemas.microsoft.com/office/drawing/2014/main" id="{50D0F01D-2CC2-4481-A9DA-964A650520F7}"/>
              </a:ext>
            </a:extLst>
          </p:cNvPr>
          <p:cNvSpPr>
            <a:spLocks noGrp="1"/>
          </p:cNvSpPr>
          <p:nvPr>
            <p:ph idx="1"/>
          </p:nvPr>
        </p:nvSpPr>
        <p:spPr/>
        <p:txBody>
          <a:bodyPr/>
          <a:lstStyle/>
          <a:p>
            <a:r>
              <a:rPr lang="en-US" dirty="0"/>
              <a:t>I have observed that some of the textures which have not been classified well in the Laplacian do better on the Gabor filter.</a:t>
            </a:r>
          </a:p>
          <a:p>
            <a:r>
              <a:rPr lang="en-US" dirty="0"/>
              <a:t>This is not true in all the cases as few texture numbers such as ’11 22 13 59’ performs better on the Laplacian method.</a:t>
            </a:r>
          </a:p>
          <a:p>
            <a:r>
              <a:rPr lang="en-US" dirty="0"/>
              <a:t>The worst performance of the </a:t>
            </a:r>
            <a:r>
              <a:rPr lang="en-US" dirty="0" err="1"/>
              <a:t>gabor</a:t>
            </a:r>
            <a:r>
              <a:rPr lang="en-US" dirty="0"/>
              <a:t> filter is 28% on the texture number 30 as opposed to 81% on the same texture on the Laplacian method.</a:t>
            </a:r>
          </a:p>
          <a:p>
            <a:r>
              <a:rPr lang="en-US" dirty="0"/>
              <a:t>The worst performance of the Laplacian filter is 13% on texture 50, for which the </a:t>
            </a:r>
            <a:r>
              <a:rPr lang="en-US" dirty="0" err="1"/>
              <a:t>gabor</a:t>
            </a:r>
            <a:r>
              <a:rPr lang="en-US" dirty="0"/>
              <a:t> filter performed with 74% positive detection</a:t>
            </a:r>
          </a:p>
        </p:txBody>
      </p:sp>
    </p:spTree>
    <p:extLst>
      <p:ext uri="{BB962C8B-B14F-4D97-AF65-F5344CB8AC3E}">
        <p14:creationId xmlns:p14="http://schemas.microsoft.com/office/powerpoint/2010/main" val="295552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0145-6BCD-484E-9C0F-79FF9FA1D92D}"/>
              </a:ext>
            </a:extLst>
          </p:cNvPr>
          <p:cNvSpPr>
            <a:spLocks noGrp="1"/>
          </p:cNvSpPr>
          <p:nvPr>
            <p:ph type="title"/>
          </p:nvPr>
        </p:nvSpPr>
        <p:spPr/>
        <p:txBody>
          <a:bodyPr/>
          <a:lstStyle/>
          <a:p>
            <a:r>
              <a:rPr lang="en-US" dirty="0"/>
              <a:t>Comparison</a:t>
            </a:r>
          </a:p>
        </p:txBody>
      </p:sp>
      <p:pic>
        <p:nvPicPr>
          <p:cNvPr id="5" name="Picture 4">
            <a:extLst>
              <a:ext uri="{FF2B5EF4-FFF2-40B4-BE49-F238E27FC236}">
                <a16:creationId xmlns:a16="http://schemas.microsoft.com/office/drawing/2014/main" id="{0AB08F05-A649-4B04-81EE-1D15663FF9EB}"/>
              </a:ext>
            </a:extLst>
          </p:cNvPr>
          <p:cNvPicPr>
            <a:picLocks noChangeAspect="1"/>
          </p:cNvPicPr>
          <p:nvPr/>
        </p:nvPicPr>
        <p:blipFill rotWithShape="1">
          <a:blip r:embed="rId2"/>
          <a:srcRect r="34316"/>
          <a:stretch/>
        </p:blipFill>
        <p:spPr>
          <a:xfrm>
            <a:off x="403177" y="1264555"/>
            <a:ext cx="4379495" cy="5000625"/>
          </a:xfrm>
          <a:prstGeom prst="rect">
            <a:avLst/>
          </a:prstGeom>
        </p:spPr>
      </p:pic>
      <p:pic>
        <p:nvPicPr>
          <p:cNvPr id="7" name="Picture 6">
            <a:extLst>
              <a:ext uri="{FF2B5EF4-FFF2-40B4-BE49-F238E27FC236}">
                <a16:creationId xmlns:a16="http://schemas.microsoft.com/office/drawing/2014/main" id="{01C6E0A0-49DE-4BFB-A8F9-F10BCB879343}"/>
              </a:ext>
            </a:extLst>
          </p:cNvPr>
          <p:cNvPicPr>
            <a:picLocks noChangeAspect="1"/>
          </p:cNvPicPr>
          <p:nvPr/>
        </p:nvPicPr>
        <p:blipFill rotWithShape="1">
          <a:blip r:embed="rId3"/>
          <a:srcRect r="37489"/>
          <a:stretch/>
        </p:blipFill>
        <p:spPr>
          <a:xfrm>
            <a:off x="4992102" y="1264555"/>
            <a:ext cx="4167940" cy="5000625"/>
          </a:xfrm>
          <a:prstGeom prst="rect">
            <a:avLst/>
          </a:prstGeom>
        </p:spPr>
      </p:pic>
      <p:sp>
        <p:nvSpPr>
          <p:cNvPr id="8" name="TextBox 7">
            <a:extLst>
              <a:ext uri="{FF2B5EF4-FFF2-40B4-BE49-F238E27FC236}">
                <a16:creationId xmlns:a16="http://schemas.microsoft.com/office/drawing/2014/main" id="{2D92D15F-7B04-4F71-A613-11E02F44544E}"/>
              </a:ext>
            </a:extLst>
          </p:cNvPr>
          <p:cNvSpPr txBox="1"/>
          <p:nvPr/>
        </p:nvSpPr>
        <p:spPr>
          <a:xfrm>
            <a:off x="1652337" y="6488668"/>
            <a:ext cx="2727158" cy="369332"/>
          </a:xfrm>
          <a:prstGeom prst="rect">
            <a:avLst/>
          </a:prstGeom>
          <a:noFill/>
        </p:spPr>
        <p:txBody>
          <a:bodyPr wrap="square" rtlCol="0">
            <a:spAutoFit/>
          </a:bodyPr>
          <a:lstStyle/>
          <a:p>
            <a:r>
              <a:rPr lang="en-US" dirty="0"/>
              <a:t>Gabor Box Plot</a:t>
            </a:r>
          </a:p>
        </p:txBody>
      </p:sp>
      <p:sp>
        <p:nvSpPr>
          <p:cNvPr id="9" name="TextBox 8">
            <a:extLst>
              <a:ext uri="{FF2B5EF4-FFF2-40B4-BE49-F238E27FC236}">
                <a16:creationId xmlns:a16="http://schemas.microsoft.com/office/drawing/2014/main" id="{A9FA7B8C-BC90-4369-B14B-8E2888EFCCB6}"/>
              </a:ext>
            </a:extLst>
          </p:cNvPr>
          <p:cNvSpPr txBox="1"/>
          <p:nvPr/>
        </p:nvSpPr>
        <p:spPr>
          <a:xfrm>
            <a:off x="6007768" y="6488668"/>
            <a:ext cx="2727158" cy="369332"/>
          </a:xfrm>
          <a:prstGeom prst="rect">
            <a:avLst/>
          </a:prstGeom>
          <a:noFill/>
        </p:spPr>
        <p:txBody>
          <a:bodyPr wrap="square" rtlCol="0">
            <a:spAutoFit/>
          </a:bodyPr>
          <a:lstStyle/>
          <a:p>
            <a:r>
              <a:rPr lang="en-US" dirty="0"/>
              <a:t>Laplacian Box Plot</a:t>
            </a:r>
          </a:p>
        </p:txBody>
      </p:sp>
      <p:sp>
        <p:nvSpPr>
          <p:cNvPr id="11" name="TextBox 10">
            <a:extLst>
              <a:ext uri="{FF2B5EF4-FFF2-40B4-BE49-F238E27FC236}">
                <a16:creationId xmlns:a16="http://schemas.microsoft.com/office/drawing/2014/main" id="{AF0F4AD1-3280-4D92-8325-4D825A327F00}"/>
              </a:ext>
            </a:extLst>
          </p:cNvPr>
          <p:cNvSpPr txBox="1"/>
          <p:nvPr/>
        </p:nvSpPr>
        <p:spPr>
          <a:xfrm>
            <a:off x="9464842" y="1622798"/>
            <a:ext cx="2727158" cy="5632311"/>
          </a:xfrm>
          <a:prstGeom prst="rect">
            <a:avLst/>
          </a:prstGeom>
          <a:noFill/>
        </p:spPr>
        <p:txBody>
          <a:bodyPr wrap="square" rtlCol="0">
            <a:spAutoFit/>
          </a:bodyPr>
          <a:lstStyle/>
          <a:p>
            <a:r>
              <a:rPr lang="en-US" dirty="0"/>
              <a:t>This is a box plot of both the methods with input data as the percentage of correct classification of each image.</a:t>
            </a:r>
          </a:p>
          <a:p>
            <a:endParaRPr lang="en-US" dirty="0"/>
          </a:p>
          <a:p>
            <a:endParaRPr lang="en-US" dirty="0"/>
          </a:p>
          <a:p>
            <a:r>
              <a:rPr lang="en-US" dirty="0"/>
              <a:t>Here we can see a box plot of both the filters side by side, we can observe that the Gabor filter has better results on the median of the entire data has a higher percentage of correct classification.</a:t>
            </a:r>
          </a:p>
          <a:p>
            <a:endParaRPr lang="en-US" dirty="0"/>
          </a:p>
          <a:p>
            <a:endParaRPr lang="en-US" dirty="0"/>
          </a:p>
        </p:txBody>
      </p:sp>
    </p:spTree>
    <p:extLst>
      <p:ext uri="{BB962C8B-B14F-4D97-AF65-F5344CB8AC3E}">
        <p14:creationId xmlns:p14="http://schemas.microsoft.com/office/powerpoint/2010/main" val="156794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46D3-DF6D-4285-8F0A-1FC53875DFE9}"/>
              </a:ext>
            </a:extLst>
          </p:cNvPr>
          <p:cNvSpPr>
            <a:spLocks noGrp="1"/>
          </p:cNvSpPr>
          <p:nvPr>
            <p:ph type="title"/>
          </p:nvPr>
        </p:nvSpPr>
        <p:spPr/>
        <p:txBody>
          <a:bodyPr/>
          <a:lstStyle/>
          <a:p>
            <a:r>
              <a:rPr lang="en-US" dirty="0"/>
              <a:t>What are textures?</a:t>
            </a:r>
          </a:p>
        </p:txBody>
      </p:sp>
      <p:sp>
        <p:nvSpPr>
          <p:cNvPr id="3" name="Content Placeholder 2">
            <a:extLst>
              <a:ext uri="{FF2B5EF4-FFF2-40B4-BE49-F238E27FC236}">
                <a16:creationId xmlns:a16="http://schemas.microsoft.com/office/drawing/2014/main" id="{DC5B4B61-A09E-447D-9622-F36EE96059A7}"/>
              </a:ext>
            </a:extLst>
          </p:cNvPr>
          <p:cNvSpPr>
            <a:spLocks noGrp="1"/>
          </p:cNvSpPr>
          <p:nvPr>
            <p:ph idx="1"/>
          </p:nvPr>
        </p:nvSpPr>
        <p:spPr>
          <a:xfrm>
            <a:off x="2589212" y="2133600"/>
            <a:ext cx="8915400" cy="3777622"/>
          </a:xfrm>
        </p:spPr>
        <p:txBody>
          <a:bodyPr/>
          <a:lstStyle/>
          <a:p>
            <a:r>
              <a:rPr lang="en-US" dirty="0"/>
              <a:t>Textures can be defined as a feature that can be used to differentiate between one image from the other.</a:t>
            </a:r>
          </a:p>
          <a:p>
            <a:r>
              <a:rPr lang="en-US" dirty="0"/>
              <a:t>For example as seen in the picture below, the jaguar has a distinct pattern that can help to identify it.</a:t>
            </a:r>
          </a:p>
        </p:txBody>
      </p:sp>
      <p:pic>
        <p:nvPicPr>
          <p:cNvPr id="1026" name="Picture 2" descr="http://www.animalfactsencyclopedia.com/images/x1leopardcloseup.jpg.pagespeed.ic.0WQfMp4QOP.jpg">
            <a:extLst>
              <a:ext uri="{FF2B5EF4-FFF2-40B4-BE49-F238E27FC236}">
                <a16:creationId xmlns:a16="http://schemas.microsoft.com/office/drawing/2014/main" id="{593B1539-3657-4D00-B261-57320B924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1982" y="4539329"/>
            <a:ext cx="3089859" cy="231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72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FDE0-8A5A-4D30-A470-C22AEFF7DEC2}"/>
              </a:ext>
            </a:extLst>
          </p:cNvPr>
          <p:cNvSpPr>
            <a:spLocks noGrp="1"/>
          </p:cNvSpPr>
          <p:nvPr>
            <p:ph type="title"/>
          </p:nvPr>
        </p:nvSpPr>
        <p:spPr/>
        <p:txBody>
          <a:bodyPr/>
          <a:lstStyle/>
          <a:p>
            <a:r>
              <a:rPr lang="en-US" dirty="0"/>
              <a:t>Why to classify textures?</a:t>
            </a:r>
            <a:br>
              <a:rPr lang="en-US" dirty="0"/>
            </a:br>
            <a:endParaRPr lang="en-US" dirty="0"/>
          </a:p>
        </p:txBody>
      </p:sp>
      <p:sp>
        <p:nvSpPr>
          <p:cNvPr id="3" name="Content Placeholder 2">
            <a:extLst>
              <a:ext uri="{FF2B5EF4-FFF2-40B4-BE49-F238E27FC236}">
                <a16:creationId xmlns:a16="http://schemas.microsoft.com/office/drawing/2014/main" id="{22A5195E-F172-4E4E-BC48-56E14F40E692}"/>
              </a:ext>
            </a:extLst>
          </p:cNvPr>
          <p:cNvSpPr>
            <a:spLocks noGrp="1"/>
          </p:cNvSpPr>
          <p:nvPr>
            <p:ph idx="1"/>
          </p:nvPr>
        </p:nvSpPr>
        <p:spPr/>
        <p:txBody>
          <a:bodyPr/>
          <a:lstStyle/>
          <a:p>
            <a:r>
              <a:rPr lang="en-US" dirty="0"/>
              <a:t>As textures can be visually similar to the human eye, we need a statistical  way to differentiate between the textures.</a:t>
            </a:r>
          </a:p>
          <a:p>
            <a:r>
              <a:rPr lang="en-US" dirty="0"/>
              <a:t>By classifying the textures we can use the information obtained from them to find and match the new textures we are willing to identify.</a:t>
            </a:r>
          </a:p>
          <a:p>
            <a:r>
              <a:rPr lang="en-US" dirty="0"/>
              <a:t>The texture analysis algorithms are used to extract features from the images, which can be quantifiably useful to classify textures.</a:t>
            </a:r>
          </a:p>
        </p:txBody>
      </p:sp>
    </p:spTree>
    <p:extLst>
      <p:ext uri="{BB962C8B-B14F-4D97-AF65-F5344CB8AC3E}">
        <p14:creationId xmlns:p14="http://schemas.microsoft.com/office/powerpoint/2010/main" val="426438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46F3-B933-4B29-87DF-8F1DECC293DC}"/>
              </a:ext>
            </a:extLst>
          </p:cNvPr>
          <p:cNvSpPr>
            <a:spLocks noGrp="1"/>
          </p:cNvSpPr>
          <p:nvPr>
            <p:ph type="title"/>
          </p:nvPr>
        </p:nvSpPr>
        <p:spPr/>
        <p:txBody>
          <a:bodyPr/>
          <a:lstStyle/>
          <a:p>
            <a:r>
              <a:rPr lang="en-US" dirty="0"/>
              <a:t>Goal of the project &amp; Methodology followed</a:t>
            </a:r>
          </a:p>
        </p:txBody>
      </p:sp>
      <p:sp>
        <p:nvSpPr>
          <p:cNvPr id="3" name="Content Placeholder 2">
            <a:extLst>
              <a:ext uri="{FF2B5EF4-FFF2-40B4-BE49-F238E27FC236}">
                <a16:creationId xmlns:a16="http://schemas.microsoft.com/office/drawing/2014/main" id="{E09B6E59-2423-4918-8EFA-D2E67394B692}"/>
              </a:ext>
            </a:extLst>
          </p:cNvPr>
          <p:cNvSpPr>
            <a:spLocks noGrp="1"/>
          </p:cNvSpPr>
          <p:nvPr>
            <p:ph idx="1"/>
          </p:nvPr>
        </p:nvSpPr>
        <p:spPr/>
        <p:txBody>
          <a:bodyPr/>
          <a:lstStyle/>
          <a:p>
            <a:r>
              <a:rPr lang="en-US" dirty="0"/>
              <a:t>The project aims at using the two texture algorithms </a:t>
            </a:r>
          </a:p>
          <a:p>
            <a:pPr lvl="1"/>
            <a:r>
              <a:rPr lang="en-US" dirty="0"/>
              <a:t>Laplacian Pyramid</a:t>
            </a:r>
          </a:p>
          <a:p>
            <a:pPr lvl="1"/>
            <a:r>
              <a:rPr lang="en-US" dirty="0"/>
              <a:t>Gabor Filter</a:t>
            </a:r>
            <a:br>
              <a:rPr lang="en-US" dirty="0"/>
            </a:br>
            <a:r>
              <a:rPr lang="en-US" dirty="0"/>
              <a:t>to identify the feature vectors of each of the 59 textures given, and use the cropped versions of the image to identify if we can trace it back to the original texture.</a:t>
            </a:r>
          </a:p>
          <a:p>
            <a:pPr lvl="1"/>
            <a:endParaRPr lang="en-US" dirty="0"/>
          </a:p>
          <a:p>
            <a:r>
              <a:rPr lang="en-US" dirty="0"/>
              <a:t>Both the classification algorithms have two steps, the </a:t>
            </a:r>
            <a:r>
              <a:rPr lang="en-US" b="1" dirty="0"/>
              <a:t>training phase</a:t>
            </a:r>
            <a:r>
              <a:rPr lang="en-US" dirty="0"/>
              <a:t> and the </a:t>
            </a:r>
            <a:r>
              <a:rPr lang="en-US" b="1" dirty="0"/>
              <a:t>recognition phase. </a:t>
            </a:r>
            <a:r>
              <a:rPr lang="en-US" dirty="0"/>
              <a:t>Both the phases will be discussed for each algorithm.</a:t>
            </a:r>
          </a:p>
          <a:p>
            <a:endParaRPr lang="en-US" dirty="0"/>
          </a:p>
        </p:txBody>
      </p:sp>
    </p:spTree>
    <p:extLst>
      <p:ext uri="{BB962C8B-B14F-4D97-AF65-F5344CB8AC3E}">
        <p14:creationId xmlns:p14="http://schemas.microsoft.com/office/powerpoint/2010/main" val="102356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8ACE-C1A0-44D7-863B-92FAA75E2656}"/>
              </a:ext>
            </a:extLst>
          </p:cNvPr>
          <p:cNvSpPr>
            <a:spLocks noGrp="1"/>
          </p:cNvSpPr>
          <p:nvPr>
            <p:ph type="title"/>
          </p:nvPr>
        </p:nvSpPr>
        <p:spPr/>
        <p:txBody>
          <a:bodyPr/>
          <a:lstStyle/>
          <a:p>
            <a:r>
              <a:rPr lang="en-US" dirty="0"/>
              <a:t>Laplacian Pyramid based texture classification</a:t>
            </a:r>
          </a:p>
        </p:txBody>
      </p:sp>
      <p:sp>
        <p:nvSpPr>
          <p:cNvPr id="3" name="Content Placeholder 2">
            <a:extLst>
              <a:ext uri="{FF2B5EF4-FFF2-40B4-BE49-F238E27FC236}">
                <a16:creationId xmlns:a16="http://schemas.microsoft.com/office/drawing/2014/main" id="{9C9A28E6-367C-4AB5-B494-B657A0812128}"/>
              </a:ext>
            </a:extLst>
          </p:cNvPr>
          <p:cNvSpPr>
            <a:spLocks noGrp="1"/>
          </p:cNvSpPr>
          <p:nvPr>
            <p:ph idx="1"/>
          </p:nvPr>
        </p:nvSpPr>
        <p:spPr>
          <a:xfrm>
            <a:off x="808538" y="2133599"/>
            <a:ext cx="10563014" cy="4475747"/>
          </a:xfrm>
        </p:spPr>
        <p:txBody>
          <a:bodyPr>
            <a:normAutofit/>
          </a:bodyPr>
          <a:lstStyle/>
          <a:p>
            <a:r>
              <a:rPr lang="en-US" dirty="0"/>
              <a:t>Training Stage</a:t>
            </a:r>
          </a:p>
          <a:p>
            <a:pPr lvl="1"/>
            <a:r>
              <a:rPr lang="en-US" dirty="0"/>
              <a:t>The training stage for this stage involves the formation of the gaussian pyramid.</a:t>
            </a:r>
          </a:p>
          <a:p>
            <a:pPr lvl="1"/>
            <a:r>
              <a:rPr lang="en-US" dirty="0"/>
              <a:t>The pyramid’s layers are obtained by convoluting a gaussian kernel on the image and then down sampling it.</a:t>
            </a:r>
          </a:p>
          <a:p>
            <a:pPr lvl="1"/>
            <a:r>
              <a:rPr lang="en-US" dirty="0"/>
              <a:t>Then the Laplacian pyramid is formed by up sampling the subsequent layer and subtracting with the current layer of the gaussian pyramid.</a:t>
            </a:r>
          </a:p>
          <a:p>
            <a:pPr lvl="1"/>
            <a:r>
              <a:rPr lang="en-US" dirty="0"/>
              <a:t>Each of this layer is worked upon with a specific statistical method and is part of the feature vector.</a:t>
            </a:r>
          </a:p>
          <a:p>
            <a:pPr lvl="1"/>
            <a:r>
              <a:rPr lang="en-US" dirty="0"/>
              <a:t>Other statistical methods are used on the same layer of the pyramid to form the complete feature vector.</a:t>
            </a:r>
          </a:p>
          <a:p>
            <a:pPr lvl="1"/>
            <a:r>
              <a:rPr lang="en-US" dirty="0"/>
              <a:t>The statistical methods used are: mean, variance, standard deviation, skewness and kurtosis.</a:t>
            </a:r>
          </a:p>
          <a:p>
            <a:pPr lvl="1"/>
            <a:r>
              <a:rPr lang="en-US" dirty="0"/>
              <a:t>This procedure is repeated on all available textures to form the texture bank.</a:t>
            </a:r>
            <a:br>
              <a:rPr lang="en-US" dirty="0"/>
            </a:br>
            <a:endParaRPr lang="en-US" dirty="0"/>
          </a:p>
        </p:txBody>
      </p:sp>
    </p:spTree>
    <p:extLst>
      <p:ext uri="{BB962C8B-B14F-4D97-AF65-F5344CB8AC3E}">
        <p14:creationId xmlns:p14="http://schemas.microsoft.com/office/powerpoint/2010/main" val="292359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5DE6-03D5-4259-A89C-C733A3A83DB9}"/>
              </a:ext>
            </a:extLst>
          </p:cNvPr>
          <p:cNvSpPr>
            <a:spLocks noGrp="1"/>
          </p:cNvSpPr>
          <p:nvPr>
            <p:ph type="title"/>
          </p:nvPr>
        </p:nvSpPr>
        <p:spPr/>
        <p:txBody>
          <a:bodyPr/>
          <a:lstStyle/>
          <a:p>
            <a:r>
              <a:rPr lang="en-US" dirty="0"/>
              <a:t>Laplacian Pyramid based texture classification</a:t>
            </a:r>
          </a:p>
        </p:txBody>
      </p:sp>
      <p:sp>
        <p:nvSpPr>
          <p:cNvPr id="3" name="Content Placeholder 2">
            <a:extLst>
              <a:ext uri="{FF2B5EF4-FFF2-40B4-BE49-F238E27FC236}">
                <a16:creationId xmlns:a16="http://schemas.microsoft.com/office/drawing/2014/main" id="{6831DA67-2745-4B3B-A496-F6C429B813C4}"/>
              </a:ext>
            </a:extLst>
          </p:cNvPr>
          <p:cNvSpPr>
            <a:spLocks noGrp="1"/>
          </p:cNvSpPr>
          <p:nvPr>
            <p:ph idx="1"/>
          </p:nvPr>
        </p:nvSpPr>
        <p:spPr/>
        <p:txBody>
          <a:bodyPr/>
          <a:lstStyle/>
          <a:p>
            <a:r>
              <a:rPr lang="en-US" dirty="0"/>
              <a:t>Detection Stage</a:t>
            </a:r>
          </a:p>
          <a:p>
            <a:pPr lvl="1"/>
            <a:r>
              <a:rPr lang="en-US" dirty="0"/>
              <a:t>For the detection stage the texture images are divided into many parts, in an attempt to identify from where the texture is from.</a:t>
            </a:r>
          </a:p>
          <a:p>
            <a:pPr lvl="1"/>
            <a:r>
              <a:rPr lang="en-US" dirty="0"/>
              <a:t>The smaller images undergo the same process of feature vector formation.</a:t>
            </a:r>
          </a:p>
          <a:p>
            <a:pPr lvl="1"/>
            <a:r>
              <a:rPr lang="en-US" dirty="0"/>
              <a:t>We can use the feature vectors as a identification map for each texture.</a:t>
            </a:r>
          </a:p>
          <a:p>
            <a:pPr lvl="1"/>
            <a:r>
              <a:rPr lang="en-US" dirty="0"/>
              <a:t>In an ideal case each of the smaller textures' feature vectors will be identical to the source texture.</a:t>
            </a:r>
          </a:p>
          <a:p>
            <a:pPr lvl="1"/>
            <a:r>
              <a:rPr lang="en-US" dirty="0"/>
              <a:t>But practically the feature vectors are not always same and hence we need to vary the input parameters of the algorithm, such that we can obtain better recognition rate.</a:t>
            </a:r>
          </a:p>
        </p:txBody>
      </p:sp>
    </p:spTree>
    <p:extLst>
      <p:ext uri="{BB962C8B-B14F-4D97-AF65-F5344CB8AC3E}">
        <p14:creationId xmlns:p14="http://schemas.microsoft.com/office/powerpoint/2010/main" val="159487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F57F-6872-4B6B-BA00-FA42AA270F09}"/>
              </a:ext>
            </a:extLst>
          </p:cNvPr>
          <p:cNvSpPr>
            <a:spLocks noGrp="1"/>
          </p:cNvSpPr>
          <p:nvPr>
            <p:ph type="title"/>
          </p:nvPr>
        </p:nvSpPr>
        <p:spPr/>
        <p:txBody>
          <a:bodyPr/>
          <a:lstStyle/>
          <a:p>
            <a:r>
              <a:rPr lang="en-US" dirty="0"/>
              <a:t>Gabor Filter Classification</a:t>
            </a:r>
          </a:p>
        </p:txBody>
      </p:sp>
      <p:sp>
        <p:nvSpPr>
          <p:cNvPr id="3" name="Content Placeholder 2">
            <a:extLst>
              <a:ext uri="{FF2B5EF4-FFF2-40B4-BE49-F238E27FC236}">
                <a16:creationId xmlns:a16="http://schemas.microsoft.com/office/drawing/2014/main" id="{C53C0813-3924-4F34-90F9-16CA766231C3}"/>
              </a:ext>
            </a:extLst>
          </p:cNvPr>
          <p:cNvSpPr>
            <a:spLocks noGrp="1"/>
          </p:cNvSpPr>
          <p:nvPr>
            <p:ph idx="1"/>
          </p:nvPr>
        </p:nvSpPr>
        <p:spPr/>
        <p:txBody>
          <a:bodyPr/>
          <a:lstStyle/>
          <a:p>
            <a:r>
              <a:rPr lang="en-US" dirty="0"/>
              <a:t>The Gabor filter is based on using the various Gabor filter bank constituents on a specific texture to obtain their signatures.</a:t>
            </a:r>
          </a:p>
          <a:p>
            <a:r>
              <a:rPr lang="en-US" dirty="0"/>
              <a:t>As similar to the Laplacian method, these signatures have been used to create the feature vector by applying the following statistics: Mean, Variance, Standard Deviation, Skewness and kurtosis.</a:t>
            </a:r>
          </a:p>
          <a:p>
            <a:r>
              <a:rPr lang="en-US" dirty="0"/>
              <a:t>These are the constituents of the Gabor filter bank.</a:t>
            </a:r>
          </a:p>
          <a:p>
            <a:r>
              <a:rPr lang="en-US" dirty="0"/>
              <a:t>This concludes the learning stage.</a:t>
            </a:r>
          </a:p>
        </p:txBody>
      </p:sp>
    </p:spTree>
    <p:extLst>
      <p:ext uri="{BB962C8B-B14F-4D97-AF65-F5344CB8AC3E}">
        <p14:creationId xmlns:p14="http://schemas.microsoft.com/office/powerpoint/2010/main" val="249093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A1B1-5EE3-4AD1-AE87-283B9B3D9ED8}"/>
              </a:ext>
            </a:extLst>
          </p:cNvPr>
          <p:cNvSpPr>
            <a:spLocks noGrp="1"/>
          </p:cNvSpPr>
          <p:nvPr>
            <p:ph type="title"/>
          </p:nvPr>
        </p:nvSpPr>
        <p:spPr/>
        <p:txBody>
          <a:bodyPr/>
          <a:lstStyle/>
          <a:p>
            <a:r>
              <a:rPr lang="en-US" dirty="0"/>
              <a:t>Gabor Filter Bank</a:t>
            </a:r>
          </a:p>
        </p:txBody>
      </p:sp>
      <p:sp>
        <p:nvSpPr>
          <p:cNvPr id="3" name="Content Placeholder 2">
            <a:extLst>
              <a:ext uri="{FF2B5EF4-FFF2-40B4-BE49-F238E27FC236}">
                <a16:creationId xmlns:a16="http://schemas.microsoft.com/office/drawing/2014/main" id="{B0A13EBE-E7B3-4F2A-9C63-6E5119956E04}"/>
              </a:ext>
            </a:extLst>
          </p:cNvPr>
          <p:cNvSpPr>
            <a:spLocks noGrp="1"/>
          </p:cNvSpPr>
          <p:nvPr>
            <p:ph idx="1"/>
          </p:nvPr>
        </p:nvSpPr>
        <p:spPr/>
        <p:txBody>
          <a:bodyPr/>
          <a:lstStyle/>
          <a:p>
            <a:r>
              <a:rPr lang="en-US" dirty="0"/>
              <a:t>In the detection stage, the same method is used to test the effectiveness of the  classification algorithm.</a:t>
            </a:r>
          </a:p>
          <a:p>
            <a:r>
              <a:rPr lang="en-US" dirty="0"/>
              <a:t>The original textures are divided into many parts for which the previously said feature vectors are computed.</a:t>
            </a:r>
          </a:p>
          <a:p>
            <a:r>
              <a:rPr lang="en-US" dirty="0"/>
              <a:t>These are used to compute the level of similarity to the original texture, to see if our classification algorithm has worked or not.</a:t>
            </a:r>
          </a:p>
        </p:txBody>
      </p:sp>
    </p:spTree>
    <p:extLst>
      <p:ext uri="{BB962C8B-B14F-4D97-AF65-F5344CB8AC3E}">
        <p14:creationId xmlns:p14="http://schemas.microsoft.com/office/powerpoint/2010/main" val="22537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182A-17F6-4B7A-A654-363D5FBD4BFA}"/>
              </a:ext>
            </a:extLst>
          </p:cNvPr>
          <p:cNvSpPr>
            <a:spLocks noGrp="1"/>
          </p:cNvSpPr>
          <p:nvPr>
            <p:ph type="title"/>
          </p:nvPr>
        </p:nvSpPr>
        <p:spPr/>
        <p:txBody>
          <a:bodyPr/>
          <a:lstStyle/>
          <a:p>
            <a:r>
              <a:rPr lang="en-US" dirty="0"/>
              <a:t>Result Discussion – Laplacian Pyramid Classification</a:t>
            </a:r>
          </a:p>
        </p:txBody>
      </p:sp>
      <p:sp>
        <p:nvSpPr>
          <p:cNvPr id="3" name="Content Placeholder 2">
            <a:extLst>
              <a:ext uri="{FF2B5EF4-FFF2-40B4-BE49-F238E27FC236}">
                <a16:creationId xmlns:a16="http://schemas.microsoft.com/office/drawing/2014/main" id="{EF12EEB1-BE57-4BFF-87F0-AE52EB8BBB3E}"/>
              </a:ext>
            </a:extLst>
          </p:cNvPr>
          <p:cNvSpPr>
            <a:spLocks noGrp="1"/>
          </p:cNvSpPr>
          <p:nvPr>
            <p:ph idx="1"/>
          </p:nvPr>
        </p:nvSpPr>
        <p:spPr/>
        <p:txBody>
          <a:bodyPr/>
          <a:lstStyle/>
          <a:p>
            <a:r>
              <a:rPr lang="en-US" dirty="0"/>
              <a:t>I have obtained a best detection percentage of 78.28%. (Over all average)</a:t>
            </a:r>
          </a:p>
          <a:p>
            <a:r>
              <a:rPr lang="en-US" dirty="0"/>
              <a:t>I have constructed a table which shows the different results I have obtained.</a:t>
            </a:r>
          </a:p>
          <a:p>
            <a:endParaRPr lang="en-US" dirty="0"/>
          </a:p>
        </p:txBody>
      </p:sp>
      <p:graphicFrame>
        <p:nvGraphicFramePr>
          <p:cNvPr id="5" name="Table 4">
            <a:extLst>
              <a:ext uri="{FF2B5EF4-FFF2-40B4-BE49-F238E27FC236}">
                <a16:creationId xmlns:a16="http://schemas.microsoft.com/office/drawing/2014/main" id="{9ACDC7C4-E2E5-4729-9458-2B68944892CD}"/>
              </a:ext>
            </a:extLst>
          </p:cNvPr>
          <p:cNvGraphicFramePr>
            <a:graphicFrameLocks noGrp="1"/>
          </p:cNvGraphicFramePr>
          <p:nvPr>
            <p:extLst>
              <p:ext uri="{D42A27DB-BD31-4B8C-83A1-F6EECF244321}">
                <p14:modId xmlns:p14="http://schemas.microsoft.com/office/powerpoint/2010/main" val="310125616"/>
              </p:ext>
            </p:extLst>
          </p:nvPr>
        </p:nvGraphicFramePr>
        <p:xfrm>
          <a:off x="535822" y="3240745"/>
          <a:ext cx="11539478" cy="3395982"/>
        </p:xfrm>
        <a:graphic>
          <a:graphicData uri="http://schemas.openxmlformats.org/drawingml/2006/table">
            <a:tbl>
              <a:tblPr firstRow="1" bandRow="1">
                <a:tableStyleId>{5C22544A-7EE6-4342-B048-85BDC9FD1C3A}</a:tableStyleId>
              </a:tblPr>
              <a:tblGrid>
                <a:gridCol w="1306766">
                  <a:extLst>
                    <a:ext uri="{9D8B030D-6E8A-4147-A177-3AD203B41FA5}">
                      <a16:colId xmlns:a16="http://schemas.microsoft.com/office/drawing/2014/main" val="2259486456"/>
                    </a:ext>
                  </a:extLst>
                </a:gridCol>
                <a:gridCol w="1279089">
                  <a:extLst>
                    <a:ext uri="{9D8B030D-6E8A-4147-A177-3AD203B41FA5}">
                      <a16:colId xmlns:a16="http://schemas.microsoft.com/office/drawing/2014/main" val="2012254671"/>
                    </a:ext>
                  </a:extLst>
                </a:gridCol>
                <a:gridCol w="1279089">
                  <a:extLst>
                    <a:ext uri="{9D8B030D-6E8A-4147-A177-3AD203B41FA5}">
                      <a16:colId xmlns:a16="http://schemas.microsoft.com/office/drawing/2014/main" val="2154074739"/>
                    </a:ext>
                  </a:extLst>
                </a:gridCol>
                <a:gridCol w="1279089">
                  <a:extLst>
                    <a:ext uri="{9D8B030D-6E8A-4147-A177-3AD203B41FA5}">
                      <a16:colId xmlns:a16="http://schemas.microsoft.com/office/drawing/2014/main" val="4207775986"/>
                    </a:ext>
                  </a:extLst>
                </a:gridCol>
                <a:gridCol w="1279089">
                  <a:extLst>
                    <a:ext uri="{9D8B030D-6E8A-4147-A177-3AD203B41FA5}">
                      <a16:colId xmlns:a16="http://schemas.microsoft.com/office/drawing/2014/main" val="4182048760"/>
                    </a:ext>
                  </a:extLst>
                </a:gridCol>
                <a:gridCol w="1279089">
                  <a:extLst>
                    <a:ext uri="{9D8B030D-6E8A-4147-A177-3AD203B41FA5}">
                      <a16:colId xmlns:a16="http://schemas.microsoft.com/office/drawing/2014/main" val="4099737762"/>
                    </a:ext>
                  </a:extLst>
                </a:gridCol>
                <a:gridCol w="1279089">
                  <a:extLst>
                    <a:ext uri="{9D8B030D-6E8A-4147-A177-3AD203B41FA5}">
                      <a16:colId xmlns:a16="http://schemas.microsoft.com/office/drawing/2014/main" val="199065438"/>
                    </a:ext>
                  </a:extLst>
                </a:gridCol>
                <a:gridCol w="1279089">
                  <a:extLst>
                    <a:ext uri="{9D8B030D-6E8A-4147-A177-3AD203B41FA5}">
                      <a16:colId xmlns:a16="http://schemas.microsoft.com/office/drawing/2014/main" val="465978794"/>
                    </a:ext>
                  </a:extLst>
                </a:gridCol>
                <a:gridCol w="1279089">
                  <a:extLst>
                    <a:ext uri="{9D8B030D-6E8A-4147-A177-3AD203B41FA5}">
                      <a16:colId xmlns:a16="http://schemas.microsoft.com/office/drawing/2014/main" val="1283963097"/>
                    </a:ext>
                  </a:extLst>
                </a:gridCol>
              </a:tblGrid>
              <a:tr h="1295078">
                <a:tc>
                  <a:txBody>
                    <a:bodyPr/>
                    <a:lstStyle/>
                    <a:p>
                      <a:r>
                        <a:rPr lang="en-US" sz="2500" dirty="0"/>
                        <a:t>Sigma</a:t>
                      </a:r>
                    </a:p>
                  </a:txBody>
                  <a:tcPr marL="129508" marR="129508" marT="64754" marB="64754"/>
                </a:tc>
                <a:tc>
                  <a:txBody>
                    <a:bodyPr/>
                    <a:lstStyle/>
                    <a:p>
                      <a:r>
                        <a:rPr lang="en-US" sz="2500" dirty="0"/>
                        <a:t>Kernel Size</a:t>
                      </a:r>
                    </a:p>
                  </a:txBody>
                  <a:tcPr marL="129508" marR="129508" marT="64754" marB="64754"/>
                </a:tc>
                <a:tc>
                  <a:txBody>
                    <a:bodyPr/>
                    <a:lstStyle/>
                    <a:p>
                      <a:r>
                        <a:rPr lang="en-US" sz="2500" dirty="0"/>
                        <a:t>Number of layers</a:t>
                      </a:r>
                    </a:p>
                  </a:txBody>
                  <a:tcPr marL="129508" marR="129508" marT="64754" marB="64754"/>
                </a:tc>
                <a:tc>
                  <a:txBody>
                    <a:bodyPr/>
                    <a:lstStyle/>
                    <a:p>
                      <a:r>
                        <a:rPr lang="en-US" sz="2500" dirty="0"/>
                        <a:t>Mean</a:t>
                      </a:r>
                    </a:p>
                  </a:txBody>
                  <a:tcPr marL="129508" marR="129508" marT="64754" marB="64754"/>
                </a:tc>
                <a:tc>
                  <a:txBody>
                    <a:bodyPr/>
                    <a:lstStyle/>
                    <a:p>
                      <a:r>
                        <a:rPr lang="en-US" sz="2500" dirty="0"/>
                        <a:t>Variance</a:t>
                      </a:r>
                    </a:p>
                  </a:txBody>
                  <a:tcPr marL="129508" marR="129508" marT="64754" marB="64754"/>
                </a:tc>
                <a:tc>
                  <a:txBody>
                    <a:bodyPr/>
                    <a:lstStyle/>
                    <a:p>
                      <a:r>
                        <a:rPr lang="en-US" sz="2500" dirty="0"/>
                        <a:t>Skewness</a:t>
                      </a:r>
                    </a:p>
                  </a:txBody>
                  <a:tcPr marL="129508" marR="129508" marT="64754" marB="64754"/>
                </a:tc>
                <a:tc>
                  <a:txBody>
                    <a:bodyPr/>
                    <a:lstStyle/>
                    <a:p>
                      <a:r>
                        <a:rPr lang="en-US" sz="2500" dirty="0"/>
                        <a:t>Kurtosis</a:t>
                      </a:r>
                    </a:p>
                  </a:txBody>
                  <a:tcPr marL="129508" marR="129508" marT="64754" marB="64754"/>
                </a:tc>
                <a:tc>
                  <a:txBody>
                    <a:bodyPr/>
                    <a:lstStyle/>
                    <a:p>
                      <a:r>
                        <a:rPr lang="en-US" sz="2500" dirty="0"/>
                        <a:t>Std. Deviation </a:t>
                      </a:r>
                    </a:p>
                  </a:txBody>
                  <a:tcPr marL="129508" marR="129508" marT="64754" marB="64754"/>
                </a:tc>
                <a:tc>
                  <a:txBody>
                    <a:bodyPr/>
                    <a:lstStyle/>
                    <a:p>
                      <a:r>
                        <a:rPr lang="en-US" sz="2500" dirty="0"/>
                        <a:t>Overall Avg. %</a:t>
                      </a:r>
                    </a:p>
                  </a:txBody>
                  <a:tcPr marL="129508" marR="129508" marT="64754" marB="64754"/>
                </a:tc>
                <a:extLst>
                  <a:ext uri="{0D108BD9-81ED-4DB2-BD59-A6C34878D82A}">
                    <a16:rowId xmlns:a16="http://schemas.microsoft.com/office/drawing/2014/main" val="4108441883"/>
                  </a:ext>
                </a:extLst>
              </a:tr>
              <a:tr h="525226">
                <a:tc>
                  <a:txBody>
                    <a:bodyPr/>
                    <a:lstStyle/>
                    <a:p>
                      <a:r>
                        <a:rPr lang="en-US" sz="2500" dirty="0"/>
                        <a:t>0.25</a:t>
                      </a:r>
                    </a:p>
                  </a:txBody>
                  <a:tcPr marL="129508" marR="129508" marT="64754" marB="64754"/>
                </a:tc>
                <a:tc>
                  <a:txBody>
                    <a:bodyPr/>
                    <a:lstStyle/>
                    <a:p>
                      <a:r>
                        <a:rPr lang="en-US" sz="2500" dirty="0"/>
                        <a:t>5</a:t>
                      </a:r>
                    </a:p>
                  </a:txBody>
                  <a:tcPr marL="129508" marR="129508" marT="64754" marB="64754"/>
                </a:tc>
                <a:tc>
                  <a:txBody>
                    <a:bodyPr/>
                    <a:lstStyle/>
                    <a:p>
                      <a:r>
                        <a:rPr lang="en-US" sz="2500" dirty="0"/>
                        <a:t>4</a:t>
                      </a:r>
                    </a:p>
                  </a:txBody>
                  <a:tcPr marL="129508" marR="129508" marT="64754" marB="64754"/>
                </a:tc>
                <a:tc>
                  <a:txBody>
                    <a:bodyPr/>
                    <a:lstStyle/>
                    <a:p>
                      <a:r>
                        <a:rPr lang="en-US" sz="2500" dirty="0"/>
                        <a:t>Used</a:t>
                      </a:r>
                    </a:p>
                  </a:txBody>
                  <a:tcPr marL="129508" marR="129508" marT="64754" marB="64754"/>
                </a:tc>
                <a:tc>
                  <a:txBody>
                    <a:bodyPr/>
                    <a:lstStyle/>
                    <a:p>
                      <a:r>
                        <a:rPr lang="en-US" sz="2500" dirty="0"/>
                        <a:t>Used</a:t>
                      </a:r>
                    </a:p>
                  </a:txBody>
                  <a:tcPr marL="129508" marR="129508" marT="64754" marB="64754"/>
                </a:tc>
                <a:tc>
                  <a:txBody>
                    <a:bodyPr/>
                    <a:lstStyle/>
                    <a:p>
                      <a:endParaRPr lang="en-US" sz="2500" dirty="0"/>
                    </a:p>
                  </a:txBody>
                  <a:tcPr marL="129508" marR="129508" marT="64754" marB="64754"/>
                </a:tc>
                <a:tc>
                  <a:txBody>
                    <a:bodyPr/>
                    <a:lstStyle/>
                    <a:p>
                      <a:r>
                        <a:rPr lang="en-US" sz="2500" dirty="0"/>
                        <a:t>Used</a:t>
                      </a:r>
                    </a:p>
                  </a:txBody>
                  <a:tcPr marL="129508" marR="129508" marT="64754" marB="64754"/>
                </a:tc>
                <a:tc>
                  <a:txBody>
                    <a:bodyPr/>
                    <a:lstStyle/>
                    <a:p>
                      <a:endParaRPr lang="en-US" sz="2500" dirty="0"/>
                    </a:p>
                  </a:txBody>
                  <a:tcPr marL="129508" marR="129508" marT="64754" marB="64754"/>
                </a:tc>
                <a:tc>
                  <a:txBody>
                    <a:bodyPr/>
                    <a:lstStyle/>
                    <a:p>
                      <a:r>
                        <a:rPr lang="en-US" sz="2500" dirty="0"/>
                        <a:t>52.35</a:t>
                      </a:r>
                    </a:p>
                  </a:txBody>
                  <a:tcPr marL="129508" marR="129508" marT="64754" marB="64754"/>
                </a:tc>
                <a:extLst>
                  <a:ext uri="{0D108BD9-81ED-4DB2-BD59-A6C34878D82A}">
                    <a16:rowId xmlns:a16="http://schemas.microsoft.com/office/drawing/2014/main" val="132961766"/>
                  </a:ext>
                </a:extLst>
              </a:tr>
              <a:tr h="525226">
                <a:tc>
                  <a:txBody>
                    <a:bodyPr/>
                    <a:lstStyle/>
                    <a:p>
                      <a:r>
                        <a:rPr lang="en-US" sz="2500" dirty="0">
                          <a:solidFill>
                            <a:srgbClr val="C00000"/>
                          </a:solidFill>
                        </a:rPr>
                        <a:t>0.37</a:t>
                      </a:r>
                    </a:p>
                  </a:txBody>
                  <a:tcPr marL="129508" marR="129508" marT="64754" marB="64754"/>
                </a:tc>
                <a:tc>
                  <a:txBody>
                    <a:bodyPr/>
                    <a:lstStyle/>
                    <a:p>
                      <a:r>
                        <a:rPr lang="en-US" sz="2500" dirty="0">
                          <a:solidFill>
                            <a:srgbClr val="C00000"/>
                          </a:solidFill>
                        </a:rPr>
                        <a:t>3</a:t>
                      </a:r>
                    </a:p>
                  </a:txBody>
                  <a:tcPr marL="129508" marR="129508" marT="64754" marB="64754"/>
                </a:tc>
                <a:tc>
                  <a:txBody>
                    <a:bodyPr/>
                    <a:lstStyle/>
                    <a:p>
                      <a:r>
                        <a:rPr lang="en-US" sz="2500" dirty="0">
                          <a:solidFill>
                            <a:srgbClr val="C00000"/>
                          </a:solidFill>
                        </a:rPr>
                        <a:t>4</a:t>
                      </a:r>
                    </a:p>
                  </a:txBody>
                  <a:tcPr marL="129508" marR="129508" marT="64754" marB="64754"/>
                </a:tc>
                <a:tc>
                  <a:txBody>
                    <a:bodyPr/>
                    <a:lstStyle/>
                    <a:p>
                      <a:r>
                        <a:rPr lang="en-US" sz="2500" dirty="0">
                          <a:solidFill>
                            <a:srgbClr val="C00000"/>
                          </a:solidFill>
                        </a:rPr>
                        <a:t>Used</a:t>
                      </a:r>
                    </a:p>
                  </a:txBody>
                  <a:tcPr marL="129508" marR="129508" marT="64754" marB="64754"/>
                </a:tc>
                <a:tc>
                  <a:txBody>
                    <a:bodyPr/>
                    <a:lstStyle/>
                    <a:p>
                      <a:r>
                        <a:rPr lang="en-US" sz="2500" dirty="0">
                          <a:solidFill>
                            <a:srgbClr val="C00000"/>
                          </a:solidFill>
                        </a:rPr>
                        <a:t>Used</a:t>
                      </a:r>
                    </a:p>
                  </a:txBody>
                  <a:tcPr marL="129508" marR="129508" marT="64754" marB="64754"/>
                </a:tc>
                <a:tc>
                  <a:txBody>
                    <a:bodyPr/>
                    <a:lstStyle/>
                    <a:p>
                      <a:r>
                        <a:rPr lang="en-US" sz="2500" dirty="0">
                          <a:solidFill>
                            <a:srgbClr val="C00000"/>
                          </a:solidFill>
                        </a:rPr>
                        <a:t>Used</a:t>
                      </a:r>
                    </a:p>
                  </a:txBody>
                  <a:tcPr marL="129508" marR="129508" marT="64754" marB="64754"/>
                </a:tc>
                <a:tc>
                  <a:txBody>
                    <a:bodyPr/>
                    <a:lstStyle/>
                    <a:p>
                      <a:r>
                        <a:rPr lang="en-US" sz="2500" dirty="0">
                          <a:solidFill>
                            <a:srgbClr val="C00000"/>
                          </a:solidFill>
                        </a:rPr>
                        <a:t>Used</a:t>
                      </a:r>
                    </a:p>
                  </a:txBody>
                  <a:tcPr marL="129508" marR="129508" marT="64754" marB="64754"/>
                </a:tc>
                <a:tc>
                  <a:txBody>
                    <a:bodyPr/>
                    <a:lstStyle/>
                    <a:p>
                      <a:r>
                        <a:rPr lang="en-US" sz="2500" dirty="0">
                          <a:solidFill>
                            <a:srgbClr val="C00000"/>
                          </a:solidFill>
                        </a:rPr>
                        <a:t>Used</a:t>
                      </a:r>
                    </a:p>
                  </a:txBody>
                  <a:tcPr marL="129508" marR="129508" marT="64754" marB="64754"/>
                </a:tc>
                <a:tc>
                  <a:txBody>
                    <a:bodyPr/>
                    <a:lstStyle/>
                    <a:p>
                      <a:r>
                        <a:rPr lang="en-US" sz="2500" dirty="0">
                          <a:solidFill>
                            <a:srgbClr val="C00000"/>
                          </a:solidFill>
                        </a:rPr>
                        <a:t>78.29</a:t>
                      </a:r>
                    </a:p>
                  </a:txBody>
                  <a:tcPr marL="129508" marR="129508" marT="64754" marB="64754"/>
                </a:tc>
                <a:extLst>
                  <a:ext uri="{0D108BD9-81ED-4DB2-BD59-A6C34878D82A}">
                    <a16:rowId xmlns:a16="http://schemas.microsoft.com/office/drawing/2014/main" val="2086680116"/>
                  </a:ext>
                </a:extLst>
              </a:tr>
              <a:tr h="525226">
                <a:tc>
                  <a:txBody>
                    <a:bodyPr/>
                    <a:lstStyle/>
                    <a:p>
                      <a:r>
                        <a:rPr lang="en-US" sz="2500" dirty="0"/>
                        <a:t>0.45</a:t>
                      </a:r>
                    </a:p>
                  </a:txBody>
                  <a:tcPr marL="129508" marR="129508" marT="64754" marB="64754"/>
                </a:tc>
                <a:tc>
                  <a:txBody>
                    <a:bodyPr/>
                    <a:lstStyle/>
                    <a:p>
                      <a:r>
                        <a:rPr lang="en-US" sz="2500" dirty="0"/>
                        <a:t>5</a:t>
                      </a:r>
                    </a:p>
                  </a:txBody>
                  <a:tcPr marL="129508" marR="129508" marT="64754" marB="64754"/>
                </a:tc>
                <a:tc>
                  <a:txBody>
                    <a:bodyPr/>
                    <a:lstStyle/>
                    <a:p>
                      <a:r>
                        <a:rPr lang="en-US" sz="2500" dirty="0"/>
                        <a:t>4</a:t>
                      </a:r>
                    </a:p>
                  </a:txBody>
                  <a:tcPr marL="129508" marR="129508" marT="64754" marB="64754"/>
                </a:tc>
                <a:tc>
                  <a:txBody>
                    <a:bodyPr/>
                    <a:lstStyle/>
                    <a:p>
                      <a:endParaRPr lang="en-US" sz="2500" dirty="0"/>
                    </a:p>
                  </a:txBody>
                  <a:tcPr marL="129508" marR="129508" marT="64754" marB="64754"/>
                </a:tc>
                <a:tc>
                  <a:txBody>
                    <a:bodyPr/>
                    <a:lstStyle/>
                    <a:p>
                      <a:r>
                        <a:rPr lang="en-US" sz="2500" dirty="0"/>
                        <a:t>Used</a:t>
                      </a:r>
                    </a:p>
                  </a:txBody>
                  <a:tcPr marL="129508" marR="129508" marT="64754" marB="64754"/>
                </a:tc>
                <a:tc>
                  <a:txBody>
                    <a:bodyPr/>
                    <a:lstStyle/>
                    <a:p>
                      <a:endParaRPr lang="en-US" sz="2500" dirty="0"/>
                    </a:p>
                  </a:txBody>
                  <a:tcPr marL="129508" marR="129508" marT="64754" marB="64754"/>
                </a:tc>
                <a:tc>
                  <a:txBody>
                    <a:bodyPr/>
                    <a:lstStyle/>
                    <a:p>
                      <a:r>
                        <a:rPr lang="en-US" sz="2500" dirty="0"/>
                        <a:t>Used</a:t>
                      </a:r>
                    </a:p>
                  </a:txBody>
                  <a:tcPr marL="129508" marR="129508" marT="64754" marB="64754"/>
                </a:tc>
                <a:tc>
                  <a:txBody>
                    <a:bodyPr/>
                    <a:lstStyle/>
                    <a:p>
                      <a:endParaRPr lang="en-US" sz="2500" dirty="0"/>
                    </a:p>
                  </a:txBody>
                  <a:tcPr marL="129508" marR="129508" marT="64754" marB="64754"/>
                </a:tc>
                <a:tc>
                  <a:txBody>
                    <a:bodyPr/>
                    <a:lstStyle/>
                    <a:p>
                      <a:r>
                        <a:rPr lang="en-US" sz="2500" dirty="0"/>
                        <a:t>74.30</a:t>
                      </a:r>
                    </a:p>
                  </a:txBody>
                  <a:tcPr marL="129508" marR="129508" marT="64754" marB="64754"/>
                </a:tc>
                <a:extLst>
                  <a:ext uri="{0D108BD9-81ED-4DB2-BD59-A6C34878D82A}">
                    <a16:rowId xmlns:a16="http://schemas.microsoft.com/office/drawing/2014/main" val="832313064"/>
                  </a:ext>
                </a:extLst>
              </a:tr>
              <a:tr h="525226">
                <a:tc>
                  <a:txBody>
                    <a:bodyPr/>
                    <a:lstStyle/>
                    <a:p>
                      <a:r>
                        <a:rPr lang="en-US" sz="2500" dirty="0"/>
                        <a:t>1.5</a:t>
                      </a:r>
                    </a:p>
                  </a:txBody>
                  <a:tcPr marL="129508" marR="129508" marT="64754" marB="64754"/>
                </a:tc>
                <a:tc>
                  <a:txBody>
                    <a:bodyPr/>
                    <a:lstStyle/>
                    <a:p>
                      <a:r>
                        <a:rPr lang="en-US" sz="2500" dirty="0"/>
                        <a:t>3</a:t>
                      </a:r>
                    </a:p>
                  </a:txBody>
                  <a:tcPr marL="129508" marR="129508" marT="64754" marB="64754"/>
                </a:tc>
                <a:tc>
                  <a:txBody>
                    <a:bodyPr/>
                    <a:lstStyle/>
                    <a:p>
                      <a:r>
                        <a:rPr lang="en-US" sz="2500" dirty="0"/>
                        <a:t>4</a:t>
                      </a:r>
                    </a:p>
                  </a:txBody>
                  <a:tcPr marL="129508" marR="129508" marT="64754" marB="64754"/>
                </a:tc>
                <a:tc>
                  <a:txBody>
                    <a:bodyPr/>
                    <a:lstStyle/>
                    <a:p>
                      <a:endParaRPr lang="en-US" sz="2500" dirty="0"/>
                    </a:p>
                  </a:txBody>
                  <a:tcPr marL="129508" marR="129508" marT="64754" marB="64754"/>
                </a:tc>
                <a:tc>
                  <a:txBody>
                    <a:bodyPr/>
                    <a:lstStyle/>
                    <a:p>
                      <a:endParaRPr lang="en-US" sz="2500"/>
                    </a:p>
                  </a:txBody>
                  <a:tcPr marL="129508" marR="129508" marT="64754" marB="64754"/>
                </a:tc>
                <a:tc>
                  <a:txBody>
                    <a:bodyPr/>
                    <a:lstStyle/>
                    <a:p>
                      <a:r>
                        <a:rPr lang="en-US" sz="2500" dirty="0"/>
                        <a:t>Used</a:t>
                      </a:r>
                    </a:p>
                  </a:txBody>
                  <a:tcPr marL="129508" marR="129508" marT="64754" marB="64754"/>
                </a:tc>
                <a:tc>
                  <a:txBody>
                    <a:bodyPr/>
                    <a:lstStyle/>
                    <a:p>
                      <a:endParaRPr lang="en-US" sz="2500" dirty="0"/>
                    </a:p>
                  </a:txBody>
                  <a:tcPr marL="129508" marR="129508" marT="64754" marB="64754"/>
                </a:tc>
                <a:tc>
                  <a:txBody>
                    <a:bodyPr/>
                    <a:lstStyle/>
                    <a:p>
                      <a:r>
                        <a:rPr lang="en-US" sz="2500" dirty="0"/>
                        <a:t>Used</a:t>
                      </a:r>
                    </a:p>
                  </a:txBody>
                  <a:tcPr marL="129508" marR="129508" marT="64754" marB="64754"/>
                </a:tc>
                <a:tc>
                  <a:txBody>
                    <a:bodyPr/>
                    <a:lstStyle/>
                    <a:p>
                      <a:r>
                        <a:rPr lang="en-US" sz="2500" dirty="0"/>
                        <a:t>66.71</a:t>
                      </a:r>
                    </a:p>
                  </a:txBody>
                  <a:tcPr marL="129508" marR="129508" marT="64754" marB="64754"/>
                </a:tc>
                <a:extLst>
                  <a:ext uri="{0D108BD9-81ED-4DB2-BD59-A6C34878D82A}">
                    <a16:rowId xmlns:a16="http://schemas.microsoft.com/office/drawing/2014/main" val="1584950095"/>
                  </a:ext>
                </a:extLst>
              </a:tr>
            </a:tbl>
          </a:graphicData>
        </a:graphic>
      </p:graphicFrame>
    </p:spTree>
    <p:extLst>
      <p:ext uri="{BB962C8B-B14F-4D97-AF65-F5344CB8AC3E}">
        <p14:creationId xmlns:p14="http://schemas.microsoft.com/office/powerpoint/2010/main" val="33960180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349</TotalTime>
  <Words>1095</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Project 3 – Texture Classification</vt:lpstr>
      <vt:lpstr>What are textures?</vt:lpstr>
      <vt:lpstr>Why to classify textures? </vt:lpstr>
      <vt:lpstr>Goal of the project &amp; Methodology followed</vt:lpstr>
      <vt:lpstr>Laplacian Pyramid based texture classification</vt:lpstr>
      <vt:lpstr>Laplacian Pyramid based texture classification</vt:lpstr>
      <vt:lpstr>Gabor Filter Classification</vt:lpstr>
      <vt:lpstr>Gabor Filter Bank</vt:lpstr>
      <vt:lpstr>Result Discussion – Laplacian Pyramid Classification</vt:lpstr>
      <vt:lpstr>Result Discussion – Laplacian Pyramid Classification</vt:lpstr>
      <vt:lpstr>Result Discussion – Gabor Filter</vt:lpstr>
      <vt:lpstr>Result Discussion – Gabor Filter</vt:lpstr>
      <vt:lpstr>Comparison and Misclassification</vt:lpstr>
      <vt:lpstr>Comparison and Misclassification</vt:lpstr>
      <vt:lpstr>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 Texture Classification</dc:title>
  <dc:creator>Aditya Mulampally</dc:creator>
  <cp:lastModifiedBy>Aditya Mulampally</cp:lastModifiedBy>
  <cp:revision>28</cp:revision>
  <dcterms:created xsi:type="dcterms:W3CDTF">2018-03-16T22:51:31Z</dcterms:created>
  <dcterms:modified xsi:type="dcterms:W3CDTF">2018-03-17T04:40:48Z</dcterms:modified>
</cp:coreProperties>
</file>